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tags/tag24.xml" ContentType="application/vnd.openxmlformats-officedocument.presentationml.tags+xml"/>
  <Override PartName="/ppt/tags/tag33.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handoutMasterIdLst>
    <p:handoutMasterId r:id="rId57"/>
  </p:handoutMasterIdLst>
  <p:sldIdLst>
    <p:sldId id="306" r:id="rId2"/>
    <p:sldId id="310" r:id="rId3"/>
    <p:sldId id="325" r:id="rId4"/>
    <p:sldId id="269" r:id="rId5"/>
    <p:sldId id="309" r:id="rId6"/>
    <p:sldId id="288" r:id="rId7"/>
    <p:sldId id="308" r:id="rId8"/>
    <p:sldId id="297" r:id="rId9"/>
    <p:sldId id="320" r:id="rId10"/>
    <p:sldId id="311" r:id="rId11"/>
    <p:sldId id="312" r:id="rId12"/>
    <p:sldId id="313" r:id="rId13"/>
    <p:sldId id="314" r:id="rId14"/>
    <p:sldId id="315" r:id="rId15"/>
    <p:sldId id="316" r:id="rId16"/>
    <p:sldId id="317" r:id="rId17"/>
    <p:sldId id="318" r:id="rId18"/>
    <p:sldId id="319" r:id="rId19"/>
    <p:sldId id="322" r:id="rId20"/>
    <p:sldId id="323" r:id="rId21"/>
    <p:sldId id="324" r:id="rId22"/>
    <p:sldId id="291" r:id="rId23"/>
    <p:sldId id="290" r:id="rId24"/>
    <p:sldId id="302" r:id="rId25"/>
    <p:sldId id="294" r:id="rId26"/>
    <p:sldId id="299" r:id="rId27"/>
    <p:sldId id="295" r:id="rId28"/>
    <p:sldId id="301" r:id="rId29"/>
    <p:sldId id="303" r:id="rId30"/>
    <p:sldId id="305" r:id="rId31"/>
    <p:sldId id="304" r:id="rId32"/>
    <p:sldId id="300" r:id="rId33"/>
    <p:sldId id="307" r:id="rId34"/>
    <p:sldId id="284" r:id="rId35"/>
    <p:sldId id="289" r:id="rId36"/>
    <p:sldId id="283" r:id="rId37"/>
    <p:sldId id="285" r:id="rId38"/>
    <p:sldId id="262" r:id="rId39"/>
    <p:sldId id="271" r:id="rId40"/>
    <p:sldId id="277" r:id="rId41"/>
    <p:sldId id="278" r:id="rId42"/>
    <p:sldId id="282" r:id="rId43"/>
    <p:sldId id="326" r:id="rId44"/>
    <p:sldId id="286" r:id="rId45"/>
    <p:sldId id="267" r:id="rId46"/>
    <p:sldId id="287" r:id="rId47"/>
    <p:sldId id="275" r:id="rId48"/>
    <p:sldId id="279" r:id="rId49"/>
    <p:sldId id="280" r:id="rId50"/>
    <p:sldId id="276" r:id="rId51"/>
    <p:sldId id="281" r:id="rId52"/>
    <p:sldId id="273" r:id="rId53"/>
    <p:sldId id="327" r:id="rId54"/>
    <p:sldId id="263" r:id="rId55"/>
  </p:sldIdLst>
  <p:sldSz cx="9144000" cy="6858000" type="screen4x3"/>
  <p:notesSz cx="7099300" cy="10234613"/>
  <p:embeddedFontLst>
    <p:embeddedFont>
      <p:font typeface="Calibri" pitchFamily="34" charset="0"/>
      <p:regular r:id="rId58"/>
      <p:bold r:id="rId59"/>
      <p:italic r:id="rId60"/>
      <p:boldItalic r:id="rId61"/>
    </p:embeddedFont>
    <p:embeddedFont>
      <p:font typeface="Wingdings 2" pitchFamily="18" charset="2"/>
      <p:regular r:id="rId62"/>
    </p:embeddedFont>
    <p:embeddedFont>
      <p:font typeface="Arial Narrow" pitchFamily="34" charset="0"/>
      <p:regular r:id="rId63"/>
      <p:bold r:id="rId64"/>
      <p:italic r:id="rId65"/>
      <p:boldItalic r:id="rId66"/>
    </p:embeddedFont>
    <p:embeddedFont>
      <p:font typeface="cmsy10" pitchFamily="34" charset="0"/>
      <p:regular r:id="rId67"/>
    </p:embeddedFont>
    <p:embeddedFont>
      <p:font typeface="cmmi10" pitchFamily="34" charset="0"/>
      <p:regular r:id="rId68"/>
    </p:embeddedFont>
    <p:embeddedFont>
      <p:font typeface="Euclid Symbol" pitchFamily="18" charset="2"/>
      <p:regular r:id="rId69"/>
      <p:bold r:id="rId70"/>
      <p:italic r:id="rId71"/>
      <p:boldItalic r:id="rId72"/>
    </p:embeddedFont>
    <p:embeddedFont>
      <p:font typeface="Helvetica" pitchFamily="34" charset="0"/>
      <p:regular r:id="rId73"/>
      <p:bold r:id="rId74"/>
      <p:italic r:id="rId75"/>
      <p:boldItalic r:id="rId7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3" autoAdjust="0"/>
    <p:restoredTop sz="94742" autoAdjust="0"/>
  </p:normalViewPr>
  <p:slideViewPr>
    <p:cSldViewPr>
      <p:cViewPr>
        <p:scale>
          <a:sx n="110" d="100"/>
          <a:sy n="110" d="100"/>
        </p:scale>
        <p:origin x="-1644" y="-37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slide" Target="slides/slide5.xml"/><Relationship Id="rId1" Type="http://schemas.openxmlformats.org/officeDocument/2006/relationships/slide" Target="slides/slide4.xml"/><Relationship Id="rId5" Type="http://schemas.openxmlformats.org/officeDocument/2006/relationships/slide" Target="slides/slide47.xml"/><Relationship Id="rId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vl1pPr>
          </a:lstStyle>
          <a:p>
            <a:pPr>
              <a:defRPr/>
            </a:pPr>
            <a:endParaRPr lang="en-AU"/>
          </a:p>
        </p:txBody>
      </p:sp>
      <p:sp>
        <p:nvSpPr>
          <p:cNvPr id="3" name="Date Placeholder 2"/>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a:defRPr sz="1300" smtClean="0"/>
            </a:lvl1pPr>
          </a:lstStyle>
          <a:p>
            <a:pPr>
              <a:defRPr/>
            </a:pPr>
            <a:fld id="{0A8819FC-6837-45F0-BC03-C908E87FDDCE}" type="datetimeFigureOut">
              <a:rPr lang="en-US"/>
              <a:pPr>
                <a:defRPr/>
              </a:pPr>
              <a:t>11/24/2009</a:t>
            </a:fld>
            <a:endParaRPr lang="en-AU"/>
          </a:p>
        </p:txBody>
      </p:sp>
      <p:sp>
        <p:nvSpPr>
          <p:cNvPr id="4" name="Footer Placeholder 3"/>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a:defRPr sz="1300"/>
            </a:lvl1pPr>
          </a:lstStyle>
          <a:p>
            <a:pPr>
              <a:defRPr/>
            </a:pPr>
            <a:endParaRPr lang="en-AU"/>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9048" tIns="49524" rIns="99048" bIns="49524" rtlCol="0" anchor="b"/>
          <a:lstStyle>
            <a:lvl1pPr algn="r">
              <a:defRPr sz="1300" smtClean="0"/>
            </a:lvl1pPr>
          </a:lstStyle>
          <a:p>
            <a:pPr>
              <a:defRPr/>
            </a:pPr>
            <a:fld id="{CE7ECEB8-7D59-479A-A814-F5601889B838}" type="slidenum">
              <a:rPr lang="en-AU"/>
              <a:pPr>
                <a:defRPr/>
              </a:pPr>
              <a:t>‹#›</a:t>
            </a:fld>
            <a:endParaRPr lang="en-A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defRPr>
            </a:lvl1pPr>
          </a:lstStyle>
          <a:p>
            <a:pPr>
              <a:defRPr/>
            </a:pPr>
            <a:endParaRPr lang="en-AU"/>
          </a:p>
        </p:txBody>
      </p:sp>
      <p:sp>
        <p:nvSpPr>
          <p:cNvPr id="3" name="Date Placeholder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defRPr>
            </a:lvl1pPr>
          </a:lstStyle>
          <a:p>
            <a:pPr>
              <a:defRPr/>
            </a:pPr>
            <a:fld id="{50C7DCD0-566E-4BCC-9E06-4F63F66E56AA}" type="datetimeFigureOut">
              <a:rPr lang="en-US"/>
              <a:pPr>
                <a:defRPr/>
              </a:pPr>
              <a:t>11/24/2009</a:t>
            </a:fld>
            <a:endParaRPr lang="en-AU"/>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AU"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defRPr>
            </a:lvl1pPr>
          </a:lstStyle>
          <a:p>
            <a:pPr>
              <a:defRPr/>
            </a:pPr>
            <a:endParaRPr lang="en-AU"/>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defRPr>
            </a:lvl1pPr>
          </a:lstStyle>
          <a:p>
            <a:pPr>
              <a:defRPr/>
            </a:pPr>
            <a:fld id="{31C2A670-B353-4055-B758-2B363648CDA0}"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4123C2-9CB7-4E5B-8E4B-FE649DD4D95E}" type="slidenum">
              <a:rPr lang="en-AU"/>
              <a:pPr fontAlgn="base">
                <a:spcBef>
                  <a:spcPct val="0"/>
                </a:spcBef>
                <a:spcAft>
                  <a:spcPct val="0"/>
                </a:spcAft>
                <a:defRPr/>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337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xfrm>
            <a:off x="1003300" y="774700"/>
            <a:ext cx="5095875" cy="3822700"/>
          </a:xfrm>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378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xfrm>
            <a:off x="1003300" y="774700"/>
            <a:ext cx="5095875" cy="3822700"/>
          </a:xfrm>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4198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xfrm>
            <a:off x="1003300" y="774700"/>
            <a:ext cx="5095875" cy="3822700"/>
          </a:xfrm>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6"/>
          <p:cNvSpPr txBox="1">
            <a:spLocks noGrp="1" noChangeArrowheads="1"/>
          </p:cNvSpPr>
          <p:nvPr/>
        </p:nvSpPr>
        <p:spPr bwMode="auto">
          <a:xfrm>
            <a:off x="0" y="9725025"/>
            <a:ext cx="3074988" cy="509588"/>
          </a:xfrm>
          <a:prstGeom prst="rect">
            <a:avLst/>
          </a:prstGeom>
          <a:noFill/>
          <a:ln w="9525">
            <a:noFill/>
            <a:miter lim="800000"/>
            <a:headEnd/>
            <a:tailEnd/>
          </a:ln>
        </p:spPr>
        <p:txBody>
          <a:bodyPr lIns="99026" tIns="49513" rIns="99026" bIns="49513" anchor="b"/>
          <a:lstStyle/>
          <a:p>
            <a:pPr defTabSz="989013"/>
            <a:r>
              <a:rPr lang="en-US" sz="1300">
                <a:latin typeface="Times New Roman" pitchFamily="18" charset="0"/>
              </a:rPr>
              <a:t>www.burtongroup.com</a:t>
            </a:r>
          </a:p>
        </p:txBody>
      </p:sp>
      <p:sp>
        <p:nvSpPr>
          <p:cNvPr id="46082" name="Rectangle 7"/>
          <p:cNvSpPr txBox="1">
            <a:spLocks noGrp="1" noChangeArrowheads="1"/>
          </p:cNvSpPr>
          <p:nvPr/>
        </p:nvSpPr>
        <p:spPr bwMode="auto">
          <a:xfrm>
            <a:off x="4024313" y="9725025"/>
            <a:ext cx="3074987" cy="509588"/>
          </a:xfrm>
          <a:prstGeom prst="rect">
            <a:avLst/>
          </a:prstGeom>
          <a:noFill/>
          <a:ln w="9525">
            <a:noFill/>
            <a:miter lim="800000"/>
            <a:headEnd/>
            <a:tailEnd/>
          </a:ln>
        </p:spPr>
        <p:txBody>
          <a:bodyPr lIns="99026" tIns="49513" rIns="99026" bIns="49513" anchor="b"/>
          <a:lstStyle/>
          <a:p>
            <a:pPr algn="r" defTabSz="989013"/>
            <a:fld id="{1F8A4BA3-9CEE-4C87-91C3-7B1577362B11}" type="slidenum">
              <a:rPr lang="en-US" sz="1300">
                <a:latin typeface="Times New Roman" pitchFamily="18" charset="0"/>
              </a:rPr>
              <a:pPr algn="r" defTabSz="989013"/>
              <a:t>16</a:t>
            </a:fld>
            <a:endParaRPr lang="en-US" sz="1300">
              <a:latin typeface="Times New Roman" pitchFamily="18" charset="0"/>
            </a:endParaRPr>
          </a:p>
        </p:txBody>
      </p:sp>
      <p:sp>
        <p:nvSpPr>
          <p:cNvPr id="46083" name="Rectangle 2"/>
          <p:cNvSpPr>
            <a:spLocks noGrp="1" noRot="1" noChangeAspect="1" noChangeArrowheads="1" noTextEdit="1"/>
          </p:cNvSpPr>
          <p:nvPr>
            <p:ph type="sldImg"/>
          </p:nvPr>
        </p:nvSpPr>
        <p:spPr bwMode="auto">
          <a:xfrm>
            <a:off x="990600" y="766763"/>
            <a:ext cx="5119688" cy="3840162"/>
          </a:xfrm>
          <a:noFill/>
          <a:ln>
            <a:solidFill>
              <a:srgbClr val="000000"/>
            </a:solidFill>
            <a:miter lim="800000"/>
            <a:headEnd/>
            <a:tailEnd/>
          </a:ln>
        </p:spPr>
      </p:sp>
      <p:sp>
        <p:nvSpPr>
          <p:cNvPr id="46084" name="Rectangle 3"/>
          <p:cNvSpPr>
            <a:spLocks noGrp="1" noChangeArrowheads="1"/>
          </p:cNvSpPr>
          <p:nvPr>
            <p:ph type="body" idx="1"/>
          </p:nvPr>
        </p:nvSpPr>
        <p:spPr bwMode="auto">
          <a:xfrm>
            <a:off x="944563" y="4862513"/>
            <a:ext cx="5210175" cy="4605337"/>
          </a:xfrm>
          <a:noFill/>
        </p:spPr>
        <p:txBody>
          <a:bodyPr wrap="square" lIns="99026" tIns="49513" rIns="99026" bIns="49513"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xfrm>
            <a:off x="1003300" y="774700"/>
            <a:ext cx="5095875" cy="3822700"/>
          </a:xfrm>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bwMode="auto">
          <a:xfrm>
            <a:off x="992188" y="766763"/>
            <a:ext cx="5118100" cy="3838575"/>
          </a:xfrm>
          <a:noFill/>
          <a:ln>
            <a:solidFill>
              <a:srgbClr val="000000"/>
            </a:solidFill>
            <a:miter lim="800000"/>
            <a:headEnd/>
            <a:tailEnd/>
          </a:ln>
        </p:spPr>
      </p:sp>
      <p:sp>
        <p:nvSpPr>
          <p:cNvPr id="50178" name="Rectangle 3"/>
          <p:cNvSpPr>
            <a:spLocks noGrp="1" noChangeArrowheads="1"/>
          </p:cNvSpPr>
          <p:nvPr>
            <p:ph type="body" idx="1"/>
          </p:nvPr>
        </p:nvSpPr>
        <p:spPr bwMode="auto">
          <a:xfrm>
            <a:off x="709613" y="4860925"/>
            <a:ext cx="5680075" cy="4606925"/>
          </a:xfrm>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003300" y="774700"/>
            <a:ext cx="5095875" cy="3822700"/>
          </a:xfrm>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Link is expansion.cdy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Scan Rubinov page. Check 1995</a:t>
            </a:r>
          </a:p>
        </p:txBody>
      </p:sp>
      <p:sp>
        <p:nvSpPr>
          <p:cNvPr id="4" name="Slide Number Placeholder 3"/>
          <p:cNvSpPr>
            <a:spLocks noGrp="1"/>
          </p:cNvSpPr>
          <p:nvPr>
            <p:ph type="sldNum" sz="quarter" idx="5"/>
          </p:nvPr>
        </p:nvSpPr>
        <p:spPr/>
        <p:txBody>
          <a:bodyPr/>
          <a:lstStyle/>
          <a:p>
            <a:pPr>
              <a:defRPr/>
            </a:pPr>
            <a:fld id="{3CD8B4A0-5B90-4D0F-9042-8B2042D79D81}" type="slidenum">
              <a:rPr lang="en-AU" smtClean="0"/>
              <a:pPr>
                <a:defRPr/>
              </a:pPr>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3CB42B-5183-45D3-87A2-6870E56C14CA}" type="slidenum">
              <a:rPr lang="en-US"/>
              <a:pPr>
                <a:defRPr/>
              </a:pPr>
              <a:t>20</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B69AF-29A0-45AD-9121-2D362E281108}" type="slidenum">
              <a:rPr lang="en-US"/>
              <a:pPr>
                <a:defRPr/>
              </a:pPr>
              <a:t>21</a:t>
            </a:fld>
            <a:endParaRPr lang="en-US"/>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B45840D3-A28E-4C22-8C8A-D08A48F9F1B1}" type="slidenum">
              <a:rPr lang="en-AU" smtClean="0"/>
              <a:pPr>
                <a:defRPr/>
              </a:pPr>
              <a:t>22</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Add blowup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Add blowup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07C780-5DF3-4894-85E8-17331CDCDA7C}" type="slidenum">
              <a:rPr lang="en-US"/>
              <a:pPr>
                <a:defRPr/>
              </a:pPr>
              <a:t>25</a:t>
            </a:fld>
            <a:endParaRPr lang="en-US"/>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065C7C0-C8F9-4C6A-A30B-22BD0F1EF976}" type="slidenum">
              <a:rPr lang="en-US"/>
              <a:pPr>
                <a:defRPr/>
              </a:pPr>
              <a:t>26</a:t>
            </a:fld>
            <a:endParaRPr lang="en-US"/>
          </a:p>
        </p:txBody>
      </p:sp>
      <p:sp>
        <p:nvSpPr>
          <p:cNvPr id="665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C6C8FD-DAD7-418E-B9A1-14D8AA09A7DF}" type="slidenum">
              <a:rPr lang="en-US"/>
              <a:pPr>
                <a:defRPr/>
              </a:pPr>
              <a:t>27</a:t>
            </a:fld>
            <a:endParaRPr lang="en-US"/>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FA8844D0-9FF4-4D2D-B89F-15B445DFEC00}" type="slidenum">
              <a:rPr lang="en-US"/>
              <a:pPr>
                <a:defRPr/>
              </a:pPr>
              <a:t>28</a:t>
            </a:fld>
            <a:endParaRPr lang="en-US"/>
          </a:p>
        </p:txBody>
      </p:sp>
      <p:sp>
        <p:nvSpPr>
          <p:cNvPr id="70658" name="Rectangle 2"/>
          <p:cNvSpPr>
            <a:spLocks noGrp="1" noRot="1" noChangeAspect="1" noChangeArrowheads="1" noTextEdit="1"/>
          </p:cNvSpPr>
          <p:nvPr>
            <p:ph type="sldImg"/>
          </p:nvPr>
        </p:nvSpPr>
        <p:spPr bwMode="auto">
          <a:xfrm>
            <a:off x="992188" y="765175"/>
            <a:ext cx="5118100" cy="3838575"/>
          </a:xfrm>
          <a:noFill/>
          <a:ln>
            <a:solidFill>
              <a:srgbClr val="000000"/>
            </a:solidFill>
            <a:miter lim="800000"/>
            <a:headEnd/>
            <a:tailEnd/>
          </a:ln>
        </p:spPr>
      </p:sp>
      <p:sp>
        <p:nvSpPr>
          <p:cNvPr id="706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7889C8A7-BBC6-450B-8D67-C1F87B7BA9E9}" type="slidenum">
              <a:rPr lang="en-AU" smtClean="0"/>
              <a:pPr>
                <a:defRPr/>
              </a:pPr>
              <a:t>29</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p:spPr>
        <p:txBody>
          <a:bodyPr wrap="square" numCol="1" anchor="t" anchorCtr="0" compatLnSpc="1">
            <a:prstTxWarp prst="textNoShape">
              <a:avLst/>
            </a:prstTxWarp>
          </a:bodyPr>
          <a:lstStyle/>
          <a:p>
            <a:endParaRPr lang="en-A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E9EB2561-56C4-48C3-B635-258E16FCD10C}" type="slidenum">
              <a:rPr lang="en-AU" smtClean="0"/>
              <a:pPr>
                <a:defRPr/>
              </a:pPr>
              <a:t>30</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29ADE157-5193-4BA5-B803-50D077995123}" type="slidenum">
              <a:rPr lang="en-AU" smtClean="0"/>
              <a:pPr>
                <a:defRPr/>
              </a:pPr>
              <a:t>31</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84B656C3-535E-4280-86D2-EFF2C25AD2B6}" type="slidenum">
              <a:rPr lang="en-AU" smtClean="0"/>
              <a:pPr>
                <a:defRPr/>
              </a:pPr>
              <a:t>32</a:t>
            </a:fld>
            <a:endParaRPr lang="en-A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7B5A6042-A21E-40A9-9DC9-FFEB3119DA19}" type="slidenum">
              <a:rPr lang="en-AU" smtClean="0"/>
              <a:pPr>
                <a:defRPr/>
              </a:pPr>
              <a:t>33</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8294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8499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AAAEA6-9EA3-4BD1-8677-C920DE7CA6DE}" type="slidenum">
              <a:rPr lang="en-AU"/>
              <a:pPr fontAlgn="base">
                <a:spcBef>
                  <a:spcPct val="0"/>
                </a:spcBef>
                <a:spcAft>
                  <a:spcPct val="0"/>
                </a:spcAft>
                <a:defRPr/>
              </a:pPr>
              <a:t>36</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39A6F6-240D-4D49-BB90-A5ACA358075A}" type="slidenum">
              <a:rPr lang="en-AU"/>
              <a:pPr fontAlgn="base">
                <a:spcBef>
                  <a:spcPct val="0"/>
                </a:spcBef>
                <a:spcAft>
                  <a:spcPct val="0"/>
                </a:spcAft>
                <a:defRPr/>
              </a:pPr>
              <a:t>37</a:t>
            </a:fld>
            <a:endParaRPr lang="en-A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5D139E-1759-40BC-B99E-3447F141BF6B}" type="slidenum">
              <a:rPr lang="en-AU"/>
              <a:pPr fontAlgn="base">
                <a:spcBef>
                  <a:spcPct val="0"/>
                </a:spcBef>
                <a:spcAft>
                  <a:spcPct val="0"/>
                </a:spcAft>
                <a:defRPr/>
              </a:pPr>
              <a:t>38</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bwMode="auto">
          <a:xfrm>
            <a:off x="990600" y="768350"/>
            <a:ext cx="5118100" cy="3838575"/>
          </a:xfrm>
          <a:noFill/>
          <a:ln>
            <a:solidFill>
              <a:srgbClr val="000000"/>
            </a:solidFill>
            <a:miter lim="800000"/>
            <a:headEnd/>
            <a:tailEnd/>
          </a:ln>
        </p:spPr>
      </p:sp>
      <p:sp>
        <p:nvSpPr>
          <p:cNvPr id="93186" name="Rectangle 3"/>
          <p:cNvSpPr>
            <a:spLocks noGrp="1" noChangeArrowheads="1"/>
          </p:cNvSpPr>
          <p:nvPr>
            <p:ph type="body" idx="1"/>
          </p:nvPr>
        </p:nvSpPr>
        <p:spPr bwMode="auto">
          <a:xfrm>
            <a:off x="709613" y="4862513"/>
            <a:ext cx="5680075" cy="4603750"/>
          </a:xfrm>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215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8D7D8E-628C-4B1E-ABD4-04FF68897272}" type="slidenum">
              <a:rPr lang="en-US"/>
              <a:pPr fontAlgn="base">
                <a:spcBef>
                  <a:spcPct val="0"/>
                </a:spcBef>
                <a:spcAft>
                  <a:spcPct val="0"/>
                </a:spcAft>
                <a:defRPr/>
              </a:pPr>
              <a:t>40</a:t>
            </a:fld>
            <a:endParaRPr lang="en-US"/>
          </a:p>
        </p:txBody>
      </p:sp>
      <p:sp>
        <p:nvSpPr>
          <p:cNvPr id="95234" name="Rectangle 2"/>
          <p:cNvSpPr>
            <a:spLocks noGrp="1" noRot="1" noChangeAspect="1" noChangeArrowheads="1" noTextEdit="1"/>
          </p:cNvSpPr>
          <p:nvPr>
            <p:ph type="sldImg"/>
          </p:nvPr>
        </p:nvSpPr>
        <p:spPr bwMode="auto">
          <a:xfrm>
            <a:off x="1004888" y="774700"/>
            <a:ext cx="5097462" cy="3824288"/>
          </a:xfrm>
          <a:noFill/>
          <a:ln>
            <a:solidFill>
              <a:srgbClr val="000000"/>
            </a:solidFill>
            <a:miter lim="800000"/>
            <a:headEnd/>
            <a:tailEnd/>
          </a:ln>
        </p:spPr>
      </p:sp>
      <p:sp>
        <p:nvSpPr>
          <p:cNvPr id="95235" name="Rectangle 3"/>
          <p:cNvSpPr>
            <a:spLocks noGrp="1" noChangeArrowheads="1"/>
          </p:cNvSpPr>
          <p:nvPr>
            <p:ph type="body" idx="1"/>
          </p:nvPr>
        </p:nvSpPr>
        <p:spPr bwMode="auto">
          <a:xfrm>
            <a:off x="946150" y="4860925"/>
            <a:ext cx="5207000" cy="4605338"/>
          </a:xfrm>
          <a:noFill/>
        </p:spPr>
        <p:txBody>
          <a:bodyPr wrap="square" numCol="1" anchor="t" anchorCtr="0" compatLnSpc="1">
            <a:prstTxWarp prst="textNoShape">
              <a:avLst/>
            </a:prstTxWarp>
          </a:bodyPr>
          <a:lstStyle/>
          <a:p>
            <a:pPr eaLnBrk="1" hangingPunct="1">
              <a:spcBef>
                <a:spcPct val="0"/>
              </a:spcBef>
            </a:pPr>
            <a:r>
              <a:rPr lang="en-US" smtClean="0"/>
              <a:t>Insert Helaman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F15A5F-3982-4EC0-BC3A-8EDB0552CADA}" type="slidenum">
              <a:rPr lang="en-US"/>
              <a:pPr fontAlgn="base">
                <a:spcBef>
                  <a:spcPct val="0"/>
                </a:spcBef>
                <a:spcAft>
                  <a:spcPct val="0"/>
                </a:spcAft>
                <a:defRPr/>
              </a:pPr>
              <a:t>41</a:t>
            </a:fld>
            <a:endParaRPr lang="en-US"/>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3AF078-17D3-4C9F-AECE-3C7CBA5F6862}" type="slidenum">
              <a:rPr lang="en-AU"/>
              <a:pPr fontAlgn="base">
                <a:spcBef>
                  <a:spcPct val="0"/>
                </a:spcBef>
                <a:spcAft>
                  <a:spcPct val="0"/>
                </a:spcAft>
                <a:defRPr/>
              </a:pPr>
              <a:t>42</a:t>
            </a:fld>
            <a:endParaRPr lang="en-A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3AF078-17D3-4C9F-AECE-3C7CBA5F6862}" type="slidenum">
              <a:rPr lang="en-AU"/>
              <a:pPr fontAlgn="base">
                <a:spcBef>
                  <a:spcPct val="0"/>
                </a:spcBef>
                <a:spcAft>
                  <a:spcPct val="0"/>
                </a:spcAft>
                <a:defRPr/>
              </a:pPr>
              <a:t>43</a:t>
            </a:fld>
            <a:endParaRPr lang="en-A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B4763E-B4C8-4055-8847-688C53F7D578}" type="slidenum">
              <a:rPr lang="en-AU"/>
              <a:pPr fontAlgn="base">
                <a:spcBef>
                  <a:spcPct val="0"/>
                </a:spcBef>
                <a:spcAft>
                  <a:spcPct val="0"/>
                </a:spcAft>
                <a:defRPr/>
              </a:pPr>
              <a:t>44</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25A044-C859-45A3-91EE-399E07269102}" type="slidenum">
              <a:rPr lang="en-AU"/>
              <a:pPr fontAlgn="base">
                <a:spcBef>
                  <a:spcPct val="0"/>
                </a:spcBef>
                <a:spcAft>
                  <a:spcPct val="0"/>
                </a:spcAft>
                <a:defRPr/>
              </a:pPr>
              <a:t>45</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30F4E2-6B10-4F19-995D-AA7FE82A4E59}" type="slidenum">
              <a:rPr lang="en-AU"/>
              <a:pPr fontAlgn="base">
                <a:spcBef>
                  <a:spcPct val="0"/>
                </a:spcBef>
                <a:spcAft>
                  <a:spcPct val="0"/>
                </a:spcAft>
                <a:defRPr/>
              </a:pPr>
              <a:t>46</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1075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1095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11161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235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1136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bwMode="auto">
          <a:xfrm>
            <a:off x="993775" y="768350"/>
            <a:ext cx="5113338" cy="3836988"/>
          </a:xfrm>
          <a:noFill/>
          <a:ln>
            <a:solidFill>
              <a:srgbClr val="000000"/>
            </a:solidFill>
            <a:miter lim="800000"/>
            <a:headEnd/>
            <a:tailEnd/>
          </a:ln>
        </p:spPr>
      </p:sp>
      <p:sp>
        <p:nvSpPr>
          <p:cNvPr id="1157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bwMode="auto">
          <a:xfrm>
            <a:off x="1003300" y="774700"/>
            <a:ext cx="5095875" cy="3822700"/>
          </a:xfrm>
          <a:noFill/>
          <a:ln>
            <a:solidFill>
              <a:srgbClr val="000000"/>
            </a:solidFill>
            <a:miter lim="800000"/>
            <a:headEnd/>
            <a:tailEnd/>
          </a:ln>
        </p:spPr>
      </p:sp>
      <p:sp>
        <p:nvSpPr>
          <p:cNvPr id="1177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31C2A670-B353-4055-B758-2B363648CDA0}" type="slidenum">
              <a:rPr lang="en-AU" smtClean="0"/>
              <a:pPr>
                <a:defRPr/>
              </a:pPr>
              <a:t>53</a:t>
            </a:fld>
            <a:endParaRPr lang="en-A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smtClean="0"/>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1B4725-CAD7-4F4F-8DA5-54F3FD17C9C0}" type="slidenum">
              <a:rPr lang="en-AU"/>
              <a:pPr fontAlgn="base">
                <a:spcBef>
                  <a:spcPct val="0"/>
                </a:spcBef>
                <a:spcAft>
                  <a:spcPct val="0"/>
                </a:spcAft>
                <a:defRPr/>
              </a:pPr>
              <a:t>54</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2" name="Rectangle 3"/>
          <p:cNvSpPr>
            <a:spLocks noGrp="1" noChangeArrowheads="1"/>
          </p:cNvSpPr>
          <p:nvPr>
            <p:ph type="body" idx="1"/>
          </p:nvPr>
        </p:nvSpPr>
        <p:spPr bwMode="auto">
          <a:xfrm>
            <a:off x="709613" y="4862513"/>
            <a:ext cx="5680075" cy="4603750"/>
          </a:xfrm>
          <a:noFill/>
        </p:spPr>
        <p:txBody>
          <a:bodyPr wrap="square" numCol="1" anchor="t" anchorCtr="0" compatLnSpc="1">
            <a:prstTxWarp prst="textNoShape">
              <a:avLst/>
            </a:prstTxWarp>
          </a:bodyPr>
          <a:lstStyle/>
          <a:p>
            <a:pPr eaLnBrk="1" hangingPunct="1">
              <a:spcBef>
                <a:spcPct val="0"/>
              </a:spcBef>
            </a:pPr>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AA25F9C1-86EC-4435-9EAC-C26B80B5B2A0}" type="slidenum">
              <a:rPr lang="en-AU" smtClean="0"/>
              <a:pPr>
                <a:defRPr/>
              </a:pPr>
              <a:t>7</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AU" smtClean="0"/>
          </a:p>
        </p:txBody>
      </p:sp>
      <p:sp>
        <p:nvSpPr>
          <p:cNvPr id="4" name="Slide Number Placeholder 3"/>
          <p:cNvSpPr>
            <a:spLocks noGrp="1"/>
          </p:cNvSpPr>
          <p:nvPr>
            <p:ph type="sldNum" sz="quarter" idx="5"/>
          </p:nvPr>
        </p:nvSpPr>
        <p:spPr/>
        <p:txBody>
          <a:bodyPr/>
          <a:lstStyle/>
          <a:p>
            <a:pPr>
              <a:defRPr/>
            </a:pPr>
            <a:fld id="{ED77D488-EE00-4129-A9E7-72CEB5321DBB}" type="slidenum">
              <a:rPr lang="en-AU" smtClean="0"/>
              <a:pPr>
                <a:defRPr/>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AU" smtClean="0"/>
              <a:t>Rubinov page</a:t>
            </a:r>
          </a:p>
        </p:txBody>
      </p:sp>
      <p:sp>
        <p:nvSpPr>
          <p:cNvPr id="4" name="Slide Number Placeholder 3"/>
          <p:cNvSpPr>
            <a:spLocks noGrp="1"/>
          </p:cNvSpPr>
          <p:nvPr>
            <p:ph type="sldNum" sz="quarter" idx="5"/>
          </p:nvPr>
        </p:nvSpPr>
        <p:spPr/>
        <p:txBody>
          <a:bodyPr/>
          <a:lstStyle/>
          <a:p>
            <a:pPr>
              <a:defRPr/>
            </a:pPr>
            <a:fld id="{8835AEB6-E72D-407C-A0AA-A4A97A572200}" type="slidenum">
              <a:rPr lang="en-AU" smtClean="0"/>
              <a:pPr>
                <a:defRPr/>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6619304-4FC2-492F-88F2-822177B2704E}" type="datetimeFigureOut">
              <a:rPr lang="en-US"/>
              <a:pPr>
                <a:defRPr/>
              </a:pPr>
              <a:t>11/24/2009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C3D5CE-B123-4BEA-BCEC-EBC66ADA232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1DE10F-D83E-462D-ABFC-8C9C849B241D}" type="datetimeFigureOut">
              <a:rPr lang="en-US"/>
              <a:pPr>
                <a:defRPr/>
              </a:pPr>
              <a:t>11/24/2009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3F36E4-63CA-40ED-9253-0A95108488F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7B013E-500E-40A7-B53B-05F570124F1D}" type="datetimeFigureOut">
              <a:rPr lang="en-US"/>
              <a:pPr>
                <a:defRPr/>
              </a:pPr>
              <a:t>11/24/2009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28ECFD-6E72-4EB8-852A-7D6C9E5844A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ounded Rectangle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Rounded Rectangle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0" name="Subtitle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18"/>
          <p:cNvSpPr>
            <a:spLocks noGrp="1"/>
          </p:cNvSpPr>
          <p:nvPr>
            <p:ph type="dt" sz="half" idx="10"/>
          </p:nvPr>
        </p:nvSpPr>
        <p:spPr/>
        <p:txBody>
          <a:bodyPr/>
          <a:lstStyle>
            <a:lvl1pPr>
              <a:defRPr/>
            </a:lvl1pPr>
            <a:extLst/>
          </a:lstStyle>
          <a:p>
            <a:pPr>
              <a:defRPr/>
            </a:pPr>
            <a:fld id="{A7CAE7A5-8E8E-4EA3-8E50-FB38E836D933}" type="datetimeFigureOut">
              <a:rPr lang="en-US"/>
              <a:pPr>
                <a:defRPr/>
              </a:pPr>
              <a:t>11/24/2009</a:t>
            </a:fld>
            <a:endParaRPr lang="en-US"/>
          </a:p>
        </p:txBody>
      </p:sp>
      <p:sp>
        <p:nvSpPr>
          <p:cNvPr id="6" name="Footer Placeholder 7"/>
          <p:cNvSpPr>
            <a:spLocks noGrp="1"/>
          </p:cNvSpPr>
          <p:nvPr>
            <p:ph type="ftr" sz="quarter" idx="11"/>
          </p:nvPr>
        </p:nvSpPr>
        <p:spPr/>
        <p:txBody>
          <a:bodyPr/>
          <a:lstStyle>
            <a:lvl1pPr>
              <a:defRPr/>
            </a:lvl1pPr>
            <a:extLst/>
          </a:lstStyle>
          <a:p>
            <a:pPr>
              <a:defRPr/>
            </a:pPr>
            <a:endParaRPr lang="en-US"/>
          </a:p>
        </p:txBody>
      </p:sp>
      <p:sp>
        <p:nvSpPr>
          <p:cNvPr id="7" name="Slide Number Placeholder 10"/>
          <p:cNvSpPr>
            <a:spLocks noGrp="1"/>
          </p:cNvSpPr>
          <p:nvPr>
            <p:ph type="sldNum" sz="quarter" idx="12"/>
          </p:nvPr>
        </p:nvSpPr>
        <p:spPr/>
        <p:txBody>
          <a:bodyPr/>
          <a:lstStyle>
            <a:lvl1pPr>
              <a:defRPr/>
            </a:lvl1pPr>
            <a:extLst/>
          </a:lstStyle>
          <a:p>
            <a:pPr>
              <a:defRPr/>
            </a:pPr>
            <a:fld id="{003A2A8D-F35D-40AD-8C09-02D91C909B8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3F815F-715A-4BFE-89FE-B45971AFCF5E}" type="datetimeFigureOut">
              <a:rPr lang="en-US"/>
              <a:pPr>
                <a:defRPr/>
              </a:pPr>
              <a:t>11/24/2009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F6763D-DAB8-4DDB-92AD-863F52B9E73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AC62E1C-1B16-470A-92DB-909231740EB5}" type="datetimeFigureOut">
              <a:rPr lang="en-US"/>
              <a:pPr>
                <a:defRPr/>
              </a:pPr>
              <a:t>11/24/2009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D67083-8ADA-48C3-A567-B151E0B30B9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B675D4-5F08-49BD-9579-1090A5792DEC}" type="datetimeFigureOut">
              <a:rPr lang="en-US"/>
              <a:pPr>
                <a:defRPr/>
              </a:pPr>
              <a:t>11/24/2009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8055CF-5E06-4FBD-8A11-E95292614B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15F6C51-98B4-430B-BE84-484B6D85C427}" type="datetimeFigureOut">
              <a:rPr lang="en-US"/>
              <a:pPr>
                <a:defRPr/>
              </a:pPr>
              <a:t>11/24/2009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D022F7F-8F13-4281-A950-6F9294491B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37A754D-8D62-4175-8C4A-49BDACBAEAF3}" type="datetimeFigureOut">
              <a:rPr lang="en-US"/>
              <a:pPr>
                <a:defRPr/>
              </a:pPr>
              <a:t>11/24/2009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47CD485-401C-404A-9E4C-BB59436FFF1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C3B6E4-BCC9-430E-8D11-6FEB16D269CA}" type="datetimeFigureOut">
              <a:rPr lang="en-US"/>
              <a:pPr>
                <a:defRPr/>
              </a:pPr>
              <a:t>11/24/2009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2F931C2-7478-48ED-A3A7-F828BF54103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5D56B0-BBCD-498F-93FA-20FFB290B881}" type="datetimeFigureOut">
              <a:rPr lang="en-US"/>
              <a:pPr>
                <a:defRPr/>
              </a:pPr>
              <a:t>11/24/2009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31DD11-55C3-4A3B-8DBE-BD9310D3ABF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82EDA8-C3B1-413D-BF64-DE5A8F7C0A10}" type="datetimeFigureOut">
              <a:rPr lang="en-US"/>
              <a:pPr>
                <a:defRPr/>
              </a:pPr>
              <a:t>11/24/2009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76CE7D-889E-470D-8419-E6E02037C7D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26BC1AF-3F4C-466B-B001-3BDCFE501EA5}" type="datetimeFigureOut">
              <a:rPr lang="en-US"/>
              <a:pPr>
                <a:defRPr/>
              </a:pPr>
              <a:t>11/24/2009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D484D84-22C9-4230-A86E-C0EB5772B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carma.newcastle.edu.au/~jb616"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tags" Target="../tags/tag4.xml"/><Relationship Id="rId7" Type="http://schemas.openxmlformats.org/officeDocument/2006/relationships/image" Target="../media/image2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hyperlink" Target="Jon.cdy%20-%20Cinderella%20Blog.htm" TargetMode="External"/><Relationship Id="rId11" Type="http://schemas.openxmlformats.org/officeDocument/2006/relationships/image" Target="../media/image30.emf"/><Relationship Id="rId5" Type="http://schemas.openxmlformats.org/officeDocument/2006/relationships/notesSlide" Target="../notesSlides/notesSlide11.xml"/><Relationship Id="rId10" Type="http://schemas.openxmlformats.org/officeDocument/2006/relationships/image" Target="../media/image29.emf"/><Relationship Id="rId4" Type="http://schemas.openxmlformats.org/officeDocument/2006/relationships/slideLayout" Target="../slideLayouts/slideLayout2.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hyperlink" Target="http://blog.washingtonpost.com/achenblog/?hpid=opinionsbox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snre.umich.edu/eplab/demos/st0/stroop_program/stroopgraphicnonshockwave.gi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wmf"/></Relationships>
</file>

<file path=ppt/slides/_rels/slide19.xml.rels><?xml version="1.0" encoding="UTF-8" standalone="yes"?>
<Relationships xmlns="http://schemas.openxmlformats.org/package/2006/relationships"><Relationship Id="rId3" Type="http://schemas.openxmlformats.org/officeDocument/2006/relationships/hyperlink" Target="http://users.cs.dal.ca/~jborwein/expansion.htm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41.jpe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1.e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file:///C:\Program%20Files\Maple%2010\bin.win\cwmaple.ex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wmf"/><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0.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notesSlide" Target="../notesSlides/notesSlide27.xml"/><Relationship Id="rId9" Type="http://schemas.openxmlformats.org/officeDocument/2006/relationships/image" Target="../media/image62.emf"/></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image" Target="../media/image74.emf"/><Relationship Id="rId3" Type="http://schemas.openxmlformats.org/officeDocument/2006/relationships/tags" Target="../tags/tag10.xml"/><Relationship Id="rId7" Type="http://schemas.openxmlformats.org/officeDocument/2006/relationships/notesSlide" Target="../notesSlides/notesSlide29.xml"/><Relationship Id="rId12" Type="http://schemas.openxmlformats.org/officeDocument/2006/relationships/image" Target="../media/image7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11" Type="http://schemas.openxmlformats.org/officeDocument/2006/relationships/image" Target="../media/image72.emf"/><Relationship Id="rId5" Type="http://schemas.openxmlformats.org/officeDocument/2006/relationships/tags" Target="../tags/tag12.xml"/><Relationship Id="rId15" Type="http://schemas.openxmlformats.org/officeDocument/2006/relationships/image" Target="../media/image76.emf"/><Relationship Id="rId10" Type="http://schemas.openxmlformats.org/officeDocument/2006/relationships/image" Target="../media/image71.png"/><Relationship Id="rId4" Type="http://schemas.openxmlformats.org/officeDocument/2006/relationships/tags" Target="../tags/tag11.xml"/><Relationship Id="rId9" Type="http://schemas.openxmlformats.org/officeDocument/2006/relationships/image" Target="../media/image70.emf"/><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tags" Target="../tags/tag15.xml"/><Relationship Id="rId7" Type="http://schemas.openxmlformats.org/officeDocument/2006/relationships/image" Target="../media/image78.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77.emf"/><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research.att.com/~njas/sequences/Seis.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arma.newcastle.edu.a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hyperlink" Target="sftp://JMB%20WORK/home/jb616/public_html/maple.ini"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19.xml"/><Relationship Id="rId7" Type="http://schemas.openxmlformats.org/officeDocument/2006/relationships/image" Target="../media/image8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83.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hyperlink" Target="../My%20Documents/JB616/My%20Documents/My%20Pictures/Family%20Canada%20Oz/Family/Parents/borweinSculptureLrg.jpg" TargetMode="External"/><Relationship Id="rId5" Type="http://schemas.openxmlformats.org/officeDocument/2006/relationships/image" Target="../media/image92.jpe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tags" Target="../tags/tag25.xml"/><Relationship Id="rId7" Type="http://schemas.openxmlformats.org/officeDocument/2006/relationships/image" Target="../media/image10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3.png"/><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slideLayout" Target="../slideLayouts/slideLayout2.xml"/><Relationship Id="rId7" Type="http://schemas.openxmlformats.org/officeDocument/2006/relationships/image" Target="../media/image10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hyperlink" Target="http://ddrive.cs.dal.ca/~isc/portal" TargetMode="External"/><Relationship Id="rId5" Type="http://schemas.openxmlformats.org/officeDocument/2006/relationships/image" Target="../media/image106.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tags" Target="../tags/tag30.xml"/><Relationship Id="rId7" Type="http://schemas.openxmlformats.org/officeDocument/2006/relationships/image" Target="../media/image110.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09.png"/><Relationship Id="rId5" Type="http://schemas.openxmlformats.org/officeDocument/2006/relationships/notesSlide" Target="../notesSlides/notesSlide50.xml"/><Relationship Id="rId4" Type="http://schemas.openxmlformats.org/officeDocument/2006/relationships/slideLayout" Target="../slideLayouts/slideLayout2.xml"/><Relationship Id="rId9" Type="http://schemas.openxmlformats.org/officeDocument/2006/relationships/image" Target="../media/image112.png"/></Relationships>
</file>

<file path=ppt/slides/_rels/slide51.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hyperlink" Target="http://www.carma.newcastle.edu.au/~jb616/pslq-as.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hyperlink" Target="http://www.experimentalmath.info/" TargetMode="External"/><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 y="3581400"/>
            <a:ext cx="8610600" cy="914400"/>
          </a:xfrm>
        </p:spPr>
        <p:txBody>
          <a:bodyPr>
            <a:noAutofit/>
          </a:bodyPr>
          <a:lstStyle/>
          <a:p>
            <a:pPr marL="36513" algn="ctr" eaLnBrk="1" hangingPunct="1">
              <a:spcBef>
                <a:spcPct val="50000"/>
              </a:spcBef>
              <a:defRPr/>
            </a:pPr>
            <a:r>
              <a:rPr lang="en-US" b="1" dirty="0" smtClean="0">
                <a:solidFill>
                  <a:srgbClr val="7F7E78"/>
                </a:solidFill>
              </a:rPr>
              <a:t>Jonathan Borwein, FRSC</a:t>
            </a:r>
            <a:r>
              <a:rPr lang="en-US" dirty="0" smtClean="0">
                <a:solidFill>
                  <a:srgbClr val="7F7E78"/>
                </a:solidFill>
              </a:rPr>
              <a:t>      </a:t>
            </a:r>
            <a:r>
              <a:rPr lang="en-US" b="1" dirty="0" smtClean="0">
                <a:solidFill>
                  <a:schemeClr val="accent1"/>
                </a:solidFill>
                <a:hlinkClick r:id="rId3"/>
              </a:rPr>
              <a:t>www.carma.newcastle.edu.au/~jb616</a:t>
            </a:r>
            <a:endParaRPr lang="en-US" b="1" dirty="0" smtClean="0">
              <a:solidFill>
                <a:schemeClr val="accent1"/>
              </a:solidFill>
            </a:endParaRPr>
          </a:p>
          <a:p>
            <a:pPr marL="36513" algn="ctr" eaLnBrk="1" hangingPunct="1">
              <a:spcBef>
                <a:spcPct val="0"/>
              </a:spcBef>
              <a:defRPr/>
            </a:pPr>
            <a:r>
              <a:rPr lang="en-US" dirty="0" smtClean="0">
                <a:solidFill>
                  <a:srgbClr val="7F7E78"/>
                </a:solidFill>
              </a:rPr>
              <a:t>Laureate Professor</a:t>
            </a:r>
            <a:r>
              <a:rPr lang="en-US" dirty="0" smtClean="0">
                <a:solidFill>
                  <a:schemeClr val="accent2"/>
                </a:solidFill>
              </a:rPr>
              <a:t> </a:t>
            </a:r>
            <a:r>
              <a:rPr lang="en-US" dirty="0" smtClean="0">
                <a:solidFill>
                  <a:schemeClr val="accent1"/>
                </a:solidFill>
              </a:rPr>
              <a:t>University of Newcastle, NSW</a:t>
            </a:r>
          </a:p>
          <a:p>
            <a:pPr marL="36513" algn="ctr" eaLnBrk="1" hangingPunct="1">
              <a:spcBef>
                <a:spcPct val="0"/>
              </a:spcBef>
              <a:defRPr/>
            </a:pPr>
            <a:r>
              <a:rPr lang="en-US" dirty="0" smtClean="0">
                <a:solidFill>
                  <a:schemeClr val="tx1"/>
                </a:solidFill>
              </a:rPr>
              <a:t> Director</a:t>
            </a:r>
            <a:r>
              <a:rPr lang="en-US" dirty="0" smtClean="0">
                <a:solidFill>
                  <a:schemeClr val="accent1"/>
                </a:solidFill>
              </a:rPr>
              <a:t>, Centre for </a:t>
            </a:r>
            <a:r>
              <a:rPr lang="en-US" b="1" dirty="0" smtClean="0">
                <a:solidFill>
                  <a:schemeClr val="accent1"/>
                </a:solidFill>
                <a:effectLst>
                  <a:outerShdw blurRad="38100" dist="38100" dir="2700000" algn="tl">
                    <a:srgbClr val="FFFFFF"/>
                  </a:outerShdw>
                </a:effectLst>
              </a:rPr>
              <a:t>Computer Assisted Research Mathematics and Applications </a:t>
            </a:r>
            <a:r>
              <a:rPr lang="en-US" b="1" dirty="0" smtClean="0">
                <a:solidFill>
                  <a:schemeClr val="accent1"/>
                </a:solidFill>
              </a:rPr>
              <a:t>CARMA</a:t>
            </a:r>
          </a:p>
        </p:txBody>
      </p:sp>
      <p:pic>
        <p:nvPicPr>
          <p:cNvPr id="16386" name="Picture 14" descr="oz-flag.jpg"/>
          <p:cNvPicPr>
            <a:picLocks noChangeAspect="1"/>
          </p:cNvPicPr>
          <p:nvPr/>
        </p:nvPicPr>
        <p:blipFill>
          <a:blip r:embed="rId4" cstate="print"/>
          <a:srcRect/>
          <a:stretch>
            <a:fillRect/>
          </a:stretch>
        </p:blipFill>
        <p:spPr bwMode="auto">
          <a:xfrm>
            <a:off x="609600" y="381000"/>
            <a:ext cx="1028700" cy="517525"/>
          </a:xfrm>
          <a:prstGeom prst="rect">
            <a:avLst/>
          </a:prstGeom>
          <a:noFill/>
          <a:ln w="15875">
            <a:solidFill>
              <a:schemeClr val="accent1"/>
            </a:solidFill>
            <a:miter lim="800000"/>
            <a:headEnd/>
            <a:tailEnd/>
          </a:ln>
        </p:spPr>
      </p:pic>
      <p:pic>
        <p:nvPicPr>
          <p:cNvPr id="16387" name="Picture 13" descr="head2"/>
          <p:cNvPicPr>
            <a:picLocks noChangeAspect="1" noChangeArrowheads="1"/>
          </p:cNvPicPr>
          <p:nvPr/>
        </p:nvPicPr>
        <p:blipFill>
          <a:blip r:embed="rId5" cstate="print"/>
          <a:srcRect/>
          <a:stretch>
            <a:fillRect/>
          </a:stretch>
        </p:blipFill>
        <p:spPr bwMode="auto">
          <a:xfrm>
            <a:off x="952500" y="4800600"/>
            <a:ext cx="7429500" cy="1143000"/>
          </a:xfrm>
          <a:prstGeom prst="rect">
            <a:avLst/>
          </a:prstGeom>
          <a:noFill/>
          <a:ln w="47625">
            <a:solidFill>
              <a:schemeClr val="accent1"/>
            </a:solidFill>
            <a:miter lim="800000"/>
            <a:headEnd/>
            <a:tailEnd/>
          </a:ln>
        </p:spPr>
      </p:pic>
      <p:pic>
        <p:nvPicPr>
          <p:cNvPr id="16388" name="Picture 17" descr="nlogo-sm"/>
          <p:cNvPicPr>
            <a:picLocks noChangeAspect="1" noChangeArrowheads="1"/>
          </p:cNvPicPr>
          <p:nvPr/>
        </p:nvPicPr>
        <p:blipFill>
          <a:blip r:embed="rId6" cstate="print"/>
          <a:srcRect/>
          <a:stretch>
            <a:fillRect/>
          </a:stretch>
        </p:blipFill>
        <p:spPr bwMode="auto">
          <a:xfrm>
            <a:off x="6934200" y="5715000"/>
            <a:ext cx="1800225" cy="633413"/>
          </a:xfrm>
          <a:prstGeom prst="rect">
            <a:avLst/>
          </a:prstGeom>
          <a:noFill/>
          <a:ln w="9525">
            <a:noFill/>
            <a:miter lim="800000"/>
            <a:headEnd/>
            <a:tailEnd/>
          </a:ln>
        </p:spPr>
      </p:pic>
      <p:sp>
        <p:nvSpPr>
          <p:cNvPr id="16389" name="TextBox 8"/>
          <p:cNvSpPr txBox="1">
            <a:spLocks noChangeArrowheads="1"/>
          </p:cNvSpPr>
          <p:nvPr/>
        </p:nvSpPr>
        <p:spPr bwMode="auto">
          <a:xfrm>
            <a:off x="381000" y="6248400"/>
            <a:ext cx="1828800" cy="304800"/>
          </a:xfrm>
          <a:prstGeom prst="rect">
            <a:avLst/>
          </a:prstGeom>
          <a:noFill/>
          <a:ln w="9525">
            <a:noFill/>
            <a:miter lim="800000"/>
            <a:headEnd/>
            <a:tailEnd/>
          </a:ln>
        </p:spPr>
        <p:txBody>
          <a:bodyPr>
            <a:spAutoFit/>
          </a:bodyPr>
          <a:lstStyle/>
          <a:p>
            <a:r>
              <a:rPr lang="en-AU" sz="1400" dirty="0">
                <a:solidFill>
                  <a:srgbClr val="000000"/>
                </a:solidFill>
                <a:latin typeface="Calibri" pitchFamily="34" charset="0"/>
              </a:rPr>
              <a:t>Revised </a:t>
            </a:r>
            <a:r>
              <a:rPr lang="en-AU" sz="1400" dirty="0" smtClean="0">
                <a:solidFill>
                  <a:srgbClr val="000000"/>
                </a:solidFill>
                <a:latin typeface="Calibri" pitchFamily="34" charset="0"/>
              </a:rPr>
              <a:t>24-11-09</a:t>
            </a:r>
            <a:endParaRPr lang="en-AU" sz="1400" dirty="0">
              <a:solidFill>
                <a:srgbClr val="000000"/>
              </a:solidFill>
              <a:latin typeface="Calibri" pitchFamily="34" charset="0"/>
            </a:endParaRPr>
          </a:p>
        </p:txBody>
      </p:sp>
      <p:sp>
        <p:nvSpPr>
          <p:cNvPr id="2" name="Title 1"/>
          <p:cNvSpPr>
            <a:spLocks noGrp="1"/>
          </p:cNvSpPr>
          <p:nvPr>
            <p:ph type="ctrTitle" idx="4294967295"/>
          </p:nvPr>
        </p:nvSpPr>
        <p:spPr>
          <a:xfrm>
            <a:off x="-76200" y="762000"/>
            <a:ext cx="8153400" cy="2286000"/>
          </a:xfrm>
        </p:spPr>
        <p:txBody>
          <a:bodyPr>
            <a:normAutofit fontScale="90000"/>
          </a:bodyPr>
          <a:lstStyle/>
          <a:p>
            <a:pPr eaLnBrk="1" hangingPunct="1">
              <a:defRPr/>
            </a:pPr>
            <a:r>
              <a:rPr lang="en-AU" sz="4000" b="1" dirty="0" smtClean="0">
                <a:effectLst>
                  <a:outerShdw blurRad="38100" dist="38100" dir="2700000" algn="tl">
                    <a:srgbClr val="FFFFFF"/>
                  </a:outerShdw>
                </a:effectLst>
              </a:rPr>
              <a:t>   </a:t>
            </a:r>
            <a:r>
              <a:rPr lang="en-AU" sz="3600" b="1" dirty="0" smtClean="0">
                <a:effectLst>
                  <a:outerShdw blurRad="38100" dist="38100" dir="2700000" algn="tl">
                    <a:srgbClr val="FFFFFF"/>
                  </a:outerShdw>
                </a:effectLst>
              </a:rPr>
              <a:t>PSLQ </a:t>
            </a:r>
            <a:r>
              <a:rPr lang="en-AU" sz="3600" b="1" dirty="0" smtClean="0">
                <a:effectLst>
                  <a:outerShdw blurRad="38100" dist="38100" dir="2700000" algn="tl">
                    <a:srgbClr val="FFFFFF"/>
                  </a:outerShdw>
                </a:effectLst>
              </a:rPr>
              <a:t>CARMA-NT </a:t>
            </a:r>
            <a:r>
              <a:rPr lang="en-AU" sz="3600" b="1" dirty="0" smtClean="0">
                <a:effectLst>
                  <a:outerShdw blurRad="38100" dist="38100" dir="2700000" algn="tl">
                    <a:srgbClr val="FFFFFF"/>
                  </a:outerShdw>
                </a:effectLst>
              </a:rPr>
              <a:t>Seminar </a:t>
            </a:r>
            <a:r>
              <a:rPr lang="en-AU" sz="4000" b="1" dirty="0" smtClean="0">
                <a:effectLst>
                  <a:outerShdw blurRad="38100" dist="38100" dir="2700000" algn="tl">
                    <a:srgbClr val="FFFFFF"/>
                  </a:outerShdw>
                </a:effectLst>
              </a:rPr>
              <a:t/>
            </a:r>
            <a:br>
              <a:rPr lang="en-AU" sz="4000" b="1" dirty="0" smtClean="0">
                <a:effectLst>
                  <a:outerShdw blurRad="38100" dist="38100" dir="2700000" algn="tl">
                    <a:srgbClr val="FFFFFF"/>
                  </a:outerShdw>
                </a:effectLst>
              </a:rPr>
            </a:br>
            <a:r>
              <a:rPr lang="en-AU" sz="2200" dirty="0" smtClean="0"/>
              <a:t> (Nov 25) based on </a:t>
            </a:r>
            <a:r>
              <a:rPr lang="en-AU" sz="4000" b="1" dirty="0" smtClean="0">
                <a:effectLst>
                  <a:outerShdw blurRad="38100" dist="38100" dir="2700000" algn="tl">
                    <a:srgbClr val="FFFFFF"/>
                  </a:outerShdw>
                </a:effectLst>
              </a:rPr>
              <a:t/>
            </a:r>
            <a:br>
              <a:rPr lang="en-AU" sz="4000" b="1" dirty="0" smtClean="0">
                <a:effectLst>
                  <a:outerShdw blurRad="38100" dist="38100" dir="2700000" algn="tl">
                    <a:srgbClr val="FFFFFF"/>
                  </a:outerShdw>
                </a:effectLst>
              </a:rPr>
            </a:br>
            <a:r>
              <a:rPr lang="en-AU" sz="3600" b="1" dirty="0" smtClean="0">
                <a:effectLst>
                  <a:outerShdw blurRad="38100" dist="38100" dir="2700000" algn="tl">
                    <a:srgbClr val="FFFFFF"/>
                  </a:outerShdw>
                </a:effectLst>
              </a:rPr>
              <a:t>Second </a:t>
            </a:r>
            <a:r>
              <a:rPr lang="en-AU" sz="3600" b="1" dirty="0" smtClean="0">
                <a:effectLst>
                  <a:outerShdw blurRad="38100" dist="38100" dir="2700000" algn="tl">
                    <a:srgbClr val="FFFFFF"/>
                  </a:outerShdw>
                </a:effectLst>
              </a:rPr>
              <a:t>Annual Rubinov </a:t>
            </a:r>
            <a:br>
              <a:rPr lang="en-AU" sz="3600" b="1" dirty="0" smtClean="0">
                <a:effectLst>
                  <a:outerShdw blurRad="38100" dist="38100" dir="2700000" algn="tl">
                    <a:srgbClr val="FFFFFF"/>
                  </a:outerShdw>
                </a:effectLst>
              </a:rPr>
            </a:br>
            <a:r>
              <a:rPr lang="en-AU" sz="3600" b="1" dirty="0" smtClean="0">
                <a:effectLst>
                  <a:outerShdw blurRad="38100" dist="38100" dir="2700000" algn="tl">
                    <a:srgbClr val="FFFFFF"/>
                  </a:outerShdw>
                </a:effectLst>
              </a:rPr>
              <a:t>    Memorial Lecture</a:t>
            </a:r>
            <a:r>
              <a:rPr lang="en-AU" sz="4000" b="1" dirty="0" smtClean="0">
                <a:effectLst>
                  <a:outerShdw blurRad="38100" dist="38100" dir="2700000" algn="tl">
                    <a:srgbClr val="FFFFFF"/>
                  </a:outerShdw>
                </a:effectLst>
              </a:rPr>
              <a:t/>
            </a:r>
            <a:br>
              <a:rPr lang="en-AU" sz="4000" b="1" dirty="0" smtClean="0">
                <a:effectLst>
                  <a:outerShdw blurRad="38100" dist="38100" dir="2700000" algn="tl">
                    <a:srgbClr val="FFFFFF"/>
                  </a:outerShdw>
                </a:effectLst>
              </a:rPr>
            </a:br>
            <a:r>
              <a:rPr lang="en-AU" sz="2700" dirty="0" smtClean="0">
                <a:effectLst>
                  <a:outerShdw blurRad="38100" dist="38100" dir="2700000" algn="tl">
                    <a:srgbClr val="FFFFFF"/>
                  </a:outerShdw>
                </a:effectLst>
              </a:rPr>
              <a:t>November 9</a:t>
            </a:r>
            <a:r>
              <a:rPr lang="en-AU" sz="2700" baseline="30000" dirty="0" smtClean="0">
                <a:effectLst>
                  <a:outerShdw blurRad="38100" dist="38100" dir="2700000" algn="tl">
                    <a:srgbClr val="FFFFFF"/>
                  </a:outerShdw>
                </a:effectLst>
              </a:rPr>
              <a:t>th</a:t>
            </a:r>
            <a:r>
              <a:rPr lang="en-AU" sz="2700" dirty="0" smtClean="0">
                <a:effectLst>
                  <a:outerShdw blurRad="38100" dist="38100" dir="2700000" algn="tl">
                    <a:srgbClr val="FFFFFF"/>
                  </a:outerShdw>
                </a:effectLst>
              </a:rPr>
              <a:t> 2009</a:t>
            </a:r>
            <a:r>
              <a:rPr lang="en-AU" sz="4000" b="1" dirty="0" smtClean="0">
                <a:solidFill>
                  <a:srgbClr val="FF0000"/>
                </a:solidFill>
                <a:effectLst>
                  <a:outerShdw blurRad="38100" dist="38100" dir="2700000" algn="tl">
                    <a:srgbClr val="FFFFFF"/>
                  </a:outerShdw>
                </a:effectLst>
              </a:rPr>
              <a:t/>
            </a:r>
            <a:br>
              <a:rPr lang="en-AU" sz="4000" b="1" dirty="0" smtClean="0">
                <a:solidFill>
                  <a:srgbClr val="FF0000"/>
                </a:solidFill>
                <a:effectLst>
                  <a:outerShdw blurRad="38100" dist="38100" dir="2700000" algn="tl">
                    <a:srgbClr val="FFFFFF"/>
                  </a:outerShdw>
                </a:effectLst>
              </a:rPr>
            </a:br>
            <a:r>
              <a:rPr lang="en-AU" sz="4000" b="1" dirty="0" smtClean="0">
                <a:solidFill>
                  <a:srgbClr val="FF0000"/>
                </a:solidFill>
                <a:effectLst>
                  <a:outerShdw blurRad="38100" dist="38100" dir="2700000" algn="tl">
                    <a:srgbClr val="FFFFFF"/>
                  </a:outerShdw>
                </a:effectLst>
              </a:rPr>
              <a:t>      </a:t>
            </a:r>
            <a:r>
              <a:rPr lang="en-AU" sz="4000" b="1" dirty="0" smtClean="0">
                <a:solidFill>
                  <a:schemeClr val="accent2"/>
                </a:solidFill>
                <a:effectLst>
                  <a:outerShdw blurRad="38100" dist="38100" dir="2700000" algn="tl">
                    <a:srgbClr val="FFFFFF"/>
                  </a:outerShdw>
                </a:effectLst>
              </a:rPr>
              <a:t>The Computer as Crucible: </a:t>
            </a:r>
            <a:br>
              <a:rPr lang="en-AU" sz="4000" b="1" dirty="0" smtClean="0">
                <a:solidFill>
                  <a:schemeClr val="accent2"/>
                </a:solidFill>
                <a:effectLst>
                  <a:outerShdw blurRad="38100" dist="38100" dir="2700000" algn="tl">
                    <a:srgbClr val="FFFFFF"/>
                  </a:outerShdw>
                </a:effectLst>
              </a:rPr>
            </a:br>
            <a:r>
              <a:rPr lang="en-AU" sz="4000" b="1" dirty="0" smtClean="0">
                <a:solidFill>
                  <a:schemeClr val="accent2"/>
                </a:solidFill>
                <a:effectLst>
                  <a:outerShdw blurRad="38100" dist="38100" dir="2700000" algn="tl">
                    <a:srgbClr val="FFFFFF"/>
                  </a:outerShdw>
                </a:effectLst>
              </a:rPr>
              <a:t>   The End of Theory?</a:t>
            </a:r>
            <a:endParaRPr lang="en-AU" sz="3100" dirty="0" smtClean="0">
              <a:solidFill>
                <a:schemeClr val="accent2"/>
              </a:solidFill>
              <a:effectLst>
                <a:outerShdw blurRad="38100" dist="38100" dir="2700000" algn="tl">
                  <a:srgbClr val="FFFFFF"/>
                </a:outerShdw>
              </a:effectLst>
            </a:endParaRPr>
          </a:p>
        </p:txBody>
      </p:sp>
      <p:pic>
        <p:nvPicPr>
          <p:cNvPr id="9" name="Picture 8" descr="darw.4.jpg"/>
          <p:cNvPicPr>
            <a:picLocks noChangeAspect="1"/>
          </p:cNvPicPr>
          <p:nvPr/>
        </p:nvPicPr>
        <p:blipFill>
          <a:blip r:embed="rId7" cstate="print"/>
          <a:srcRect l="8135" t="2694" r="6447" b="337"/>
          <a:stretch>
            <a:fillRect/>
          </a:stretch>
        </p:blipFill>
        <p:spPr>
          <a:xfrm>
            <a:off x="7010400" y="685800"/>
            <a:ext cx="1600200" cy="2743200"/>
          </a:xfrm>
          <a:prstGeom prst="rect">
            <a:avLst/>
          </a:prstGeom>
          <a:ln w="28575">
            <a:solidFill>
              <a:schemeClr val="tx1"/>
            </a:solidFill>
          </a:ln>
        </p:spPr>
      </p:pic>
      <p:sp>
        <p:nvSpPr>
          <p:cNvPr id="10" name="TextBox 9"/>
          <p:cNvSpPr txBox="1"/>
          <p:nvPr/>
        </p:nvSpPr>
        <p:spPr>
          <a:xfrm>
            <a:off x="6934200" y="408801"/>
            <a:ext cx="1981200" cy="276999"/>
          </a:xfrm>
          <a:prstGeom prst="rect">
            <a:avLst/>
          </a:prstGeom>
          <a:noFill/>
          <a:ln w="25400">
            <a:noFill/>
          </a:ln>
        </p:spPr>
        <p:txBody>
          <a:bodyPr wrap="square" rtlCol="0">
            <a:spAutoFit/>
          </a:bodyPr>
          <a:lstStyle/>
          <a:p>
            <a:r>
              <a:rPr lang="en-AU" sz="1200" dirty="0" smtClean="0">
                <a:solidFill>
                  <a:schemeClr val="tx1">
                    <a:lumMod val="65000"/>
                    <a:lumOff val="35000"/>
                  </a:schemeClr>
                </a:solidFill>
              </a:rPr>
              <a:t>Charles Darwin’s notes</a:t>
            </a:r>
          </a:p>
        </p:txBody>
      </p:sp>
      <p:pic>
        <p:nvPicPr>
          <p:cNvPr id="11" name="Picture 10" descr="enigma.jpg"/>
          <p:cNvPicPr>
            <a:picLocks noChangeAspect="1"/>
          </p:cNvPicPr>
          <p:nvPr/>
        </p:nvPicPr>
        <p:blipFill>
          <a:blip r:embed="rId8" cstate="print"/>
          <a:stretch>
            <a:fillRect/>
          </a:stretch>
        </p:blipFill>
        <p:spPr>
          <a:xfrm>
            <a:off x="152400" y="990600"/>
            <a:ext cx="1466850" cy="1905000"/>
          </a:xfrm>
          <a:prstGeom prst="rect">
            <a:avLst/>
          </a:prstGeom>
          <a:ln w="22225">
            <a:solidFill>
              <a:schemeClr val="tx1"/>
            </a:solidFill>
          </a:ln>
        </p:spPr>
      </p:pic>
      <p:sp>
        <p:nvSpPr>
          <p:cNvPr id="12" name="TextBox 11"/>
          <p:cNvSpPr txBox="1"/>
          <p:nvPr/>
        </p:nvSpPr>
        <p:spPr>
          <a:xfrm>
            <a:off x="76200" y="990600"/>
            <a:ext cx="1828800" cy="276999"/>
          </a:xfrm>
          <a:prstGeom prst="rect">
            <a:avLst/>
          </a:prstGeom>
          <a:noFill/>
          <a:ln w="25400">
            <a:noFill/>
          </a:ln>
        </p:spPr>
        <p:txBody>
          <a:bodyPr wrap="square" rtlCol="0">
            <a:spAutoFit/>
          </a:bodyPr>
          <a:lstStyle/>
          <a:p>
            <a:r>
              <a:rPr lang="en-AU" sz="1200" dirty="0" smtClean="0">
                <a:solidFill>
                  <a:schemeClr val="tx1">
                    <a:lumMod val="65000"/>
                    <a:lumOff val="35000"/>
                  </a:schemeClr>
                </a:solidFill>
              </a:rPr>
              <a:t>Alan Turing’s Enigma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ctrTitle"/>
          </p:nvPr>
        </p:nvSpPr>
        <p:spPr>
          <a:xfrm>
            <a:off x="228600" y="-76200"/>
            <a:ext cx="8686800" cy="609600"/>
          </a:xfrm>
        </p:spPr>
        <p:txBody>
          <a:bodyPr lIns="90487" rIns="90487"/>
          <a:lstStyle/>
          <a:p>
            <a:pPr eaLnBrk="1" hangingPunct="1"/>
            <a:r>
              <a:rPr lang="en-US" sz="3200" smtClean="0">
                <a:solidFill>
                  <a:srgbClr val="FFFF00"/>
                </a:solidFill>
              </a:rPr>
              <a:t> WHAT is a DISCOVERY?</a:t>
            </a:r>
          </a:p>
        </p:txBody>
      </p:sp>
      <p:sp>
        <p:nvSpPr>
          <p:cNvPr id="32770" name="Text Box 4"/>
          <p:cNvSpPr txBox="1">
            <a:spLocks noChangeArrowheads="1"/>
          </p:cNvSpPr>
          <p:nvPr/>
        </p:nvSpPr>
        <p:spPr bwMode="auto">
          <a:xfrm>
            <a:off x="457200" y="6035675"/>
            <a:ext cx="8229600" cy="669925"/>
          </a:xfrm>
          <a:prstGeom prst="rect">
            <a:avLst/>
          </a:prstGeom>
          <a:noFill/>
          <a:ln w="28575">
            <a:solidFill>
              <a:schemeClr val="folHlink"/>
            </a:solidFill>
            <a:miter lim="800000"/>
            <a:headEnd type="none" w="sm" len="sm"/>
            <a:tailEnd type="none" w="sm" len="sm"/>
          </a:ln>
        </p:spPr>
        <p:txBody>
          <a:bodyPr>
            <a:spAutoFit/>
          </a:bodyPr>
          <a:lstStyle/>
          <a:p>
            <a:pPr algn="ctr">
              <a:spcBef>
                <a:spcPct val="50000"/>
              </a:spcBef>
            </a:pPr>
            <a:r>
              <a:rPr lang="en-US"/>
              <a:t>“</a:t>
            </a:r>
            <a:r>
              <a:rPr lang="en-US" b="1" i="1">
                <a:solidFill>
                  <a:schemeClr val="hlink"/>
                </a:solidFill>
              </a:rPr>
              <a:t>All truths are easy to understand once they are discovered; the point is to discover them</a:t>
            </a:r>
            <a:r>
              <a:rPr lang="en-US" i="1"/>
              <a:t>.” </a:t>
            </a:r>
            <a:r>
              <a:rPr lang="en-US"/>
              <a:t>– Galileo Galilei</a:t>
            </a:r>
          </a:p>
        </p:txBody>
      </p:sp>
      <p:sp>
        <p:nvSpPr>
          <p:cNvPr id="691206" name="Rectangle 6"/>
          <p:cNvSpPr>
            <a:spLocks noChangeArrowheads="1"/>
          </p:cNvSpPr>
          <p:nvPr/>
        </p:nvSpPr>
        <p:spPr bwMode="auto">
          <a:xfrm>
            <a:off x="76200" y="514350"/>
            <a:ext cx="8915400" cy="5448300"/>
          </a:xfrm>
          <a:prstGeom prst="rect">
            <a:avLst/>
          </a:prstGeom>
          <a:noFill/>
          <a:ln w="38100">
            <a:solidFill>
              <a:schemeClr val="hlink"/>
            </a:solidFill>
            <a:miter lim="800000"/>
            <a:headEnd type="none" w="sm" len="sm"/>
            <a:tailEnd type="none" w="sm" len="sm"/>
          </a:ln>
        </p:spPr>
        <p:txBody>
          <a:bodyPr anchor="ctr">
            <a:spAutoFit/>
          </a:bodyPr>
          <a:lstStyle/>
          <a:p>
            <a:r>
              <a:rPr lang="en-AU" sz="2800"/>
              <a:t>“discovering a truth has three components. First, there is the independence requirement, which is just that one comes to believe the proposition concerned by one’s own lights, without reading it or being told. Secondly, there is the requirement that one comes to believe it in a reliable way. Finally, there is the requirement that one’s coming to believe it involves no violation of one’s epistemic state. …</a:t>
            </a:r>
          </a:p>
          <a:p>
            <a:r>
              <a:rPr lang="en-AU" sz="2800" b="1">
                <a:solidFill>
                  <a:schemeClr val="hlink"/>
                </a:solidFill>
              </a:rPr>
              <a:t>In short , discovering a truth is coming to believe it in an independent, reliable, and rational way</a:t>
            </a:r>
            <a:r>
              <a:rPr lang="en-AU" sz="2800"/>
              <a:t>.”</a:t>
            </a:r>
          </a:p>
          <a:p>
            <a:endParaRPr lang="en-AU" sz="2800"/>
          </a:p>
          <a:p>
            <a:pPr algn="r">
              <a:buFont typeface="Wingdings 2" pitchFamily="18" charset="2"/>
              <a:buNone/>
            </a:pPr>
            <a:r>
              <a:rPr lang="en-AU" sz="2000"/>
              <a:t>Marcus Giaquinto, </a:t>
            </a:r>
            <a:r>
              <a:rPr lang="en-AU" sz="2000">
                <a:solidFill>
                  <a:srgbClr val="00279F"/>
                </a:solidFill>
              </a:rPr>
              <a:t>Visual Thinking in Mathematics</a:t>
            </a:r>
            <a:r>
              <a:rPr lang="en-AU" sz="2000"/>
              <a:t>.                                        </a:t>
            </a:r>
            <a:r>
              <a:rPr lang="en-AU" sz="2000">
                <a:solidFill>
                  <a:srgbClr val="00279F"/>
                </a:solidFill>
              </a:rPr>
              <a:t>An Epistemological Study</a:t>
            </a:r>
            <a:r>
              <a:rPr lang="en-AU" sz="2000"/>
              <a:t>, p. 50, OUP 2007</a:t>
            </a:r>
            <a:endParaRPr lang="en-AU"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1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91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6" grpId="0" animBg="1"/>
      <p:bldP spid="69120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andomwalk.png">
            <a:hlinkClick r:id="rId6" action="ppaction://hlinkfile"/>
          </p:cNvPr>
          <p:cNvPicPr>
            <a:picLocks noChangeAspect="1"/>
          </p:cNvPicPr>
          <p:nvPr/>
        </p:nvPicPr>
        <p:blipFill>
          <a:blip r:embed="rId7" cstate="print"/>
          <a:stretch>
            <a:fillRect/>
          </a:stretch>
        </p:blipFill>
        <p:spPr>
          <a:xfrm>
            <a:off x="7391400" y="3886200"/>
            <a:ext cx="1603375" cy="1879600"/>
          </a:xfrm>
          <a:prstGeom prst="rect">
            <a:avLst/>
          </a:prstGeom>
          <a:ln w="25400">
            <a:solidFill>
              <a:schemeClr val="accent1">
                <a:shade val="95000"/>
                <a:satMod val="105000"/>
              </a:schemeClr>
            </a:solidFill>
          </a:ln>
        </p:spPr>
      </p:pic>
      <p:sp>
        <p:nvSpPr>
          <p:cNvPr id="2" name="Title 1"/>
          <p:cNvSpPr>
            <a:spLocks noGrp="1"/>
          </p:cNvSpPr>
          <p:nvPr>
            <p:ph type="title"/>
          </p:nvPr>
        </p:nvSpPr>
        <p:spPr>
          <a:xfrm>
            <a:off x="-304800" y="304800"/>
            <a:ext cx="8991600" cy="762000"/>
          </a:xfrm>
        </p:spPr>
        <p:txBody>
          <a:bodyPr/>
          <a:lstStyle/>
          <a:p>
            <a:pPr eaLnBrk="1" hangingPunct="1">
              <a:defRPr/>
            </a:pPr>
            <a:r>
              <a:rPr lang="en-AU" sz="3200" dirty="0" smtClean="0">
                <a:solidFill>
                  <a:srgbClr val="FFFF00"/>
                </a:solidFill>
              </a:rPr>
              <a:t>A Very Recent Discovery </a:t>
            </a:r>
            <a:r>
              <a:rPr lang="en-AU" dirty="0" smtClean="0"/>
              <a:t/>
            </a:r>
            <a:br>
              <a:rPr lang="en-AU" dirty="0" smtClean="0"/>
            </a:br>
            <a:r>
              <a:rPr lang="en-AU" sz="2400" dirty="0" smtClean="0">
                <a:solidFill>
                  <a:schemeClr val="bg1">
                    <a:lumMod val="85000"/>
                  </a:schemeClr>
                </a:solidFill>
              </a:rPr>
              <a:t>(“independent, reliable and rational”) </a:t>
            </a:r>
            <a:r>
              <a:rPr lang="en-AU" dirty="0" smtClean="0">
                <a:solidFill>
                  <a:schemeClr val="bg1">
                    <a:lumMod val="85000"/>
                  </a:schemeClr>
                </a:solidFill>
              </a:rPr>
              <a:t/>
            </a:r>
            <a:br>
              <a:rPr lang="en-AU" dirty="0" smtClean="0">
                <a:solidFill>
                  <a:schemeClr val="bg1">
                    <a:lumMod val="85000"/>
                  </a:schemeClr>
                </a:solidFill>
              </a:rPr>
            </a:br>
            <a:endParaRPr lang="en-AU" dirty="0">
              <a:solidFill>
                <a:schemeClr val="bg1">
                  <a:lumMod val="85000"/>
                </a:schemeClr>
              </a:solidFill>
            </a:endParaRPr>
          </a:p>
        </p:txBody>
      </p:sp>
      <p:pic>
        <p:nvPicPr>
          <p:cNvPr id="17" name="Picture 16" descr="TP_tmp.emf">
            <a:hlinkClick r:id="rId6" action="ppaction://hlinkfile" tooltip="demo"/>
          </p:cNvPr>
          <p:cNvPicPr>
            <a:picLocks noChangeAspect="1"/>
          </p:cNvPicPr>
          <p:nvPr>
            <p:custDataLst>
              <p:tags r:id="rId1"/>
            </p:custDataLst>
          </p:nvPr>
        </p:nvPicPr>
        <p:blipFill>
          <a:blip r:embed="rId8" cstate="print"/>
          <a:srcRect/>
          <a:stretch>
            <a:fillRect/>
          </a:stretch>
        </p:blipFill>
        <p:spPr bwMode="auto">
          <a:xfrm>
            <a:off x="200025" y="4572000"/>
            <a:ext cx="7880350" cy="2241550"/>
          </a:xfrm>
          <a:prstGeom prst="rect">
            <a:avLst/>
          </a:prstGeom>
          <a:noFill/>
          <a:ln w="9525">
            <a:noFill/>
            <a:miter lim="800000"/>
            <a:headEnd/>
            <a:tailEnd/>
          </a:ln>
        </p:spPr>
      </p:pic>
      <p:sp>
        <p:nvSpPr>
          <p:cNvPr id="34820" name="Oval 6"/>
          <p:cNvSpPr>
            <a:spLocks noChangeArrowheads="1"/>
          </p:cNvSpPr>
          <p:nvPr/>
        </p:nvSpPr>
        <p:spPr bwMode="auto">
          <a:xfrm>
            <a:off x="5867400" y="6248400"/>
            <a:ext cx="457200" cy="381000"/>
          </a:xfrm>
          <a:prstGeom prst="ellipse">
            <a:avLst/>
          </a:prstGeom>
          <a:noFill/>
          <a:ln w="9525" algn="ctr">
            <a:noFill/>
            <a:round/>
            <a:headEnd/>
            <a:tailEnd/>
          </a:ln>
        </p:spPr>
        <p:txBody>
          <a:bodyPr lIns="90488" tIns="44450" rIns="90488" bIns="44450"/>
          <a:lstStyle/>
          <a:p>
            <a:pPr marL="342900" indent="-342900">
              <a:spcBef>
                <a:spcPct val="20000"/>
              </a:spcBef>
              <a:buClr>
                <a:srgbClr val="3406E9"/>
              </a:buClr>
              <a:buFont typeface="Wingdings 2" pitchFamily="18" charset="2"/>
              <a:buChar char="·"/>
            </a:pPr>
            <a:endParaRPr lang="en-AU" sz="2400"/>
          </a:p>
        </p:txBody>
      </p:sp>
      <p:sp>
        <p:nvSpPr>
          <p:cNvPr id="34821" name="Oval 7"/>
          <p:cNvSpPr>
            <a:spLocks noChangeArrowheads="1"/>
          </p:cNvSpPr>
          <p:nvPr/>
        </p:nvSpPr>
        <p:spPr bwMode="auto">
          <a:xfrm>
            <a:off x="5410200" y="6172200"/>
            <a:ext cx="685800" cy="533400"/>
          </a:xfrm>
          <a:prstGeom prst="ellipse">
            <a:avLst/>
          </a:prstGeom>
          <a:noFill/>
          <a:ln w="9525" algn="ctr">
            <a:noFill/>
            <a:round/>
            <a:headEnd/>
            <a:tailEnd/>
          </a:ln>
        </p:spPr>
        <p:txBody>
          <a:bodyPr lIns="90488" tIns="44450" rIns="90488" bIns="44450"/>
          <a:lstStyle/>
          <a:p>
            <a:pPr marL="342900" indent="-342900">
              <a:spcBef>
                <a:spcPct val="20000"/>
              </a:spcBef>
              <a:buClr>
                <a:srgbClr val="3406E9"/>
              </a:buClr>
              <a:buFont typeface="Wingdings 2" pitchFamily="18" charset="2"/>
              <a:buChar char="·"/>
            </a:pPr>
            <a:endParaRPr lang="en-AU" sz="2400"/>
          </a:p>
        </p:txBody>
      </p:sp>
      <p:sp>
        <p:nvSpPr>
          <p:cNvPr id="9" name="Oval 8"/>
          <p:cNvSpPr>
            <a:spLocks noChangeArrowheads="1"/>
          </p:cNvSpPr>
          <p:nvPr/>
        </p:nvSpPr>
        <p:spPr bwMode="auto">
          <a:xfrm rot="-5400000">
            <a:off x="5219700" y="6134100"/>
            <a:ext cx="228600" cy="609600"/>
          </a:xfrm>
          <a:prstGeom prst="ellipse">
            <a:avLst/>
          </a:prstGeom>
          <a:noFill/>
          <a:ln w="25400" algn="ctr">
            <a:solidFill>
              <a:srgbClr val="FF0000"/>
            </a:solidFill>
            <a:round/>
            <a:headEnd/>
            <a:tailEnd/>
          </a:ln>
        </p:spPr>
        <p:txBody>
          <a:bodyPr lIns="90488" tIns="44450" rIns="90488" bIns="44450"/>
          <a:lstStyle/>
          <a:p>
            <a:pPr marL="342900" indent="-342900">
              <a:spcBef>
                <a:spcPct val="20000"/>
              </a:spcBef>
              <a:buClr>
                <a:srgbClr val="3406E9"/>
              </a:buClr>
              <a:buFont typeface="Wingdings 2" pitchFamily="18" charset="2"/>
              <a:buChar char="·"/>
            </a:pPr>
            <a:endParaRPr lang="en-AU" sz="2400"/>
          </a:p>
        </p:txBody>
      </p:sp>
      <p:pic>
        <p:nvPicPr>
          <p:cNvPr id="34823" name="Picture 10" descr="W3ext.png"/>
          <p:cNvPicPr>
            <a:picLocks noChangeAspect="1"/>
          </p:cNvPicPr>
          <p:nvPr/>
        </p:nvPicPr>
        <p:blipFill>
          <a:blip r:embed="rId9" cstate="print"/>
          <a:srcRect/>
          <a:stretch>
            <a:fillRect/>
          </a:stretch>
        </p:blipFill>
        <p:spPr bwMode="auto">
          <a:xfrm>
            <a:off x="6667500" y="838200"/>
            <a:ext cx="2400300" cy="2174875"/>
          </a:xfrm>
          <a:prstGeom prst="rect">
            <a:avLst/>
          </a:prstGeom>
          <a:noFill/>
          <a:ln w="25400">
            <a:solidFill>
              <a:schemeClr val="tx1"/>
            </a:solidFill>
            <a:miter lim="800000"/>
            <a:headEnd/>
            <a:tailEnd/>
          </a:ln>
        </p:spPr>
      </p:pic>
      <p:pic>
        <p:nvPicPr>
          <p:cNvPr id="34824" name="Picture 15" descr="TP_tmp.emf"/>
          <p:cNvPicPr>
            <a:picLocks noChangeAspect="1"/>
          </p:cNvPicPr>
          <p:nvPr>
            <p:custDataLst>
              <p:tags r:id="rId2"/>
            </p:custDataLst>
          </p:nvPr>
        </p:nvPicPr>
        <p:blipFill>
          <a:blip r:embed="rId10" cstate="print"/>
          <a:srcRect/>
          <a:stretch>
            <a:fillRect/>
          </a:stretch>
        </p:blipFill>
        <p:spPr bwMode="auto">
          <a:xfrm>
            <a:off x="141288" y="838200"/>
            <a:ext cx="6134100" cy="2349500"/>
          </a:xfrm>
          <a:prstGeom prst="rect">
            <a:avLst/>
          </a:prstGeom>
          <a:noFill/>
          <a:ln w="9525">
            <a:noFill/>
            <a:miter lim="800000"/>
            <a:headEnd/>
            <a:tailEnd/>
          </a:ln>
        </p:spPr>
      </p:pic>
      <p:pic>
        <p:nvPicPr>
          <p:cNvPr id="27" name="Picture 26" descr="TP_tmp.emf"/>
          <p:cNvPicPr>
            <a:picLocks noChangeAspect="1"/>
          </p:cNvPicPr>
          <p:nvPr>
            <p:custDataLst>
              <p:tags r:id="rId3"/>
            </p:custDataLst>
          </p:nvPr>
        </p:nvPicPr>
        <p:blipFill>
          <a:blip r:embed="rId11" cstate="print"/>
          <a:srcRect/>
          <a:stretch>
            <a:fillRect/>
          </a:stretch>
        </p:blipFill>
        <p:spPr bwMode="auto">
          <a:xfrm>
            <a:off x="1066800" y="3276600"/>
            <a:ext cx="6118225" cy="1243013"/>
          </a:xfrm>
          <a:prstGeom prst="rect">
            <a:avLst/>
          </a:prstGeom>
          <a:noFill/>
          <a:ln w="25400">
            <a:solidFill>
              <a:srgbClr val="FF0000"/>
            </a:solidFill>
            <a:miter lim="800000"/>
            <a:headEnd/>
            <a:tailEnd/>
          </a:ln>
        </p:spPr>
      </p:pic>
      <p:sp>
        <p:nvSpPr>
          <p:cNvPr id="34826" name="TextBox 12"/>
          <p:cNvSpPr txBox="1">
            <a:spLocks noChangeArrowheads="1"/>
          </p:cNvSpPr>
          <p:nvPr/>
        </p:nvSpPr>
        <p:spPr bwMode="auto">
          <a:xfrm>
            <a:off x="7696200" y="381000"/>
            <a:ext cx="1219200" cy="400050"/>
          </a:xfrm>
          <a:prstGeom prst="rect">
            <a:avLst/>
          </a:prstGeom>
          <a:noFill/>
          <a:ln w="9525">
            <a:noFill/>
            <a:miter lim="800000"/>
            <a:headEnd/>
            <a:tailEnd/>
          </a:ln>
        </p:spPr>
        <p:txBody>
          <a:bodyPr>
            <a:spAutoFit/>
          </a:bodyPr>
          <a:lstStyle/>
          <a:p>
            <a:r>
              <a:rPr lang="en-AU" sz="2000"/>
              <a:t>W</a:t>
            </a:r>
            <a:r>
              <a:rPr lang="en-AU" sz="2000" baseline="-25000"/>
              <a:t>3</a:t>
            </a:r>
            <a:r>
              <a:rPr lang="en-AU" sz="2000"/>
              <a:t>(s)</a:t>
            </a:r>
            <a:endParaRPr lang="en-AU" sz="2000" baseline="-25000"/>
          </a:p>
        </p:txBody>
      </p:sp>
      <p:sp>
        <p:nvSpPr>
          <p:cNvPr id="14" name="TextBox 13"/>
          <p:cNvSpPr txBox="1">
            <a:spLocks noChangeArrowheads="1"/>
          </p:cNvSpPr>
          <p:nvPr/>
        </p:nvSpPr>
        <p:spPr bwMode="auto">
          <a:xfrm>
            <a:off x="4953000" y="5791200"/>
            <a:ext cx="3810000" cy="400050"/>
          </a:xfrm>
          <a:prstGeom prst="rect">
            <a:avLst/>
          </a:prstGeom>
          <a:noFill/>
          <a:ln w="9525">
            <a:noFill/>
            <a:miter lim="800000"/>
            <a:headEnd/>
            <a:tailEnd/>
          </a:ln>
        </p:spPr>
        <p:txBody>
          <a:bodyPr>
            <a:spAutoFit/>
          </a:bodyPr>
          <a:lstStyle/>
          <a:p>
            <a:r>
              <a:rPr lang="en-AU" sz="2000">
                <a:solidFill>
                  <a:srgbClr val="FF0000"/>
                </a:solidFill>
              </a:rPr>
              <a:t>counts abelian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ctrTitle"/>
          </p:nvPr>
        </p:nvSpPr>
        <p:spPr>
          <a:xfrm>
            <a:off x="228600" y="76200"/>
            <a:ext cx="8686800" cy="609600"/>
          </a:xfrm>
        </p:spPr>
        <p:txBody>
          <a:bodyPr lIns="90487" rIns="90487"/>
          <a:lstStyle/>
          <a:p>
            <a:pPr eaLnBrk="1" hangingPunct="1"/>
            <a:r>
              <a:rPr lang="en-US" sz="3200" smtClean="0">
                <a:solidFill>
                  <a:srgbClr val="FFFF00"/>
                </a:solidFill>
              </a:rPr>
              <a:t>WHAT is a PROOF?</a:t>
            </a:r>
          </a:p>
        </p:txBody>
      </p:sp>
      <p:sp>
        <p:nvSpPr>
          <p:cNvPr id="695299" name="Text Box 3"/>
          <p:cNvSpPr txBox="1">
            <a:spLocks noChangeArrowheads="1"/>
          </p:cNvSpPr>
          <p:nvPr/>
        </p:nvSpPr>
        <p:spPr bwMode="auto">
          <a:xfrm>
            <a:off x="228600" y="5791200"/>
            <a:ext cx="8610600" cy="944563"/>
          </a:xfrm>
          <a:prstGeom prst="rect">
            <a:avLst/>
          </a:prstGeom>
          <a:noFill/>
          <a:ln w="28575">
            <a:solidFill>
              <a:schemeClr val="folHlink"/>
            </a:solidFill>
            <a:miter lim="800000"/>
            <a:headEnd type="none" w="sm" len="sm"/>
            <a:tailEnd type="none" w="sm" len="sm"/>
          </a:ln>
          <a:effectLst/>
        </p:spPr>
        <p:txBody>
          <a:bodyPr>
            <a:spAutoFit/>
          </a:bodyPr>
          <a:lstStyle/>
          <a:p>
            <a:pPr algn="ctr">
              <a:defRPr/>
            </a:pPr>
            <a:r>
              <a:rPr lang="en-US" dirty="0">
                <a:latin typeface="+mn-lt"/>
              </a:rPr>
              <a:t>“</a:t>
            </a:r>
            <a:r>
              <a:rPr lang="en-US" b="1" i="1" dirty="0">
                <a:solidFill>
                  <a:schemeClr val="hlink"/>
                </a:solidFill>
                <a:latin typeface="+mn-lt"/>
              </a:rPr>
              <a:t>No. I have been teaching it all my life, and I do not want to have my ideas upset</a:t>
            </a:r>
            <a:r>
              <a:rPr lang="en-US" dirty="0">
                <a:latin typeface="+mn-lt"/>
              </a:rPr>
              <a:t>.”</a:t>
            </a:r>
            <a:r>
              <a:rPr lang="en-US" i="1" dirty="0">
                <a:latin typeface="+mn-lt"/>
              </a:rPr>
              <a:t>            - </a:t>
            </a:r>
            <a:r>
              <a:rPr lang="en-US" dirty="0">
                <a:latin typeface="+mn-lt"/>
              </a:rPr>
              <a:t>Isaac Todhunter (1820-1884) recording </a:t>
            </a:r>
            <a:r>
              <a:rPr lang="en-US" dirty="0">
                <a:solidFill>
                  <a:srgbClr val="00279F"/>
                </a:solidFill>
                <a:latin typeface="+mn-lt"/>
              </a:rPr>
              <a:t>Maxwell’s response </a:t>
            </a:r>
            <a:r>
              <a:rPr lang="en-US" dirty="0">
                <a:latin typeface="+mn-lt"/>
              </a:rPr>
              <a:t>when asked whether he would like to see an experimental demonstration of conical refraction</a:t>
            </a:r>
            <a:r>
              <a:rPr lang="en-US" dirty="0">
                <a:solidFill>
                  <a:srgbClr val="00279F"/>
                </a:solidFill>
                <a:latin typeface="+mn-lt"/>
              </a:rPr>
              <a:t>.</a:t>
            </a:r>
            <a:endParaRPr lang="en-US" dirty="0">
              <a:solidFill>
                <a:schemeClr val="hlink"/>
              </a:solidFill>
              <a:latin typeface="+mn-lt"/>
            </a:endParaRPr>
          </a:p>
        </p:txBody>
      </p:sp>
      <p:sp>
        <p:nvSpPr>
          <p:cNvPr id="695300" name="Rectangle 4"/>
          <p:cNvSpPr>
            <a:spLocks noChangeArrowheads="1"/>
          </p:cNvSpPr>
          <p:nvPr/>
        </p:nvSpPr>
        <p:spPr bwMode="auto">
          <a:xfrm>
            <a:off x="76200" y="685800"/>
            <a:ext cx="8991600" cy="2984500"/>
          </a:xfrm>
          <a:prstGeom prst="rect">
            <a:avLst/>
          </a:prstGeom>
          <a:noFill/>
          <a:ln w="38100">
            <a:solidFill>
              <a:schemeClr val="hlink"/>
            </a:solidFill>
            <a:miter lim="800000"/>
            <a:headEnd type="none" w="sm" len="sm"/>
            <a:tailEnd type="none" w="sm" len="sm"/>
          </a:ln>
          <a:effectLst/>
        </p:spPr>
        <p:txBody>
          <a:bodyPr anchor="ctr">
            <a:spAutoFit/>
          </a:bodyPr>
          <a:lstStyle/>
          <a:p>
            <a:pPr>
              <a:defRPr/>
            </a:pPr>
            <a:r>
              <a:rPr lang="en-AU" sz="2400" b="1" dirty="0">
                <a:latin typeface="+mn-lt"/>
              </a:rPr>
              <a:t>“PROOF, </a:t>
            </a:r>
            <a:r>
              <a:rPr lang="en-AU" sz="2400" i="1" dirty="0">
                <a:latin typeface="+mn-lt"/>
              </a:rPr>
              <a:t>n. </a:t>
            </a:r>
            <a:r>
              <a:rPr lang="en-AU" sz="2400" dirty="0">
                <a:latin typeface="+mn-lt"/>
              </a:rPr>
              <a:t>a sequence of statements, each of which is either validly derived from those preceding it or is an axiom or assumption, and the final member of which, the </a:t>
            </a:r>
            <a:r>
              <a:rPr lang="en-AU" sz="2400" i="1" dirty="0">
                <a:latin typeface="+mn-lt"/>
              </a:rPr>
              <a:t>conclusion </a:t>
            </a:r>
            <a:r>
              <a:rPr lang="en-AU" sz="2400" dirty="0">
                <a:latin typeface="+mn-lt"/>
              </a:rPr>
              <a:t>, is the statement of which the truth is thereby established. A </a:t>
            </a:r>
            <a:r>
              <a:rPr lang="en-AU" sz="2400" i="1" dirty="0">
                <a:latin typeface="+mn-lt"/>
              </a:rPr>
              <a:t>direct proof </a:t>
            </a:r>
            <a:r>
              <a:rPr lang="en-AU" sz="2400" dirty="0">
                <a:latin typeface="+mn-lt"/>
              </a:rPr>
              <a:t>proceeds linearly from premises to conclusion; an </a:t>
            </a:r>
            <a:r>
              <a:rPr lang="en-AU" sz="2400" i="1" dirty="0">
                <a:latin typeface="+mn-lt"/>
              </a:rPr>
              <a:t>indirect proof</a:t>
            </a:r>
            <a:r>
              <a:rPr lang="en-AU" sz="2400" dirty="0">
                <a:latin typeface="+mn-lt"/>
              </a:rPr>
              <a:t> (also called reductio ad absurdum) assumes the falsehood of the desired conclusion and shows that to be impossible. See also </a:t>
            </a:r>
            <a:r>
              <a:rPr lang="en-AU" sz="2400" dirty="0">
                <a:solidFill>
                  <a:schemeClr val="hlink"/>
                </a:solidFill>
                <a:latin typeface="+mn-lt"/>
              </a:rPr>
              <a:t>induction, deduction, valid</a:t>
            </a:r>
            <a:r>
              <a:rPr lang="en-AU" sz="2400" dirty="0">
                <a:latin typeface="+mn-lt"/>
              </a:rPr>
              <a:t>.”</a:t>
            </a:r>
            <a:endParaRPr lang="en-AU" sz="2400" dirty="0">
              <a:solidFill>
                <a:schemeClr val="hlink"/>
              </a:solidFill>
              <a:latin typeface="+mn-lt"/>
            </a:endParaRPr>
          </a:p>
          <a:p>
            <a:pPr algn="r">
              <a:buFont typeface="Wingdings 2" pitchFamily="18" charset="2"/>
              <a:buNone/>
              <a:defRPr/>
            </a:pPr>
            <a:r>
              <a:rPr lang="en-AU" sz="2000" dirty="0">
                <a:solidFill>
                  <a:schemeClr val="bg1">
                    <a:lumMod val="50000"/>
                  </a:schemeClr>
                </a:solidFill>
                <a:latin typeface="+mn-lt"/>
              </a:rPr>
              <a:t>Borowski &amp; JB, Collins Dictionary of Mathematics </a:t>
            </a:r>
          </a:p>
        </p:txBody>
      </p:sp>
      <p:sp>
        <p:nvSpPr>
          <p:cNvPr id="5" name="TextBox 4"/>
          <p:cNvSpPr txBox="1"/>
          <p:nvPr/>
        </p:nvSpPr>
        <p:spPr>
          <a:xfrm>
            <a:off x="76200" y="3810000"/>
            <a:ext cx="8991600" cy="1754188"/>
          </a:xfrm>
          <a:prstGeom prst="rect">
            <a:avLst/>
          </a:prstGeom>
          <a:noFill/>
          <a:ln w="25400">
            <a:solidFill>
              <a:srgbClr val="FF0000"/>
            </a:solidFill>
          </a:ln>
        </p:spPr>
        <p:txBody>
          <a:bodyPr>
            <a:spAutoFit/>
          </a:bodyPr>
          <a:lstStyle/>
          <a:p>
            <a:pPr>
              <a:defRPr/>
            </a:pPr>
            <a:r>
              <a:rPr lang="en-AU" b="1" dirty="0">
                <a:latin typeface="+mn-lt"/>
              </a:rPr>
              <a:t>INDUCTION</a:t>
            </a:r>
            <a:r>
              <a:rPr lang="en-AU" dirty="0">
                <a:latin typeface="+mn-lt"/>
              </a:rPr>
              <a:t>, n. 3. ( Logic) </a:t>
            </a:r>
            <a:r>
              <a:rPr lang="en-AU" i="1" dirty="0">
                <a:latin typeface="+mn-lt"/>
              </a:rPr>
              <a:t>a process of reasoning in which a general conclusion is drawn from a set of particular premises, often drawn from experience or from experimental evidence. The conclusion goes beyond the information contained in the premises and does not follow necessarily from them. </a:t>
            </a:r>
            <a:r>
              <a:rPr lang="en-AU" b="1" i="1" dirty="0">
                <a:solidFill>
                  <a:schemeClr val="accent2"/>
                </a:solidFill>
                <a:latin typeface="+mn-lt"/>
              </a:rPr>
              <a:t>Thus an inductive argument may be highly probable yet lead to a false conclusion; for example, large numbers of sightings at widely varying times and places provide very strong grounds for the falsehood that all swans are white.</a:t>
            </a:r>
            <a:endParaRPr lang="en-AU" b="1" dirty="0">
              <a:solidFill>
                <a:schemeClr val="accent2"/>
              </a:solidFill>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0"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228600" y="-76200"/>
            <a:ext cx="8229600" cy="1143000"/>
          </a:xfrm>
        </p:spPr>
        <p:txBody>
          <a:bodyPr/>
          <a:lstStyle/>
          <a:p>
            <a:pPr eaLnBrk="1" hangingPunct="1"/>
            <a:r>
              <a:rPr lang="en-AU" sz="3200" smtClean="0">
                <a:solidFill>
                  <a:srgbClr val="FFFF00"/>
                </a:solidFill>
              </a:rPr>
              <a:t>Decide for yourself</a:t>
            </a:r>
          </a:p>
        </p:txBody>
      </p:sp>
      <p:pic>
        <p:nvPicPr>
          <p:cNvPr id="38914" name="Content Placeholder 3" descr="DSCN0200.JPG"/>
          <p:cNvPicPr>
            <a:picLocks noGrp="1" noChangeAspect="1"/>
          </p:cNvPicPr>
          <p:nvPr>
            <p:ph idx="1"/>
          </p:nvPr>
        </p:nvPicPr>
        <p:blipFill>
          <a:blip r:embed="rId3" cstate="print"/>
          <a:srcRect/>
          <a:stretch>
            <a:fillRect/>
          </a:stretch>
        </p:blipFill>
        <p:spPr>
          <a:xfrm>
            <a:off x="152400" y="762000"/>
            <a:ext cx="7802563" cy="5851525"/>
          </a:xfrm>
          <a:ln w="25400">
            <a:solidFill>
              <a:srgbClr val="500093"/>
            </a:solidFill>
          </a:ln>
        </p:spPr>
      </p:pic>
      <p:pic>
        <p:nvPicPr>
          <p:cNvPr id="38915" name="Picture 4" descr="_46377322_colourblindtestspl.jpg"/>
          <p:cNvPicPr>
            <a:picLocks noChangeAspect="1"/>
          </p:cNvPicPr>
          <p:nvPr/>
        </p:nvPicPr>
        <p:blipFill>
          <a:blip r:embed="rId4" cstate="print"/>
          <a:srcRect/>
          <a:stretch>
            <a:fillRect/>
          </a:stretch>
        </p:blipFill>
        <p:spPr bwMode="auto">
          <a:xfrm>
            <a:off x="6934200" y="57150"/>
            <a:ext cx="2152650" cy="161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0" y="-76200"/>
            <a:ext cx="9144000" cy="762000"/>
          </a:xfrm>
        </p:spPr>
        <p:txBody>
          <a:bodyPr/>
          <a:lstStyle/>
          <a:p>
            <a:pPr eaLnBrk="1" hangingPunct="1"/>
            <a:r>
              <a:rPr lang="en-US" smtClean="0"/>
              <a:t>  </a:t>
            </a:r>
            <a:r>
              <a:rPr lang="en-US" sz="3200" smtClean="0">
                <a:solidFill>
                  <a:srgbClr val="FFFF00"/>
                </a:solidFill>
              </a:rPr>
              <a:t>WHAT is DIGITAL ASSISTANCE?</a:t>
            </a:r>
          </a:p>
        </p:txBody>
      </p:sp>
      <p:sp>
        <p:nvSpPr>
          <p:cNvPr id="582659" name="Rectangle 3"/>
          <p:cNvSpPr>
            <a:spLocks noGrp="1" noChangeArrowheads="1"/>
          </p:cNvSpPr>
          <p:nvPr>
            <p:ph type="body" idx="4294967295"/>
          </p:nvPr>
        </p:nvSpPr>
        <p:spPr>
          <a:xfrm>
            <a:off x="228600" y="762000"/>
            <a:ext cx="8686800" cy="4495800"/>
          </a:xfrm>
          <a:ln w="28575">
            <a:solidFill>
              <a:schemeClr val="hlink"/>
            </a:solidFill>
          </a:ln>
        </p:spPr>
        <p:txBody>
          <a:bodyPr/>
          <a:lstStyle/>
          <a:p>
            <a:pPr eaLnBrk="1" hangingPunct="1">
              <a:lnSpc>
                <a:spcPct val="90000"/>
              </a:lnSpc>
            </a:pPr>
            <a:r>
              <a:rPr lang="en-US" sz="2000" b="1" smtClean="0">
                <a:solidFill>
                  <a:srgbClr val="FFFF00"/>
                </a:solidFill>
              </a:rPr>
              <a:t>Use of </a:t>
            </a:r>
            <a:r>
              <a:rPr lang="en-US" sz="2000" smtClean="0">
                <a:solidFill>
                  <a:srgbClr val="FFFF00"/>
                </a:solidFill>
              </a:rPr>
              <a:t>Modern Mathematical Computer Packages</a:t>
            </a:r>
          </a:p>
          <a:p>
            <a:pPr lvl="1" eaLnBrk="1" hangingPunct="1">
              <a:lnSpc>
                <a:spcPct val="90000"/>
              </a:lnSpc>
            </a:pPr>
            <a:r>
              <a:rPr lang="en-US" smtClean="0"/>
              <a:t> </a:t>
            </a:r>
            <a:r>
              <a:rPr lang="en-US" sz="1800" smtClean="0"/>
              <a:t>Symbolic, Numeric, Geometric, Visual, Graphical, …</a:t>
            </a:r>
          </a:p>
          <a:p>
            <a:pPr eaLnBrk="1" hangingPunct="1">
              <a:lnSpc>
                <a:spcPct val="90000"/>
              </a:lnSpc>
            </a:pPr>
            <a:r>
              <a:rPr lang="en-US" sz="2000" b="1" smtClean="0"/>
              <a:t>Use of </a:t>
            </a:r>
            <a:r>
              <a:rPr lang="en-US" sz="2000" smtClean="0"/>
              <a:t>More Specialist Packages or General Purpose Languages</a:t>
            </a:r>
          </a:p>
          <a:p>
            <a:pPr lvl="1" eaLnBrk="1" hangingPunct="1">
              <a:lnSpc>
                <a:spcPct val="90000"/>
              </a:lnSpc>
            </a:pPr>
            <a:r>
              <a:rPr lang="en-US" sz="1800" smtClean="0"/>
              <a:t> Fortran, C++, </a:t>
            </a:r>
            <a:r>
              <a:rPr lang="en-US" sz="1800" b="1" smtClean="0">
                <a:solidFill>
                  <a:srgbClr val="002060"/>
                </a:solidFill>
              </a:rPr>
              <a:t>CPLEX</a:t>
            </a:r>
            <a:r>
              <a:rPr lang="en-US" sz="1800" smtClean="0"/>
              <a:t>, GAP, PARI, MAGMA, …</a:t>
            </a:r>
          </a:p>
          <a:p>
            <a:pPr eaLnBrk="1" hangingPunct="1">
              <a:lnSpc>
                <a:spcPct val="90000"/>
              </a:lnSpc>
            </a:pPr>
            <a:r>
              <a:rPr lang="en-US" sz="2000" b="1" smtClean="0"/>
              <a:t>Use of </a:t>
            </a:r>
            <a:r>
              <a:rPr lang="en-US" sz="2000" smtClean="0"/>
              <a:t>Web Applications</a:t>
            </a:r>
          </a:p>
          <a:p>
            <a:pPr lvl="1" eaLnBrk="1" hangingPunct="1">
              <a:lnSpc>
                <a:spcPct val="90000"/>
              </a:lnSpc>
            </a:pPr>
            <a:r>
              <a:rPr lang="en-US" sz="1800" smtClean="0"/>
              <a:t>Sloane’s Encyclopedia, Inverse Symbolic Calculator, Fractal Explorer, Euclid in Java, Weeks’ Topological Games, …</a:t>
            </a:r>
          </a:p>
          <a:p>
            <a:pPr eaLnBrk="1" hangingPunct="1">
              <a:lnSpc>
                <a:spcPct val="90000"/>
              </a:lnSpc>
            </a:pPr>
            <a:r>
              <a:rPr lang="en-US" sz="2000" b="1" smtClean="0"/>
              <a:t>Use of </a:t>
            </a:r>
            <a:r>
              <a:rPr lang="en-US" sz="2000" smtClean="0"/>
              <a:t>Web Databases</a:t>
            </a:r>
          </a:p>
          <a:p>
            <a:pPr lvl="1" eaLnBrk="1" hangingPunct="1">
              <a:lnSpc>
                <a:spcPct val="90000"/>
              </a:lnSpc>
            </a:pPr>
            <a:r>
              <a:rPr lang="en-US" sz="1800" smtClean="0"/>
              <a:t>Google, MathSciNet, ArXiv, JSTOR, Wikipedia, MathWorld, Planet Math, DLMF, MacTutor, Amazon, …, Wolfram Alpha (??)</a:t>
            </a:r>
          </a:p>
          <a:p>
            <a:pPr eaLnBrk="1" hangingPunct="1">
              <a:lnSpc>
                <a:spcPct val="90000"/>
              </a:lnSpc>
            </a:pPr>
            <a:r>
              <a:rPr lang="en-US" sz="2000" smtClean="0"/>
              <a:t>All entail </a:t>
            </a:r>
            <a:r>
              <a:rPr lang="en-US" sz="2000" b="1" smtClean="0">
                <a:solidFill>
                  <a:schemeClr val="hlink"/>
                </a:solidFill>
              </a:rPr>
              <a:t>data-mining</a:t>
            </a:r>
            <a:r>
              <a:rPr lang="en-US" sz="2000" smtClean="0">
                <a:solidFill>
                  <a:schemeClr val="hlink"/>
                </a:solidFill>
              </a:rPr>
              <a:t> </a:t>
            </a:r>
            <a:r>
              <a:rPr lang="en-US" sz="2000" smtClean="0">
                <a:solidFill>
                  <a:schemeClr val="tx2"/>
                </a:solidFill>
              </a:rPr>
              <a:t>[</a:t>
            </a:r>
            <a:r>
              <a:rPr lang="en-US" sz="2000" smtClean="0"/>
              <a:t>“</a:t>
            </a:r>
            <a:r>
              <a:rPr lang="en-US" sz="2000" smtClean="0">
                <a:solidFill>
                  <a:schemeClr val="hlink"/>
                </a:solidFill>
              </a:rPr>
              <a:t>exploratory experimentation</a:t>
            </a:r>
            <a:r>
              <a:rPr lang="en-US" sz="2000" smtClean="0"/>
              <a:t>”</a:t>
            </a:r>
            <a:r>
              <a:rPr lang="en-US" sz="2000" smtClean="0">
                <a:solidFill>
                  <a:schemeClr val="hlink"/>
                </a:solidFill>
              </a:rPr>
              <a:t> </a:t>
            </a:r>
            <a:r>
              <a:rPr lang="en-US" sz="2000" smtClean="0"/>
              <a:t>and “</a:t>
            </a:r>
            <a:r>
              <a:rPr lang="en-US" sz="2000" smtClean="0">
                <a:solidFill>
                  <a:schemeClr val="hlink"/>
                </a:solidFill>
              </a:rPr>
              <a:t>widening technology</a:t>
            </a:r>
            <a:r>
              <a:rPr lang="en-US" sz="2000" smtClean="0"/>
              <a:t>”</a:t>
            </a:r>
            <a:r>
              <a:rPr lang="en-US" sz="2000" smtClean="0">
                <a:solidFill>
                  <a:schemeClr val="hlink"/>
                </a:solidFill>
              </a:rPr>
              <a:t>  </a:t>
            </a:r>
            <a:r>
              <a:rPr lang="en-US" sz="2000" smtClean="0">
                <a:solidFill>
                  <a:schemeClr val="tx2"/>
                </a:solidFill>
              </a:rPr>
              <a:t>as in pharmacology, astrophysics, biotech</a:t>
            </a:r>
            <a:r>
              <a:rPr lang="en-US" sz="2000" smtClean="0"/>
              <a:t>… (Franklin)]</a:t>
            </a:r>
          </a:p>
          <a:p>
            <a:pPr lvl="1" eaLnBrk="1" hangingPunct="1">
              <a:lnSpc>
                <a:spcPct val="90000"/>
              </a:lnSpc>
            </a:pPr>
            <a:r>
              <a:rPr lang="en-US" sz="1800" smtClean="0"/>
              <a:t>Clearly the boundaries are blurred and getting blurrier</a:t>
            </a:r>
          </a:p>
          <a:p>
            <a:pPr lvl="1" eaLnBrk="1" hangingPunct="1">
              <a:lnSpc>
                <a:spcPct val="90000"/>
              </a:lnSpc>
            </a:pPr>
            <a:r>
              <a:rPr lang="en-US" sz="1800" smtClean="0"/>
              <a:t>Judgments of a given source’s  quality vary and are context dependent</a:t>
            </a:r>
          </a:p>
          <a:p>
            <a:pPr lvl="1" eaLnBrk="1" hangingPunct="1">
              <a:lnSpc>
                <a:spcPct val="90000"/>
              </a:lnSpc>
            </a:pPr>
            <a:endParaRPr lang="en-US" sz="1800" smtClean="0"/>
          </a:p>
        </p:txBody>
      </p:sp>
      <p:sp>
        <p:nvSpPr>
          <p:cNvPr id="582661" name="Text Box 5"/>
          <p:cNvSpPr txBox="1">
            <a:spLocks noChangeArrowheads="1"/>
          </p:cNvSpPr>
          <p:nvPr/>
        </p:nvSpPr>
        <p:spPr bwMode="auto">
          <a:xfrm>
            <a:off x="76200" y="5443538"/>
            <a:ext cx="8991600" cy="985837"/>
          </a:xfrm>
          <a:prstGeom prst="rect">
            <a:avLst/>
          </a:prstGeom>
          <a:noFill/>
          <a:ln w="28575">
            <a:solidFill>
              <a:schemeClr val="tx2"/>
            </a:solidFill>
            <a:miter lim="800000"/>
            <a:headEnd type="none" w="sm" len="sm"/>
            <a:tailEnd type="none" w="sm" len="sm"/>
          </a:ln>
          <a:effectLst/>
        </p:spPr>
        <p:txBody>
          <a:bodyPr>
            <a:spAutoFit/>
          </a:bodyPr>
          <a:lstStyle/>
          <a:p>
            <a:pPr>
              <a:defRPr/>
            </a:pPr>
            <a:r>
              <a:rPr lang="en-AU" sz="2000" dirty="0">
                <a:latin typeface="+mn-lt"/>
              </a:rPr>
              <a:t>“</a:t>
            </a:r>
            <a:r>
              <a:rPr lang="en-AU" sz="2000" b="1" i="1" dirty="0">
                <a:solidFill>
                  <a:schemeClr val="hlink"/>
                </a:solidFill>
                <a:latin typeface="+mn-lt"/>
              </a:rPr>
              <a:t>Knowing things is very 20th century. You just need to be able to find things</a:t>
            </a:r>
            <a:r>
              <a:rPr lang="en-AU" sz="2000" dirty="0">
                <a:solidFill>
                  <a:schemeClr val="hlink"/>
                </a:solidFill>
                <a:latin typeface="+mn-lt"/>
              </a:rPr>
              <a:t>.</a:t>
            </a:r>
            <a:r>
              <a:rPr lang="en-AU" sz="2000" dirty="0">
                <a:latin typeface="+mn-lt"/>
              </a:rPr>
              <a:t>”- Danny Hillis</a:t>
            </a:r>
            <a:r>
              <a:rPr lang="en-AU" dirty="0">
                <a:latin typeface="+mn-lt"/>
              </a:rPr>
              <a:t> on how </a:t>
            </a:r>
            <a:r>
              <a:rPr lang="en-AU" dirty="0">
                <a:effectLst>
                  <a:outerShdw blurRad="38100" dist="38100" dir="2700000" algn="tl">
                    <a:srgbClr val="C0C0C0"/>
                  </a:outerShdw>
                </a:effectLst>
                <a:latin typeface="+mn-lt"/>
              </a:rPr>
              <a:t>Google</a:t>
            </a:r>
            <a:r>
              <a:rPr lang="en-AU" dirty="0">
                <a:latin typeface="+mn-lt"/>
              </a:rPr>
              <a:t> has already </a:t>
            </a:r>
            <a:r>
              <a:rPr lang="en-AU" b="1" dirty="0">
                <a:solidFill>
                  <a:srgbClr val="063DE8"/>
                </a:solidFill>
                <a:latin typeface="+mn-lt"/>
              </a:rPr>
              <a:t>changed how we think</a:t>
            </a:r>
            <a:r>
              <a:rPr lang="en-AU" dirty="0">
                <a:latin typeface="+mn-lt"/>
              </a:rPr>
              <a:t> in </a:t>
            </a:r>
            <a:r>
              <a:rPr lang="en-AU" dirty="0" err="1">
                <a:latin typeface="+mn-lt"/>
                <a:hlinkClick r:id="rId3"/>
              </a:rPr>
              <a:t>Achenblog</a:t>
            </a:r>
            <a:r>
              <a:rPr lang="en-AU" dirty="0">
                <a:latin typeface="+mn-lt"/>
              </a:rPr>
              <a:t>, July 1 2008</a:t>
            </a:r>
          </a:p>
          <a:p>
            <a:pPr lvl="1" algn="r">
              <a:defRPr/>
            </a:pPr>
            <a:r>
              <a:rPr lang="en-AU" dirty="0"/>
              <a:t>- </a:t>
            </a:r>
            <a:r>
              <a:rPr lang="en-AU" dirty="0">
                <a:latin typeface="+mn-lt"/>
              </a:rPr>
              <a:t>changing </a:t>
            </a:r>
            <a:r>
              <a:rPr lang="en-AU" dirty="0">
                <a:solidFill>
                  <a:srgbClr val="3406E9"/>
                </a:solidFill>
                <a:latin typeface="+mn-lt"/>
              </a:rPr>
              <a:t>cognitive</a:t>
            </a:r>
            <a:r>
              <a:rPr lang="en-AU" dirty="0">
                <a:latin typeface="+mn-lt"/>
              </a:rPr>
              <a:t> </a:t>
            </a:r>
            <a:r>
              <a:rPr lang="en-AU" dirty="0">
                <a:solidFill>
                  <a:srgbClr val="3406E9"/>
                </a:solidFill>
                <a:latin typeface="+mn-lt"/>
              </a:rPr>
              <a:t>styles</a:t>
            </a:r>
            <a:r>
              <a:rPr lang="en-AU" dirty="0">
                <a:latin typeface="+mn-l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265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2659">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2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265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265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265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265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265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265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2659">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2659">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26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5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533400" y="-76200"/>
            <a:ext cx="8077200" cy="762000"/>
          </a:xfrm>
        </p:spPr>
        <p:txBody>
          <a:bodyPr/>
          <a:lstStyle/>
          <a:p>
            <a:pPr eaLnBrk="1" hangingPunct="1"/>
            <a:r>
              <a:rPr lang="en-AU" sz="3200" smtClean="0">
                <a:solidFill>
                  <a:srgbClr val="FFFF00"/>
                </a:solidFill>
              </a:rPr>
              <a:t>EXPLORATORY EXPERIMENTATION</a:t>
            </a:r>
          </a:p>
        </p:txBody>
      </p:sp>
      <p:sp>
        <p:nvSpPr>
          <p:cNvPr id="3" name="Content Placeholder 2"/>
          <p:cNvSpPr>
            <a:spLocks noGrp="1"/>
          </p:cNvSpPr>
          <p:nvPr>
            <p:ph idx="1"/>
          </p:nvPr>
        </p:nvSpPr>
        <p:spPr>
          <a:xfrm>
            <a:off x="-76200" y="914400"/>
            <a:ext cx="9220200" cy="5181600"/>
          </a:xfrm>
        </p:spPr>
        <p:txBody>
          <a:bodyPr/>
          <a:lstStyle/>
          <a:p>
            <a:pPr eaLnBrk="1" hangingPunct="1">
              <a:buFont typeface="Arial" charset="0"/>
              <a:buNone/>
              <a:defRPr/>
            </a:pPr>
            <a:r>
              <a:rPr lang="en-AU" sz="2400" b="1" dirty="0" smtClean="0"/>
              <a:t>2004 </a:t>
            </a:r>
            <a:r>
              <a:rPr lang="en-AU" sz="2400" dirty="0" smtClean="0"/>
              <a:t>Laura Franklin argues that Steinle's “</a:t>
            </a:r>
            <a:r>
              <a:rPr lang="en-AU" sz="2400" dirty="0" smtClean="0">
                <a:solidFill>
                  <a:srgbClr val="FFFF00"/>
                </a:solidFill>
              </a:rPr>
              <a:t>exploratory experimentation</a:t>
            </a:r>
            <a:r>
              <a:rPr lang="en-AU" sz="2400" dirty="0" smtClean="0"/>
              <a:t>” facilitated by “</a:t>
            </a:r>
            <a:r>
              <a:rPr lang="en-AU" sz="2400" dirty="0" smtClean="0">
                <a:solidFill>
                  <a:srgbClr val="FFFF00"/>
                </a:solidFill>
              </a:rPr>
              <a:t>widening technology</a:t>
            </a:r>
            <a:r>
              <a:rPr lang="en-AU" sz="2400" dirty="0" smtClean="0"/>
              <a:t>”, as in pharmacology, astrophysics, medicine, and biotechnology, is leading to a reassessment of what  legitimates experiment; in that  a “</a:t>
            </a:r>
            <a:r>
              <a:rPr lang="en-AU" sz="2400" dirty="0" smtClean="0">
                <a:solidFill>
                  <a:srgbClr val="FFFF00"/>
                </a:solidFill>
              </a:rPr>
              <a:t>local model</a:t>
            </a:r>
            <a:r>
              <a:rPr lang="en-AU" sz="2400" dirty="0" smtClean="0"/>
              <a:t>" is not  now  prerequisite. </a:t>
            </a:r>
            <a:endParaRPr lang="en-AU" sz="1400" dirty="0" smtClean="0"/>
          </a:p>
          <a:p>
            <a:pPr eaLnBrk="1" hangingPunct="1">
              <a:buFont typeface="Arial" charset="0"/>
              <a:buNone/>
              <a:defRPr/>
            </a:pPr>
            <a:r>
              <a:rPr lang="en-AU" sz="2400" b="1" dirty="0" smtClean="0"/>
              <a:t>2008</a:t>
            </a:r>
            <a:r>
              <a:rPr lang="en-AU" sz="2400" dirty="0" smtClean="0"/>
              <a:t> </a:t>
            </a:r>
            <a:r>
              <a:rPr lang="en-AU" sz="2400" dirty="0" err="1" smtClean="0"/>
              <a:t>Hendrik</a:t>
            </a:r>
            <a:r>
              <a:rPr lang="en-AU" sz="2400" dirty="0" smtClean="0"/>
              <a:t> Sørenson cogently argues that </a:t>
            </a:r>
            <a:r>
              <a:rPr lang="en-AU" sz="2400" dirty="0" smtClean="0">
                <a:solidFill>
                  <a:srgbClr val="FFFF00"/>
                </a:solidFill>
              </a:rPr>
              <a:t>experimental mathematics</a:t>
            </a:r>
            <a:r>
              <a:rPr lang="en-AU" sz="2400" dirty="0" smtClean="0">
                <a:solidFill>
                  <a:srgbClr val="FF0000"/>
                </a:solidFill>
              </a:rPr>
              <a:t> </a:t>
            </a:r>
            <a:r>
              <a:rPr lang="en-AU" sz="2400" dirty="0" smtClean="0"/>
              <a:t>(as ‘defined’ below) is following  similar tracks:</a:t>
            </a:r>
          </a:p>
          <a:p>
            <a:pPr eaLnBrk="1" hangingPunct="1">
              <a:buFont typeface="Arial" charset="0"/>
              <a:buNone/>
              <a:defRPr/>
            </a:pPr>
            <a:r>
              <a:rPr lang="en-AU" sz="2400" dirty="0" smtClean="0"/>
              <a:t>  “</a:t>
            </a:r>
            <a:r>
              <a:rPr lang="en-AU" sz="2400" i="1" dirty="0" smtClean="0"/>
              <a:t>These aspects of exploratory experimentation and wide instrumentation originate from the philosophy of (natural) science and have not been much developed in the context of experimental mathematics. </a:t>
            </a:r>
            <a:r>
              <a:rPr lang="en-AU" sz="2400" b="1" i="1" dirty="0" smtClean="0">
                <a:solidFill>
                  <a:schemeClr val="tx2">
                    <a:lumMod val="60000"/>
                    <a:lumOff val="40000"/>
                  </a:schemeClr>
                </a:solidFill>
              </a:rPr>
              <a:t>However, I claim that e.g. the importance of wide instrumentation for an exploratory approach to experiments that includes concept formation is also pertinent to mathematics</a:t>
            </a:r>
            <a:r>
              <a:rPr lang="en-AU" sz="2400" b="1" dirty="0" smtClean="0">
                <a:solidFill>
                  <a:schemeClr val="tx2">
                    <a:lumMod val="60000"/>
                    <a:lumOff val="40000"/>
                  </a:schemeClr>
                </a:solidFill>
              </a:rPr>
              <a:t>.</a:t>
            </a:r>
            <a:r>
              <a:rPr lang="en-AU" sz="2400" i="1" dirty="0" smtClean="0"/>
              <a:t>”</a:t>
            </a:r>
            <a:endParaRPr lang="en-AU" i="1" dirty="0" smtClean="0"/>
          </a:p>
          <a:p>
            <a:pPr lvl="1" eaLnBrk="1" hangingPunct="1">
              <a:spcBef>
                <a:spcPts val="0"/>
              </a:spcBef>
              <a:defRPr/>
            </a:pPr>
            <a:endParaRPr lang="en-AU" sz="1400" dirty="0" smtClean="0"/>
          </a:p>
          <a:p>
            <a:pPr lvl="1" eaLnBrk="1" hangingPunct="1">
              <a:spcBef>
                <a:spcPts val="0"/>
              </a:spcBef>
              <a:defRPr/>
            </a:pPr>
            <a:r>
              <a:rPr lang="en-AU" sz="1400" dirty="0" smtClean="0"/>
              <a:t>In consequence, boundaries between mathematics and the natural sciences and between inductive and deductive reasoning are blurred and getting more so.</a:t>
            </a:r>
            <a:endParaRPr lang="en-A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idx="4294967295"/>
          </p:nvPr>
        </p:nvSpPr>
        <p:spPr>
          <a:xfrm>
            <a:off x="-152400" y="76200"/>
            <a:ext cx="8991600" cy="762000"/>
          </a:xfrm>
        </p:spPr>
        <p:txBody>
          <a:bodyPr lIns="92075" tIns="46038" rIns="92075" bIns="46038"/>
          <a:lstStyle/>
          <a:p>
            <a:pPr algn="l" eaLnBrk="1" hangingPunct="1"/>
            <a:r>
              <a:rPr lang="en-US" sz="3200" smtClean="0">
                <a:solidFill>
                  <a:srgbClr val="FFFF00"/>
                </a:solidFill>
              </a:rPr>
              <a:t>      CHANGING USER EXPERIENCE and EXPECTATIONS</a:t>
            </a:r>
          </a:p>
        </p:txBody>
      </p:sp>
      <p:pic>
        <p:nvPicPr>
          <p:cNvPr id="45058" name="Picture 4" descr="stroop"/>
          <p:cNvPicPr>
            <a:picLocks noChangeAspect="1" noChangeArrowheads="1"/>
          </p:cNvPicPr>
          <p:nvPr/>
        </p:nvPicPr>
        <p:blipFill>
          <a:blip r:embed="rId3" cstate="print"/>
          <a:srcRect/>
          <a:stretch>
            <a:fillRect/>
          </a:stretch>
        </p:blipFill>
        <p:spPr bwMode="auto">
          <a:xfrm>
            <a:off x="457200" y="1905000"/>
            <a:ext cx="4267200" cy="3711575"/>
          </a:xfrm>
          <a:prstGeom prst="rect">
            <a:avLst/>
          </a:prstGeom>
          <a:noFill/>
          <a:ln w="28575">
            <a:solidFill>
              <a:schemeClr val="tx1"/>
            </a:solidFill>
            <a:miter lim="800000"/>
            <a:headEnd/>
            <a:tailEnd/>
          </a:ln>
        </p:spPr>
      </p:pic>
      <p:sp>
        <p:nvSpPr>
          <p:cNvPr id="45059" name="Text Box 5"/>
          <p:cNvSpPr txBox="1">
            <a:spLocks noChangeArrowheads="1"/>
          </p:cNvSpPr>
          <p:nvPr/>
        </p:nvSpPr>
        <p:spPr bwMode="auto">
          <a:xfrm>
            <a:off x="228600" y="5943600"/>
            <a:ext cx="8229600" cy="369888"/>
          </a:xfrm>
          <a:prstGeom prst="rect">
            <a:avLst/>
          </a:prstGeom>
          <a:noFill/>
          <a:ln w="38100" algn="ctr">
            <a:noFill/>
            <a:miter lim="800000"/>
            <a:headEnd/>
            <a:tailEnd/>
          </a:ln>
        </p:spPr>
        <p:txBody>
          <a:bodyPr>
            <a:spAutoFit/>
          </a:bodyPr>
          <a:lstStyle/>
          <a:p>
            <a:pPr algn="ctr">
              <a:spcBef>
                <a:spcPct val="50000"/>
              </a:spcBef>
            </a:pPr>
            <a:r>
              <a:rPr lang="en-US">
                <a:latin typeface="Arial Narrow" pitchFamily="34" charset="0"/>
                <a:hlinkClick r:id="rId4"/>
              </a:rPr>
              <a:t>http://www.snre.umich.edu/eplab/demos/st0/stroop_program/stroopgraphicnonshockwave.gif</a:t>
            </a:r>
            <a:endParaRPr lang="en-US">
              <a:latin typeface="Arial Narrow" pitchFamily="34" charset="0"/>
            </a:endParaRPr>
          </a:p>
        </p:txBody>
      </p:sp>
      <p:sp>
        <p:nvSpPr>
          <p:cNvPr id="1012743" name="Text Box 7"/>
          <p:cNvSpPr txBox="1">
            <a:spLocks noChangeArrowheads="1"/>
          </p:cNvSpPr>
          <p:nvPr/>
        </p:nvSpPr>
        <p:spPr bwMode="auto">
          <a:xfrm>
            <a:off x="5029200" y="4343400"/>
            <a:ext cx="4038600" cy="923925"/>
          </a:xfrm>
          <a:prstGeom prst="rect">
            <a:avLst/>
          </a:prstGeom>
          <a:noFill/>
          <a:ln w="28575" algn="ctr">
            <a:solidFill>
              <a:schemeClr val="hlink"/>
            </a:solidFill>
            <a:miter lim="800000"/>
            <a:headEnd/>
            <a:tailEnd/>
          </a:ln>
        </p:spPr>
        <p:txBody>
          <a:bodyPr>
            <a:spAutoFit/>
          </a:bodyPr>
          <a:lstStyle/>
          <a:p>
            <a:pPr>
              <a:spcBef>
                <a:spcPct val="50000"/>
              </a:spcBef>
              <a:defRPr/>
            </a:pPr>
            <a:r>
              <a:rPr lang="en-US" dirty="0">
                <a:latin typeface="Arial Narrow" pitchFamily="34" charset="0"/>
              </a:rPr>
              <a:t>High (</a:t>
            </a:r>
            <a:r>
              <a:rPr lang="en-US" dirty="0">
                <a:solidFill>
                  <a:schemeClr val="accent4"/>
                </a:solidFill>
                <a:latin typeface="Arial Narrow" pitchFamily="34" charset="0"/>
              </a:rPr>
              <a:t>young</a:t>
            </a:r>
            <a:r>
              <a:rPr lang="en-US" dirty="0">
                <a:latin typeface="Arial Narrow" pitchFamily="34" charset="0"/>
              </a:rPr>
              <a:t>) </a:t>
            </a:r>
            <a:r>
              <a:rPr lang="en-US" dirty="0" err="1">
                <a:latin typeface="Arial Narrow" pitchFamily="34" charset="0"/>
              </a:rPr>
              <a:t>multitaskers</a:t>
            </a:r>
            <a:r>
              <a:rPr lang="en-US" dirty="0">
                <a:latin typeface="Arial Narrow" pitchFamily="34" charset="0"/>
              </a:rPr>
              <a:t> perform #2 very easily. They are great at suppressing information.</a:t>
            </a:r>
          </a:p>
        </p:txBody>
      </p:sp>
      <p:sp>
        <p:nvSpPr>
          <p:cNvPr id="1012744" name="Text Box 8"/>
          <p:cNvSpPr txBox="1">
            <a:spLocks noChangeArrowheads="1"/>
          </p:cNvSpPr>
          <p:nvPr/>
        </p:nvSpPr>
        <p:spPr bwMode="auto">
          <a:xfrm>
            <a:off x="4876800" y="1905000"/>
            <a:ext cx="4114800" cy="2032000"/>
          </a:xfrm>
          <a:prstGeom prst="rect">
            <a:avLst/>
          </a:prstGeom>
          <a:noFill/>
          <a:ln w="38100" algn="ctr">
            <a:noFill/>
            <a:miter lim="800000"/>
            <a:headEnd/>
            <a:tailEnd/>
          </a:ln>
        </p:spPr>
        <p:txBody>
          <a:bodyPr>
            <a:spAutoFit/>
          </a:bodyPr>
          <a:lstStyle/>
          <a:p>
            <a:pPr marL="457200" indent="-457200">
              <a:spcBef>
                <a:spcPct val="50000"/>
              </a:spcBef>
              <a:buFontTx/>
              <a:buAutoNum type="arabicPeriod"/>
            </a:pPr>
            <a:r>
              <a:rPr lang="en-US" sz="2800">
                <a:latin typeface="Arial Narrow" pitchFamily="34" charset="0"/>
                <a:cs typeface="Arial" charset="0"/>
              </a:rPr>
              <a:t>Say the </a:t>
            </a:r>
            <a:r>
              <a:rPr lang="en-US" sz="2800" b="1">
                <a:latin typeface="Arial Narrow" pitchFamily="34" charset="0"/>
                <a:cs typeface="Arial" charset="0"/>
              </a:rPr>
              <a:t>color</a:t>
            </a:r>
            <a:r>
              <a:rPr lang="en-US" sz="2800">
                <a:latin typeface="Arial Narrow" pitchFamily="34" charset="0"/>
                <a:cs typeface="Arial" charset="0"/>
              </a:rPr>
              <a:t> represented by the </a:t>
            </a:r>
            <a:r>
              <a:rPr lang="en-US" sz="2800" b="1">
                <a:latin typeface="Arial Narrow" pitchFamily="34" charset="0"/>
                <a:cs typeface="Arial" charset="0"/>
              </a:rPr>
              <a:t>word</a:t>
            </a:r>
            <a:r>
              <a:rPr lang="en-US" sz="2800">
                <a:latin typeface="Arial Narrow" pitchFamily="34" charset="0"/>
                <a:cs typeface="Arial" charset="0"/>
              </a:rPr>
              <a:t>.</a:t>
            </a:r>
          </a:p>
          <a:p>
            <a:pPr marL="457200" indent="-457200">
              <a:spcBef>
                <a:spcPct val="50000"/>
              </a:spcBef>
              <a:buFontTx/>
              <a:buAutoNum type="arabicPeriod"/>
            </a:pPr>
            <a:r>
              <a:rPr lang="en-US" sz="2800">
                <a:latin typeface="Arial Narrow" pitchFamily="34" charset="0"/>
                <a:cs typeface="Arial" charset="0"/>
              </a:rPr>
              <a:t>Say the </a:t>
            </a:r>
            <a:r>
              <a:rPr lang="en-US" sz="2800" b="1">
                <a:latin typeface="Arial Narrow" pitchFamily="34" charset="0"/>
                <a:cs typeface="Arial" charset="0"/>
              </a:rPr>
              <a:t>color</a:t>
            </a:r>
            <a:r>
              <a:rPr lang="en-US" sz="2800">
                <a:latin typeface="Arial Narrow" pitchFamily="34" charset="0"/>
                <a:cs typeface="Arial" charset="0"/>
              </a:rPr>
              <a:t> represented by the </a:t>
            </a:r>
            <a:r>
              <a:rPr lang="en-US" sz="2800" b="1">
                <a:latin typeface="Arial Narrow" pitchFamily="34" charset="0"/>
                <a:cs typeface="Arial" charset="0"/>
              </a:rPr>
              <a:t>font</a:t>
            </a:r>
            <a:r>
              <a:rPr lang="en-US" sz="2800">
                <a:latin typeface="Arial Narrow" pitchFamily="34" charset="0"/>
                <a:cs typeface="Arial" charset="0"/>
              </a:rPr>
              <a:t> color.</a:t>
            </a:r>
          </a:p>
        </p:txBody>
      </p:sp>
      <p:sp>
        <p:nvSpPr>
          <p:cNvPr id="783368" name="Text Box 9"/>
          <p:cNvSpPr txBox="1">
            <a:spLocks noChangeArrowheads="1"/>
          </p:cNvSpPr>
          <p:nvPr/>
        </p:nvSpPr>
        <p:spPr bwMode="auto">
          <a:xfrm>
            <a:off x="914400" y="990600"/>
            <a:ext cx="7391400" cy="579438"/>
          </a:xfrm>
          <a:prstGeom prst="rect">
            <a:avLst/>
          </a:prstGeom>
          <a:noFill/>
          <a:ln w="38100" algn="ctr">
            <a:noFill/>
            <a:miter lim="800000"/>
            <a:headEnd/>
            <a:tailEnd/>
          </a:ln>
        </p:spPr>
        <p:txBody>
          <a:bodyPr>
            <a:spAutoFit/>
          </a:bodyPr>
          <a:lstStyle/>
          <a:p>
            <a:pPr algn="ctr">
              <a:spcBef>
                <a:spcPct val="50000"/>
              </a:spcBef>
              <a:defRPr/>
            </a:pPr>
            <a:r>
              <a:rPr lang="en-US" sz="3200" dirty="0">
                <a:solidFill>
                  <a:schemeClr val="bg1"/>
                </a:solidFill>
                <a:latin typeface="+mj-lt"/>
              </a:rPr>
              <a:t>What is attention? (</a:t>
            </a:r>
            <a:r>
              <a:rPr lang="en-US" sz="3200" b="1" dirty="0">
                <a:solidFill>
                  <a:schemeClr val="bg1"/>
                </a:solidFill>
                <a:latin typeface="+mj-lt"/>
              </a:rPr>
              <a:t>Stroop</a:t>
            </a:r>
            <a:r>
              <a:rPr lang="en-US" sz="3200" dirty="0">
                <a:solidFill>
                  <a:schemeClr val="bg1"/>
                </a:solidFill>
                <a:latin typeface="+mj-lt"/>
              </a:rPr>
              <a:t> test, 1935)</a:t>
            </a:r>
          </a:p>
        </p:txBody>
      </p:sp>
      <p:sp>
        <p:nvSpPr>
          <p:cNvPr id="783369" name="Text Box 10"/>
          <p:cNvSpPr txBox="1">
            <a:spLocks noChangeArrowheads="1"/>
          </p:cNvSpPr>
          <p:nvPr/>
        </p:nvSpPr>
        <p:spPr bwMode="auto">
          <a:xfrm>
            <a:off x="609600" y="6248400"/>
            <a:ext cx="8001000" cy="396875"/>
          </a:xfrm>
          <a:prstGeom prst="rect">
            <a:avLst/>
          </a:prstGeom>
          <a:noFill/>
          <a:ln w="38100" algn="ctr">
            <a:noFill/>
            <a:miter lim="800000"/>
            <a:headEnd/>
            <a:tailEnd/>
          </a:ln>
        </p:spPr>
        <p:txBody>
          <a:bodyPr>
            <a:spAutoFit/>
          </a:bodyPr>
          <a:lstStyle/>
          <a:p>
            <a:pPr>
              <a:spcBef>
                <a:spcPct val="50000"/>
              </a:spcBef>
              <a:defRPr/>
            </a:pPr>
            <a:r>
              <a:rPr lang="en-US" sz="2000" b="1" dirty="0">
                <a:solidFill>
                  <a:srgbClr val="3406E9"/>
                </a:solidFill>
                <a:latin typeface="Arial Narrow" pitchFamily="34" charset="0"/>
              </a:rPr>
              <a:t>Acknowledgements</a:t>
            </a:r>
            <a:r>
              <a:rPr lang="en-US" sz="2000" b="1" dirty="0">
                <a:latin typeface="Arial Narrow" pitchFamily="34" charset="0"/>
              </a:rPr>
              <a:t>: </a:t>
            </a:r>
            <a:r>
              <a:rPr lang="en-US" sz="2000" dirty="0">
                <a:latin typeface="Arial Narrow" pitchFamily="34" charset="0"/>
              </a:rPr>
              <a:t>Cliff </a:t>
            </a:r>
            <a:r>
              <a:rPr lang="en-US" sz="2000" dirty="0" err="1">
                <a:latin typeface="Arial Narrow" pitchFamily="34" charset="0"/>
              </a:rPr>
              <a:t>Nass</a:t>
            </a:r>
            <a:r>
              <a:rPr lang="en-US" sz="2000" dirty="0">
                <a:latin typeface="Arial Narrow" pitchFamily="34" charset="0"/>
              </a:rPr>
              <a:t>, CHIME lab, Stanford   (</a:t>
            </a:r>
            <a:r>
              <a:rPr lang="en-US" sz="2000" dirty="0">
                <a:solidFill>
                  <a:schemeClr val="accent1">
                    <a:lumMod val="75000"/>
                  </a:schemeClr>
                </a:solidFill>
                <a:latin typeface="Arial Narrow" pitchFamily="34" charset="0"/>
              </a:rPr>
              <a:t>interference </a:t>
            </a:r>
            <a:r>
              <a:rPr lang="en-US" sz="2000" dirty="0">
                <a:latin typeface="Arial Narrow" pitchFamily="34" charset="0"/>
              </a:rPr>
              <a:t>and</a:t>
            </a:r>
            <a:r>
              <a:rPr lang="en-US" sz="2000" dirty="0">
                <a:solidFill>
                  <a:schemeClr val="accent1">
                    <a:lumMod val="75000"/>
                  </a:schemeClr>
                </a:solidFill>
                <a:latin typeface="Arial Narrow" pitchFamily="34" charset="0"/>
              </a:rPr>
              <a:t> twitter?)</a:t>
            </a:r>
          </a:p>
        </p:txBody>
      </p:sp>
      <p:sp>
        <p:nvSpPr>
          <p:cNvPr id="45064" name="Rectangle 9"/>
          <p:cNvSpPr>
            <a:spLocks noChangeArrowheads="1"/>
          </p:cNvSpPr>
          <p:nvPr/>
        </p:nvSpPr>
        <p:spPr bwMode="auto">
          <a:xfrm>
            <a:off x="457200" y="6019800"/>
            <a:ext cx="8001000" cy="685800"/>
          </a:xfrm>
          <a:prstGeom prst="rect">
            <a:avLst/>
          </a:prstGeom>
          <a:noFill/>
          <a:ln w="28575" algn="ctr">
            <a:solidFill>
              <a:schemeClr val="folHlink"/>
            </a:solidFill>
            <a:miter lim="800000"/>
            <a:headEnd/>
            <a:tailEnd/>
          </a:ln>
        </p:spPr>
        <p:txBody>
          <a:bodyPr wrap="none" lIns="90488" tIns="44450" rIns="90488" bIns="44450" anchor="ctr"/>
          <a:lstStyle/>
          <a:p>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27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27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2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reading.png"/>
          <p:cNvPicPr>
            <a:picLocks noChangeAspect="1"/>
          </p:cNvPicPr>
          <p:nvPr/>
        </p:nvPicPr>
        <p:blipFill>
          <a:blip r:embed="rId3" cstate="print">
            <a:lum contrast="38000"/>
          </a:blip>
          <a:srcRect/>
          <a:stretch>
            <a:fillRect/>
          </a:stretch>
        </p:blipFill>
        <p:spPr bwMode="auto">
          <a:xfrm>
            <a:off x="322263" y="1219200"/>
            <a:ext cx="8135937" cy="5024438"/>
          </a:xfrm>
          <a:prstGeom prst="rect">
            <a:avLst/>
          </a:prstGeom>
          <a:noFill/>
          <a:ln w="9525">
            <a:noFill/>
            <a:miter lim="800000"/>
            <a:headEnd/>
            <a:tailEnd/>
          </a:ln>
        </p:spPr>
      </p:pic>
      <p:sp>
        <p:nvSpPr>
          <p:cNvPr id="47106" name="Title 2"/>
          <p:cNvSpPr>
            <a:spLocks noGrp="1"/>
          </p:cNvSpPr>
          <p:nvPr>
            <p:ph type="title" idx="4294967295"/>
          </p:nvPr>
        </p:nvSpPr>
        <p:spPr>
          <a:xfrm>
            <a:off x="914400" y="152400"/>
            <a:ext cx="5943600" cy="762000"/>
          </a:xfrm>
        </p:spPr>
        <p:txBody>
          <a:bodyPr/>
          <a:lstStyle/>
          <a:p>
            <a:pPr eaLnBrk="1" hangingPunct="1"/>
            <a:r>
              <a:rPr lang="en-AU" sz="3600" smtClean="0">
                <a:solidFill>
                  <a:srgbClr val="FFFF00"/>
                </a:solidFill>
              </a:rPr>
              <a:t>Other Cognitive Shifts</a:t>
            </a:r>
          </a:p>
        </p:txBody>
      </p:sp>
      <p:sp>
        <p:nvSpPr>
          <p:cNvPr id="4" name="TextBox 3"/>
          <p:cNvSpPr txBox="1"/>
          <p:nvPr/>
        </p:nvSpPr>
        <p:spPr>
          <a:xfrm>
            <a:off x="914400" y="1519238"/>
            <a:ext cx="6858000" cy="369887"/>
          </a:xfrm>
          <a:prstGeom prst="rect">
            <a:avLst/>
          </a:prstGeom>
          <a:noFill/>
        </p:spPr>
        <p:txBody>
          <a:bodyPr>
            <a:spAutoFit/>
          </a:bodyPr>
          <a:lstStyle/>
          <a:p>
            <a:pPr>
              <a:defRPr/>
            </a:pPr>
            <a:r>
              <a:rPr lang="en-AU" b="1" i="1" dirty="0">
                <a:latin typeface="+mn-lt"/>
              </a:rPr>
              <a:t>Science Online </a:t>
            </a:r>
            <a:r>
              <a:rPr lang="en-AU" dirty="0">
                <a:latin typeface="+mn-lt"/>
              </a:rPr>
              <a:t>August 13, 2009 </a:t>
            </a:r>
          </a:p>
        </p:txBody>
      </p:sp>
      <p:pic>
        <p:nvPicPr>
          <p:cNvPr id="47108" name="Picture 4" descr="harwell51-73.jpg"/>
          <p:cNvPicPr>
            <a:picLocks noChangeAspect="1"/>
          </p:cNvPicPr>
          <p:nvPr/>
        </p:nvPicPr>
        <p:blipFill>
          <a:blip r:embed="rId4" cstate="print"/>
          <a:srcRect t="1176" r="885"/>
          <a:stretch>
            <a:fillRect/>
          </a:stretch>
        </p:blipFill>
        <p:spPr bwMode="auto">
          <a:xfrm>
            <a:off x="6858000" y="457200"/>
            <a:ext cx="2133600" cy="1600200"/>
          </a:xfrm>
          <a:prstGeom prst="rect">
            <a:avLst/>
          </a:prstGeom>
          <a:noFill/>
          <a:ln w="25400">
            <a:solidFill>
              <a:schemeClr val="accent1"/>
            </a:solidFill>
            <a:miter lim="800000"/>
            <a:headEnd/>
            <a:tailEnd/>
          </a:ln>
        </p:spPr>
      </p:pic>
      <p:sp>
        <p:nvSpPr>
          <p:cNvPr id="6" name="TextBox 5"/>
          <p:cNvSpPr txBox="1"/>
          <p:nvPr/>
        </p:nvSpPr>
        <p:spPr>
          <a:xfrm>
            <a:off x="6858000" y="42863"/>
            <a:ext cx="2133600" cy="338137"/>
          </a:xfrm>
          <a:prstGeom prst="rect">
            <a:avLst/>
          </a:prstGeom>
          <a:solidFill>
            <a:schemeClr val="accent1">
              <a:lumMod val="40000"/>
              <a:lumOff val="60000"/>
            </a:schemeClr>
          </a:solidFill>
          <a:ln>
            <a:solidFill>
              <a:schemeClr val="accent1"/>
            </a:solidFill>
          </a:ln>
        </p:spPr>
        <p:txBody>
          <a:bodyPr>
            <a:spAutoFit/>
          </a:bodyPr>
          <a:lstStyle/>
          <a:p>
            <a:pPr algn="ctr">
              <a:defRPr/>
            </a:pPr>
            <a:r>
              <a:rPr lang="en-AU" sz="1600" dirty="0">
                <a:latin typeface="+mn-lt"/>
              </a:rPr>
              <a:t>Harwell   1951-1973</a:t>
            </a:r>
          </a:p>
        </p:txBody>
      </p:sp>
      <p:sp>
        <p:nvSpPr>
          <p:cNvPr id="7" name="TextBox 6"/>
          <p:cNvSpPr txBox="1"/>
          <p:nvPr/>
        </p:nvSpPr>
        <p:spPr>
          <a:xfrm>
            <a:off x="1143000" y="6243638"/>
            <a:ext cx="8001000" cy="369887"/>
          </a:xfrm>
          <a:prstGeom prst="rect">
            <a:avLst/>
          </a:prstGeom>
          <a:noFill/>
        </p:spPr>
        <p:txBody>
          <a:bodyPr>
            <a:spAutoFit/>
          </a:bodyPr>
          <a:lstStyle/>
          <a:p>
            <a:pPr>
              <a:buFont typeface="Wingdings" pitchFamily="2" charset="2"/>
              <a:buChar char="ü"/>
              <a:defRPr/>
            </a:pPr>
            <a:r>
              <a:rPr lang="en-AU" dirty="0"/>
              <a:t> </a:t>
            </a:r>
            <a:r>
              <a:rPr lang="en-AU" dirty="0">
                <a:latin typeface="+mn-lt"/>
              </a:rPr>
              <a:t>Potentially hostile to mathematical research patterns</a:t>
            </a:r>
          </a:p>
        </p:txBody>
      </p:sp>
      <p:sp>
        <p:nvSpPr>
          <p:cNvPr id="8" name="Oval 7"/>
          <p:cNvSpPr>
            <a:spLocks noChangeArrowheads="1"/>
          </p:cNvSpPr>
          <p:nvPr/>
        </p:nvSpPr>
        <p:spPr bwMode="auto">
          <a:xfrm>
            <a:off x="0" y="4953000"/>
            <a:ext cx="8382000" cy="1219200"/>
          </a:xfrm>
          <a:prstGeom prst="ellipse">
            <a:avLst/>
          </a:prstGeom>
          <a:noFill/>
          <a:ln w="25400" algn="ctr">
            <a:solidFill>
              <a:srgbClr val="C00000"/>
            </a:solidFill>
            <a:round/>
            <a:headEnd/>
            <a:tailEnd/>
          </a:ln>
        </p:spPr>
        <p:txBody>
          <a:bodyPr lIns="90488" tIns="44450" rIns="90488" bIns="44450"/>
          <a:lstStyle/>
          <a:p>
            <a:pPr marL="342900" indent="-342900">
              <a:spcBef>
                <a:spcPct val="20000"/>
              </a:spcBef>
              <a:buClr>
                <a:srgbClr val="3406E9"/>
              </a:buClr>
              <a:buFont typeface="Wingdings 2" pitchFamily="18" charset="2"/>
              <a:buChar char="·"/>
            </a:pPr>
            <a:endParaRPr lang="en-AU"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ctrTitle"/>
          </p:nvPr>
        </p:nvSpPr>
        <p:spPr>
          <a:xfrm>
            <a:off x="1263650" y="2130425"/>
            <a:ext cx="7772400" cy="1470025"/>
          </a:xfrm>
        </p:spPr>
        <p:txBody>
          <a:bodyPr/>
          <a:lstStyle/>
          <a:p>
            <a:pPr algn="r" eaLnBrk="1" hangingPunct="1"/>
            <a:r>
              <a:rPr lang="en-AU" sz="1000" smtClean="0"/>
              <a:t>Experimental Mathodology</a:t>
            </a:r>
          </a:p>
        </p:txBody>
      </p:sp>
      <p:sp>
        <p:nvSpPr>
          <p:cNvPr id="737283" name="Text Box 3"/>
          <p:cNvSpPr txBox="1">
            <a:spLocks noChangeArrowheads="1"/>
          </p:cNvSpPr>
          <p:nvPr/>
        </p:nvSpPr>
        <p:spPr bwMode="auto">
          <a:xfrm>
            <a:off x="323850" y="1484313"/>
            <a:ext cx="3960813" cy="1838325"/>
          </a:xfrm>
          <a:prstGeom prst="rect">
            <a:avLst/>
          </a:prstGeom>
          <a:noFill/>
          <a:ln w="38100" algn="ctr">
            <a:solidFill>
              <a:schemeClr val="tx1"/>
            </a:solidFill>
            <a:miter lim="800000"/>
            <a:headEnd/>
            <a:tailEnd/>
          </a:ln>
          <a:effectLst/>
        </p:spPr>
        <p:txBody>
          <a:bodyPr>
            <a:spAutoFit/>
          </a:bodyPr>
          <a:lstStyle/>
          <a:p>
            <a:pPr algn="ctr">
              <a:spcBef>
                <a:spcPct val="50000"/>
              </a:spcBef>
              <a:defRPr/>
            </a:pPr>
            <a:r>
              <a:rPr lang="en-US" sz="2800" b="1" dirty="0"/>
              <a:t>“</a:t>
            </a:r>
            <a:r>
              <a:rPr lang="en-US" sz="2800" b="1" i="1" dirty="0">
                <a:solidFill>
                  <a:srgbClr val="FFFF00"/>
                </a:solidFill>
                <a:latin typeface="+mn-lt"/>
              </a:rPr>
              <a:t>Computers are useless, they can only give answers</a:t>
            </a:r>
            <a:r>
              <a:rPr lang="en-US" sz="2800" b="1" i="1" dirty="0"/>
              <a:t>.”  </a:t>
            </a:r>
            <a:r>
              <a:rPr lang="en-US" sz="2800" b="1" i="1" dirty="0">
                <a:latin typeface="+mn-lt"/>
              </a:rPr>
              <a:t>  		</a:t>
            </a:r>
            <a:r>
              <a:rPr lang="en-US" sz="2800" dirty="0">
                <a:latin typeface="+mn-lt"/>
              </a:rPr>
              <a:t>Pablo Picasso </a:t>
            </a:r>
          </a:p>
        </p:txBody>
      </p:sp>
      <p:sp>
        <p:nvSpPr>
          <p:cNvPr id="737284" name="Text Box 4"/>
          <p:cNvSpPr txBox="1">
            <a:spLocks noChangeArrowheads="1"/>
          </p:cNvSpPr>
          <p:nvPr/>
        </p:nvSpPr>
        <p:spPr bwMode="auto">
          <a:xfrm>
            <a:off x="76200" y="25400"/>
            <a:ext cx="4953000" cy="584200"/>
          </a:xfrm>
          <a:prstGeom prst="rect">
            <a:avLst/>
          </a:prstGeom>
          <a:solidFill>
            <a:schemeClr val="tx1"/>
          </a:solidFill>
          <a:ln w="25400">
            <a:solidFill>
              <a:schemeClr val="accent1"/>
            </a:solidFill>
            <a:miter lim="800000"/>
            <a:headEnd/>
            <a:tailEnd/>
          </a:ln>
          <a:effectLst/>
        </p:spPr>
        <p:txBody>
          <a:bodyPr>
            <a:spAutoFit/>
          </a:bodyPr>
          <a:lstStyle/>
          <a:p>
            <a:pPr>
              <a:spcBef>
                <a:spcPct val="50000"/>
              </a:spcBef>
              <a:defRPr/>
            </a:pPr>
            <a:r>
              <a:rPr lang="en-US" sz="3200" b="1" dirty="0">
                <a:solidFill>
                  <a:srgbClr val="FFFF00"/>
                </a:solidFill>
                <a:latin typeface="+mn-lt"/>
                <a:cs typeface="Arial" charset="0"/>
              </a:rPr>
              <a:t>Experimental  </a:t>
            </a:r>
            <a:r>
              <a:rPr lang="en-US" sz="3200" b="1" dirty="0" err="1">
                <a:solidFill>
                  <a:srgbClr val="FFFF00"/>
                </a:solidFill>
                <a:latin typeface="+mn-lt"/>
                <a:cs typeface="Arial" charset="0"/>
              </a:rPr>
              <a:t>M</a:t>
            </a:r>
            <a:r>
              <a:rPr lang="en-US" sz="3200" b="1" dirty="0" err="1">
                <a:solidFill>
                  <a:srgbClr val="00B050"/>
                </a:solidFill>
                <a:latin typeface="+mn-lt"/>
                <a:cs typeface="Arial" charset="0"/>
              </a:rPr>
              <a:t>a</a:t>
            </a:r>
            <a:r>
              <a:rPr lang="en-US" sz="3200" b="1" dirty="0" err="1">
                <a:solidFill>
                  <a:srgbClr val="FFFF00"/>
                </a:solidFill>
                <a:latin typeface="+mn-lt"/>
                <a:cs typeface="Arial" charset="0"/>
              </a:rPr>
              <a:t>thodology</a:t>
            </a:r>
            <a:endParaRPr lang="en-US" sz="3200" dirty="0">
              <a:solidFill>
                <a:srgbClr val="FFFF00"/>
              </a:solidFill>
              <a:latin typeface="+mn-lt"/>
              <a:cs typeface="Arial" charset="0"/>
            </a:endParaRPr>
          </a:p>
        </p:txBody>
      </p:sp>
      <p:sp>
        <p:nvSpPr>
          <p:cNvPr id="49156" name="Text Box 5"/>
          <p:cNvSpPr txBox="1">
            <a:spLocks noChangeArrowheads="1"/>
          </p:cNvSpPr>
          <p:nvPr/>
        </p:nvSpPr>
        <p:spPr bwMode="auto">
          <a:xfrm>
            <a:off x="233363" y="765175"/>
            <a:ext cx="184150" cy="839788"/>
          </a:xfrm>
          <a:prstGeom prst="rect">
            <a:avLst/>
          </a:prstGeom>
          <a:noFill/>
          <a:ln w="9525" algn="ctr">
            <a:noFill/>
            <a:miter lim="800000"/>
            <a:headEnd/>
            <a:tailEnd/>
          </a:ln>
        </p:spPr>
        <p:txBody>
          <a:bodyPr wrap="none">
            <a:spAutoFit/>
          </a:bodyPr>
          <a:lstStyle/>
          <a:p>
            <a:pPr marL="342900" indent="-342900">
              <a:spcBef>
                <a:spcPct val="50000"/>
              </a:spcBef>
            </a:pPr>
            <a:endParaRPr lang="en-US" sz="2200" b="1">
              <a:solidFill>
                <a:schemeClr val="accent2"/>
              </a:solidFill>
              <a:cs typeface="Arial" charset="0"/>
            </a:endParaRPr>
          </a:p>
          <a:p>
            <a:pPr marL="342900" indent="-342900">
              <a:spcBef>
                <a:spcPct val="50000"/>
              </a:spcBef>
            </a:pPr>
            <a:endParaRPr lang="en-US" b="1">
              <a:cs typeface="Arial" charset="0"/>
            </a:endParaRPr>
          </a:p>
        </p:txBody>
      </p:sp>
      <p:grpSp>
        <p:nvGrpSpPr>
          <p:cNvPr id="2" name="Group 6"/>
          <p:cNvGrpSpPr>
            <a:grpSpLocks/>
          </p:cNvGrpSpPr>
          <p:nvPr/>
        </p:nvGrpSpPr>
        <p:grpSpPr bwMode="auto">
          <a:xfrm>
            <a:off x="5638800" y="4648200"/>
            <a:ext cx="3352800" cy="1676400"/>
            <a:chOff x="3648" y="480"/>
            <a:chExt cx="2112" cy="1056"/>
          </a:xfrm>
        </p:grpSpPr>
        <p:pic>
          <p:nvPicPr>
            <p:cNvPr id="49162" name="Picture 7" descr="graph1"/>
            <p:cNvPicPr>
              <a:picLocks noChangeAspect="1" noChangeArrowheads="1"/>
            </p:cNvPicPr>
            <p:nvPr/>
          </p:nvPicPr>
          <p:blipFill>
            <a:blip r:embed="rId3" cstate="print"/>
            <a:srcRect/>
            <a:stretch>
              <a:fillRect/>
            </a:stretch>
          </p:blipFill>
          <p:spPr bwMode="auto">
            <a:xfrm>
              <a:off x="4704" y="480"/>
              <a:ext cx="1056" cy="1056"/>
            </a:xfrm>
            <a:prstGeom prst="rect">
              <a:avLst/>
            </a:prstGeom>
            <a:noFill/>
            <a:ln w="19050">
              <a:solidFill>
                <a:srgbClr val="800000"/>
              </a:solidFill>
              <a:miter lim="800000"/>
              <a:headEnd/>
              <a:tailEnd/>
            </a:ln>
          </p:spPr>
        </p:pic>
        <p:pic>
          <p:nvPicPr>
            <p:cNvPr id="49163" name="Picture 8" descr="graph2"/>
            <p:cNvPicPr>
              <a:picLocks noChangeAspect="1" noChangeArrowheads="1"/>
            </p:cNvPicPr>
            <p:nvPr/>
          </p:nvPicPr>
          <p:blipFill>
            <a:blip r:embed="rId4" cstate="print"/>
            <a:srcRect/>
            <a:stretch>
              <a:fillRect/>
            </a:stretch>
          </p:blipFill>
          <p:spPr bwMode="auto">
            <a:xfrm>
              <a:off x="3648" y="480"/>
              <a:ext cx="1056" cy="1056"/>
            </a:xfrm>
            <a:prstGeom prst="rect">
              <a:avLst/>
            </a:prstGeom>
            <a:noFill/>
            <a:ln w="19050">
              <a:solidFill>
                <a:srgbClr val="800000"/>
              </a:solidFill>
              <a:miter lim="800000"/>
              <a:headEnd/>
              <a:tailEnd/>
            </a:ln>
          </p:spPr>
        </p:pic>
      </p:grpSp>
      <p:sp>
        <p:nvSpPr>
          <p:cNvPr id="737289" name="Text Box 9"/>
          <p:cNvSpPr txBox="1">
            <a:spLocks noChangeArrowheads="1"/>
          </p:cNvSpPr>
          <p:nvPr/>
        </p:nvSpPr>
        <p:spPr bwMode="auto">
          <a:xfrm>
            <a:off x="4953000" y="6324600"/>
            <a:ext cx="4191000" cy="336550"/>
          </a:xfrm>
          <a:prstGeom prst="rect">
            <a:avLst/>
          </a:prstGeom>
          <a:noFill/>
          <a:ln w="9525">
            <a:noFill/>
            <a:miter lim="800000"/>
            <a:headEnd/>
            <a:tailEnd/>
          </a:ln>
          <a:effectLst/>
        </p:spPr>
        <p:txBody>
          <a:bodyPr>
            <a:spAutoFit/>
          </a:bodyPr>
          <a:lstStyle/>
          <a:p>
            <a:pPr algn="r">
              <a:defRPr/>
            </a:pPr>
            <a:r>
              <a:rPr lang="es-ES" sz="1600" dirty="0" err="1">
                <a:latin typeface="+mn-lt"/>
                <a:cs typeface="Arial" charset="0"/>
              </a:rPr>
              <a:t>Comparing</a:t>
            </a:r>
            <a:r>
              <a:rPr lang="es-ES" sz="1600" dirty="0">
                <a:latin typeface="+mn-lt"/>
                <a:cs typeface="Arial" charset="0"/>
              </a:rPr>
              <a:t> –y</a:t>
            </a:r>
            <a:r>
              <a:rPr lang="es-ES" sz="1600" baseline="30000" dirty="0">
                <a:latin typeface="+mn-lt"/>
                <a:cs typeface="Arial" charset="0"/>
              </a:rPr>
              <a:t>2</a:t>
            </a:r>
            <a:r>
              <a:rPr lang="es-ES" sz="1600" dirty="0">
                <a:latin typeface="+mn-lt"/>
                <a:cs typeface="Arial" charset="0"/>
              </a:rPr>
              <a:t>ln(y) (</a:t>
            </a:r>
            <a:r>
              <a:rPr lang="es-ES" sz="1600" dirty="0">
                <a:solidFill>
                  <a:srgbClr val="CC0000"/>
                </a:solidFill>
                <a:latin typeface="+mn-lt"/>
                <a:cs typeface="Arial" charset="0"/>
              </a:rPr>
              <a:t>red</a:t>
            </a:r>
            <a:r>
              <a:rPr lang="es-ES" sz="1600" dirty="0">
                <a:latin typeface="+mn-lt"/>
                <a:cs typeface="Arial" charset="0"/>
              </a:rPr>
              <a:t>)</a:t>
            </a:r>
            <a:r>
              <a:rPr lang="en-US" sz="1600" dirty="0">
                <a:latin typeface="+mn-lt"/>
                <a:cs typeface="Arial" charset="0"/>
              </a:rPr>
              <a:t> </a:t>
            </a:r>
            <a:r>
              <a:rPr lang="es-ES" sz="1600" dirty="0" err="1">
                <a:latin typeface="+mn-lt"/>
                <a:cs typeface="Arial" charset="0"/>
              </a:rPr>
              <a:t>to</a:t>
            </a:r>
            <a:r>
              <a:rPr lang="es-ES" sz="1600" dirty="0">
                <a:latin typeface="+mn-lt"/>
                <a:cs typeface="Arial" charset="0"/>
              </a:rPr>
              <a:t>  y-y</a:t>
            </a:r>
            <a:r>
              <a:rPr lang="es-ES" sz="1600" baseline="30000" dirty="0">
                <a:latin typeface="+mn-lt"/>
                <a:cs typeface="Arial" charset="0"/>
              </a:rPr>
              <a:t>2</a:t>
            </a:r>
            <a:r>
              <a:rPr lang="es-ES" sz="1600" dirty="0">
                <a:latin typeface="+mn-lt"/>
                <a:cs typeface="Arial" charset="0"/>
              </a:rPr>
              <a:t> and y</a:t>
            </a:r>
            <a:r>
              <a:rPr lang="es-ES" sz="1600" baseline="30000" dirty="0">
                <a:latin typeface="+mn-lt"/>
                <a:cs typeface="Arial" charset="0"/>
              </a:rPr>
              <a:t>2</a:t>
            </a:r>
            <a:r>
              <a:rPr lang="es-ES" sz="1600" dirty="0">
                <a:latin typeface="+mn-lt"/>
                <a:cs typeface="Arial" charset="0"/>
              </a:rPr>
              <a:t>-y</a:t>
            </a:r>
            <a:r>
              <a:rPr lang="es-ES" sz="1600" baseline="30000" dirty="0">
                <a:latin typeface="+mn-lt"/>
                <a:cs typeface="Arial" charset="0"/>
              </a:rPr>
              <a:t>4</a:t>
            </a:r>
            <a:endParaRPr lang="en-US" sz="1600" dirty="0">
              <a:latin typeface="+mn-lt"/>
              <a:cs typeface="Arial" charset="0"/>
            </a:endParaRPr>
          </a:p>
        </p:txBody>
      </p:sp>
      <p:pic>
        <p:nvPicPr>
          <p:cNvPr id="49159" name="Picture 10" descr="sn1"/>
          <p:cNvPicPr>
            <a:picLocks noChangeAspect="1" noChangeArrowheads="1"/>
          </p:cNvPicPr>
          <p:nvPr/>
        </p:nvPicPr>
        <p:blipFill>
          <a:blip r:embed="rId5" cstate="print"/>
          <a:srcRect/>
          <a:stretch>
            <a:fillRect/>
          </a:stretch>
        </p:blipFill>
        <p:spPr bwMode="auto">
          <a:xfrm>
            <a:off x="5237163" y="0"/>
            <a:ext cx="3906837" cy="4495800"/>
          </a:xfrm>
          <a:prstGeom prst="rect">
            <a:avLst/>
          </a:prstGeom>
          <a:noFill/>
          <a:ln w="9525">
            <a:noFill/>
            <a:miter lim="800000"/>
            <a:headEnd/>
            <a:tailEnd/>
          </a:ln>
        </p:spPr>
      </p:pic>
      <p:sp>
        <p:nvSpPr>
          <p:cNvPr id="737291" name="Text Box 11"/>
          <p:cNvSpPr txBox="1">
            <a:spLocks noChangeArrowheads="1"/>
          </p:cNvSpPr>
          <p:nvPr/>
        </p:nvSpPr>
        <p:spPr bwMode="auto">
          <a:xfrm>
            <a:off x="76200" y="685800"/>
            <a:ext cx="5029200" cy="6116638"/>
          </a:xfrm>
          <a:prstGeom prst="rect">
            <a:avLst/>
          </a:prstGeom>
          <a:solidFill>
            <a:schemeClr val="bg1"/>
          </a:solidFill>
          <a:ln w="9525">
            <a:noFill/>
            <a:miter lim="800000"/>
            <a:headEnd/>
            <a:tailEnd/>
          </a:ln>
        </p:spPr>
        <p:txBody>
          <a:bodyPr>
            <a:spAutoFit/>
          </a:bodyPr>
          <a:lstStyle/>
          <a:p>
            <a:pPr marL="342900" indent="-342900">
              <a:spcBef>
                <a:spcPct val="50000"/>
              </a:spcBef>
              <a:buFontTx/>
              <a:buAutoNum type="arabicPeriod"/>
            </a:pPr>
            <a:r>
              <a:rPr lang="en-US">
                <a:cs typeface="Arial" charset="0"/>
              </a:rPr>
              <a:t>Gaining </a:t>
            </a:r>
            <a:r>
              <a:rPr lang="en-US">
                <a:solidFill>
                  <a:srgbClr val="CC0000"/>
                </a:solidFill>
                <a:cs typeface="Arial" charset="0"/>
              </a:rPr>
              <a:t>insight</a:t>
            </a:r>
            <a:r>
              <a:rPr lang="en-US">
                <a:cs typeface="Arial" charset="0"/>
              </a:rPr>
              <a:t> and intuition</a:t>
            </a:r>
          </a:p>
          <a:p>
            <a:pPr marL="342900" indent="-342900">
              <a:spcBef>
                <a:spcPct val="50000"/>
              </a:spcBef>
              <a:buFontTx/>
              <a:buAutoNum type="arabicPeriod"/>
            </a:pPr>
            <a:r>
              <a:rPr lang="en-US">
                <a:cs typeface="Arial" charset="0"/>
              </a:rPr>
              <a:t>Discovering new relationships</a:t>
            </a:r>
          </a:p>
          <a:p>
            <a:pPr marL="342900" indent="-342900">
              <a:spcBef>
                <a:spcPct val="50000"/>
              </a:spcBef>
              <a:buFontTx/>
              <a:buAutoNum type="arabicPeriod"/>
            </a:pPr>
            <a:r>
              <a:rPr lang="en-US">
                <a:solidFill>
                  <a:srgbClr val="CC0000"/>
                </a:solidFill>
                <a:cs typeface="Arial" charset="0"/>
              </a:rPr>
              <a:t>Visualizing</a:t>
            </a:r>
            <a:r>
              <a:rPr lang="en-US">
                <a:cs typeface="Arial" charset="0"/>
              </a:rPr>
              <a:t> math principles</a:t>
            </a:r>
          </a:p>
          <a:p>
            <a:pPr marL="342900" indent="-342900">
              <a:spcBef>
                <a:spcPct val="50000"/>
              </a:spcBef>
              <a:buFontTx/>
              <a:buAutoNum type="arabicPeriod"/>
            </a:pPr>
            <a:r>
              <a:rPr lang="en-US">
                <a:cs typeface="Arial" charset="0"/>
              </a:rPr>
              <a:t>Testing and especially </a:t>
            </a:r>
            <a:r>
              <a:rPr lang="en-US">
                <a:solidFill>
                  <a:srgbClr val="CC0000"/>
                </a:solidFill>
                <a:cs typeface="Arial" charset="0"/>
              </a:rPr>
              <a:t>falsifying conjectures</a:t>
            </a:r>
          </a:p>
          <a:p>
            <a:pPr marL="342900" indent="-342900">
              <a:spcBef>
                <a:spcPct val="50000"/>
              </a:spcBef>
              <a:buFontTx/>
              <a:buAutoNum type="arabicPeriod"/>
            </a:pPr>
            <a:r>
              <a:rPr lang="en-US">
                <a:cs typeface="Arial" charset="0"/>
              </a:rPr>
              <a:t>Exploring a possible result to see </a:t>
            </a:r>
            <a:r>
              <a:rPr lang="en-US">
                <a:solidFill>
                  <a:srgbClr val="CC0000"/>
                </a:solidFill>
                <a:cs typeface="Arial" charset="0"/>
              </a:rPr>
              <a:t>if  it merits formal proof</a:t>
            </a:r>
          </a:p>
          <a:p>
            <a:pPr marL="342900" indent="-342900">
              <a:spcBef>
                <a:spcPct val="50000"/>
              </a:spcBef>
              <a:buFontTx/>
              <a:buAutoNum type="arabicPeriod"/>
            </a:pPr>
            <a:r>
              <a:rPr lang="en-US">
                <a:solidFill>
                  <a:srgbClr val="3366FF"/>
                </a:solidFill>
                <a:cs typeface="Arial" charset="0"/>
              </a:rPr>
              <a:t>Suggesting approaches for formal proof</a:t>
            </a:r>
          </a:p>
          <a:p>
            <a:pPr marL="342900" indent="-342900">
              <a:spcBef>
                <a:spcPct val="50000"/>
              </a:spcBef>
              <a:buFontTx/>
              <a:buAutoNum type="arabicPeriod"/>
            </a:pPr>
            <a:r>
              <a:rPr lang="en-US">
                <a:solidFill>
                  <a:srgbClr val="3366FF"/>
                </a:solidFill>
                <a:cs typeface="Arial" charset="0"/>
              </a:rPr>
              <a:t>Computing replacing lengthy hand derivations</a:t>
            </a:r>
          </a:p>
          <a:p>
            <a:pPr marL="342900" indent="-342900">
              <a:spcBef>
                <a:spcPct val="50000"/>
              </a:spcBef>
              <a:buFontTx/>
              <a:buAutoNum type="arabicPeriod"/>
            </a:pPr>
            <a:r>
              <a:rPr lang="en-US">
                <a:solidFill>
                  <a:srgbClr val="3366FF"/>
                </a:solidFill>
                <a:cs typeface="Arial" charset="0"/>
              </a:rPr>
              <a:t>Confirming analytically derived results</a:t>
            </a:r>
          </a:p>
        </p:txBody>
      </p:sp>
      <p:sp>
        <p:nvSpPr>
          <p:cNvPr id="49161" name="Text Box 12"/>
          <p:cNvSpPr txBox="1">
            <a:spLocks noChangeArrowheads="1"/>
          </p:cNvSpPr>
          <p:nvPr/>
        </p:nvSpPr>
        <p:spPr bwMode="auto">
          <a:xfrm>
            <a:off x="7596188" y="692150"/>
            <a:ext cx="1547812" cy="517525"/>
          </a:xfrm>
          <a:prstGeom prst="rect">
            <a:avLst/>
          </a:prstGeom>
          <a:noFill/>
          <a:ln w="9525" algn="ctr">
            <a:noFill/>
            <a:miter lim="800000"/>
            <a:headEnd/>
            <a:tailEnd/>
          </a:ln>
        </p:spPr>
        <p:txBody>
          <a:bodyPr>
            <a:spAutoFit/>
          </a:bodyPr>
          <a:lstStyle/>
          <a:p>
            <a:pPr algn="r">
              <a:spcBef>
                <a:spcPct val="50000"/>
              </a:spcBef>
            </a:pPr>
            <a:r>
              <a:rPr lang="en-US" sz="1400">
                <a:solidFill>
                  <a:schemeClr val="folHlink"/>
                </a:solidFill>
              </a:rPr>
              <a:t>Science News 2004</a:t>
            </a:r>
          </a:p>
        </p:txBody>
      </p:sp>
      <p:pic>
        <p:nvPicPr>
          <p:cNvPr id="13" name="Picture 12" descr="10369.jpg"/>
          <p:cNvPicPr>
            <a:picLocks noChangeAspect="1"/>
          </p:cNvPicPr>
          <p:nvPr/>
        </p:nvPicPr>
        <p:blipFill>
          <a:blip r:embed="rId6" cstate="print"/>
          <a:srcRect b="5556"/>
          <a:stretch>
            <a:fillRect/>
          </a:stretch>
        </p:blipFill>
        <p:spPr>
          <a:xfrm>
            <a:off x="1234440" y="4572000"/>
            <a:ext cx="2194560" cy="2072630"/>
          </a:xfrm>
          <a:prstGeom prst="rect">
            <a:avLst/>
          </a:prstGeom>
          <a:ln w="25400">
            <a:solidFill>
              <a:schemeClr val="tx1"/>
            </a:solidFill>
          </a:ln>
        </p:spPr>
      </p:pic>
      <p:sp>
        <p:nvSpPr>
          <p:cNvPr id="14" name="TextBox 13"/>
          <p:cNvSpPr txBox="1"/>
          <p:nvPr/>
        </p:nvSpPr>
        <p:spPr>
          <a:xfrm>
            <a:off x="1295400" y="6248400"/>
            <a:ext cx="1066800" cy="369332"/>
          </a:xfrm>
          <a:prstGeom prst="rect">
            <a:avLst/>
          </a:prstGeom>
          <a:gradFill flip="none" rotWithShape="1">
            <a:gsLst>
              <a:gs pos="0">
                <a:srgbClr val="FFFF00"/>
              </a:gs>
              <a:gs pos="50000">
                <a:schemeClr val="accent1">
                  <a:tint val="44500"/>
                  <a:satMod val="160000"/>
                </a:schemeClr>
              </a:gs>
              <a:gs pos="100000">
                <a:schemeClr val="accent1">
                  <a:tint val="23500"/>
                  <a:satMod val="160000"/>
                </a:schemeClr>
              </a:gs>
            </a:gsLst>
            <a:path path="rect">
              <a:fillToRect l="100000" t="100000"/>
            </a:path>
            <a:tileRect r="-100000" b="-100000"/>
          </a:gradFill>
          <a:ln w="25400">
            <a:solidFill>
              <a:schemeClr val="tx2"/>
            </a:solidFill>
          </a:ln>
        </p:spPr>
        <p:txBody>
          <a:bodyPr wrap="square" rtlCol="0">
            <a:spAutoFit/>
          </a:bodyPr>
          <a:lstStyle/>
          <a:p>
            <a:r>
              <a:rPr lang="en-AU" i="1" dirty="0" smtClean="0"/>
              <a:t>Really?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291"/>
                                        </p:tgtEl>
                                        <p:attrNameLst>
                                          <p:attrName>style.visibility</p:attrName>
                                        </p:attrNameLst>
                                      </p:cBhvr>
                                      <p:to>
                                        <p:strVal val="visible"/>
                                      </p:to>
                                    </p:set>
                                    <p:anim calcmode="lin" valueType="num">
                                      <p:cBhvr additive="base">
                                        <p:cTn id="7" dur="500" fill="hold"/>
                                        <p:tgtEl>
                                          <p:spTgt spid="737291"/>
                                        </p:tgtEl>
                                        <p:attrNameLst>
                                          <p:attrName>ppt_x</p:attrName>
                                        </p:attrNameLst>
                                      </p:cBhvr>
                                      <p:tavLst>
                                        <p:tav tm="0">
                                          <p:val>
                                            <p:strVal val="#ppt_x"/>
                                          </p:val>
                                        </p:tav>
                                        <p:tav tm="100000">
                                          <p:val>
                                            <p:strVal val="#ppt_x"/>
                                          </p:val>
                                        </p:tav>
                                      </p:tavLst>
                                    </p:anim>
                                    <p:anim calcmode="lin" valueType="num">
                                      <p:cBhvr additive="base">
                                        <p:cTn id="8" dur="500" fill="hold"/>
                                        <p:tgtEl>
                                          <p:spTgt spid="7372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ox(in)">
                                      <p:cBhvr>
                                        <p:cTn id="21" dur="500"/>
                                        <p:tgtEl>
                                          <p:spTgt spid="2"/>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737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9" grpId="0"/>
      <p:bldP spid="73729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idx="4294967295"/>
          </p:nvPr>
        </p:nvSpPr>
        <p:spPr>
          <a:xfrm>
            <a:off x="762000" y="-76200"/>
            <a:ext cx="7086600" cy="762000"/>
          </a:xfrm>
        </p:spPr>
        <p:txBody>
          <a:bodyPr/>
          <a:lstStyle/>
          <a:p>
            <a:pPr eaLnBrk="1" hangingPunct="1"/>
            <a:r>
              <a:rPr lang="en-AU" sz="3200" smtClean="0">
                <a:solidFill>
                  <a:srgbClr val="FFFF00"/>
                </a:solidFill>
              </a:rPr>
              <a:t>CAS+IGP: the Grief is in the </a:t>
            </a:r>
            <a:r>
              <a:rPr lang="en-AU" sz="3200" smtClean="0">
                <a:solidFill>
                  <a:srgbClr val="FFFF00"/>
                </a:solidFill>
                <a:hlinkClick r:id="rId3"/>
              </a:rPr>
              <a:t>GUI</a:t>
            </a:r>
            <a:endParaRPr lang="en-AU" sz="3200" smtClean="0">
              <a:solidFill>
                <a:srgbClr val="FFFF00"/>
              </a:solidFill>
            </a:endParaRPr>
          </a:p>
        </p:txBody>
      </p:sp>
      <p:pic>
        <p:nvPicPr>
          <p:cNvPr id="51202" name="Picture 4" descr="beforeandafter.png"/>
          <p:cNvPicPr>
            <a:picLocks noChangeAspect="1"/>
          </p:cNvPicPr>
          <p:nvPr/>
        </p:nvPicPr>
        <p:blipFill>
          <a:blip r:embed="rId4" cstate="print"/>
          <a:srcRect/>
          <a:stretch>
            <a:fillRect/>
          </a:stretch>
        </p:blipFill>
        <p:spPr bwMode="auto">
          <a:xfrm>
            <a:off x="228600" y="533400"/>
            <a:ext cx="8382000" cy="6286500"/>
          </a:xfrm>
          <a:prstGeom prst="rect">
            <a:avLst/>
          </a:prstGeom>
          <a:noFill/>
          <a:ln w="9525">
            <a:noFill/>
            <a:miter lim="800000"/>
            <a:headEnd/>
            <a:tailEnd/>
          </a:ln>
        </p:spPr>
      </p:pic>
      <p:pic>
        <p:nvPicPr>
          <p:cNvPr id="51203" name="Content Placeholder 3" descr="cindy-cover.jpg"/>
          <p:cNvPicPr>
            <a:picLocks noGrp="1" noChangeAspect="1"/>
          </p:cNvPicPr>
          <p:nvPr>
            <p:ph idx="4294967295"/>
          </p:nvPr>
        </p:nvPicPr>
        <p:blipFill>
          <a:blip r:embed="rId5" cstate="print"/>
          <a:srcRect/>
          <a:stretch>
            <a:fillRect/>
          </a:stretch>
        </p:blipFill>
        <p:spPr>
          <a:xfrm>
            <a:off x="76200" y="4391025"/>
            <a:ext cx="1905000" cy="2314575"/>
          </a:xfrm>
        </p:spPr>
      </p:pic>
      <p:grpSp>
        <p:nvGrpSpPr>
          <p:cNvPr id="2" name="Group 8"/>
          <p:cNvGrpSpPr>
            <a:grpSpLocks/>
          </p:cNvGrpSpPr>
          <p:nvPr/>
        </p:nvGrpSpPr>
        <p:grpSpPr bwMode="auto">
          <a:xfrm>
            <a:off x="533400" y="1371600"/>
            <a:ext cx="2667000" cy="1990725"/>
            <a:chOff x="533400" y="1371600"/>
            <a:chExt cx="2667000" cy="1990130"/>
          </a:xfrm>
        </p:grpSpPr>
        <p:cxnSp>
          <p:nvCxnSpPr>
            <p:cNvPr id="51209" name="Straight Arrow Connector 6"/>
            <p:cNvCxnSpPr>
              <a:cxnSpLocks noChangeShapeType="1"/>
            </p:cNvCxnSpPr>
            <p:nvPr/>
          </p:nvCxnSpPr>
          <p:spPr bwMode="auto">
            <a:xfrm rot="5400000">
              <a:off x="1981200" y="2057400"/>
              <a:ext cx="1905000" cy="533400"/>
            </a:xfrm>
            <a:prstGeom prst="straightConnector1">
              <a:avLst/>
            </a:prstGeom>
            <a:noFill/>
            <a:ln w="31750" algn="ctr">
              <a:solidFill>
                <a:srgbClr val="FF0000"/>
              </a:solidFill>
              <a:round/>
              <a:headEnd type="arrow" w="med" len="med"/>
              <a:tailEnd type="arrow" w="med" len="med"/>
            </a:ln>
          </p:spPr>
        </p:cxnSp>
        <p:sp>
          <p:nvSpPr>
            <p:cNvPr id="766983" name="TextBox 7"/>
            <p:cNvSpPr txBox="1">
              <a:spLocks noChangeArrowheads="1"/>
            </p:cNvSpPr>
            <p:nvPr/>
          </p:nvSpPr>
          <p:spPr bwMode="auto">
            <a:xfrm>
              <a:off x="533400" y="2438081"/>
              <a:ext cx="2057400" cy="923649"/>
            </a:xfrm>
            <a:prstGeom prst="rect">
              <a:avLst/>
            </a:prstGeom>
            <a:noFill/>
            <a:ln w="9525">
              <a:noFill/>
              <a:miter lim="800000"/>
              <a:headEnd/>
              <a:tailEnd/>
            </a:ln>
          </p:spPr>
          <p:txBody>
            <a:bodyPr>
              <a:spAutoFit/>
            </a:bodyPr>
            <a:lstStyle/>
            <a:p>
              <a:pPr algn="ctr" eaLnBrk="0" hangingPunct="0">
                <a:spcBef>
                  <a:spcPct val="50000"/>
                </a:spcBef>
                <a:defRPr/>
              </a:pPr>
              <a:r>
                <a:rPr lang="en-AU" dirty="0">
                  <a:solidFill>
                    <a:schemeClr val="accent2"/>
                  </a:solidFill>
                  <a:latin typeface="+mn-lt"/>
                </a:rPr>
                <a:t>Numerical errors in using double precision</a:t>
              </a:r>
            </a:p>
          </p:txBody>
        </p:sp>
      </p:grpSp>
      <p:pic>
        <p:nvPicPr>
          <p:cNvPr id="51205" name="Picture 7" descr="expansion.gif"/>
          <p:cNvPicPr>
            <a:picLocks noChangeAspect="1"/>
          </p:cNvPicPr>
          <p:nvPr/>
        </p:nvPicPr>
        <p:blipFill>
          <a:blip r:embed="rId6" cstate="print"/>
          <a:srcRect/>
          <a:stretch>
            <a:fillRect/>
          </a:stretch>
        </p:blipFill>
        <p:spPr bwMode="auto">
          <a:xfrm>
            <a:off x="6248400" y="3962400"/>
            <a:ext cx="2895600" cy="2895600"/>
          </a:xfrm>
          <a:prstGeom prst="rect">
            <a:avLst/>
          </a:prstGeom>
          <a:noFill/>
          <a:ln w="9525">
            <a:noFill/>
            <a:miter lim="800000"/>
            <a:headEnd/>
            <a:tailEnd/>
          </a:ln>
        </p:spPr>
      </p:pic>
      <p:grpSp>
        <p:nvGrpSpPr>
          <p:cNvPr id="9" name="Group 8"/>
          <p:cNvGrpSpPr>
            <a:grpSpLocks/>
          </p:cNvGrpSpPr>
          <p:nvPr/>
        </p:nvGrpSpPr>
        <p:grpSpPr bwMode="auto">
          <a:xfrm flipH="1">
            <a:off x="3429000" y="1219200"/>
            <a:ext cx="1905000" cy="1866900"/>
            <a:chOff x="533400" y="1371600"/>
            <a:chExt cx="2667000" cy="2109954"/>
          </a:xfrm>
        </p:grpSpPr>
        <p:cxnSp>
          <p:nvCxnSpPr>
            <p:cNvPr id="51207" name="Straight Arrow Connector 6"/>
            <p:cNvCxnSpPr>
              <a:cxnSpLocks noChangeShapeType="1"/>
            </p:cNvCxnSpPr>
            <p:nvPr/>
          </p:nvCxnSpPr>
          <p:spPr bwMode="auto">
            <a:xfrm rot="5400000">
              <a:off x="1981200" y="2057400"/>
              <a:ext cx="1905000" cy="533400"/>
            </a:xfrm>
            <a:prstGeom prst="straightConnector1">
              <a:avLst/>
            </a:prstGeom>
            <a:noFill/>
            <a:ln w="31750" algn="ctr">
              <a:solidFill>
                <a:srgbClr val="FF0000"/>
              </a:solidFill>
              <a:round/>
              <a:headEnd type="arrow" w="med" len="med"/>
              <a:tailEnd type="arrow" w="med" len="med"/>
            </a:ln>
          </p:spPr>
        </p:cxnSp>
        <p:sp>
          <p:nvSpPr>
            <p:cNvPr id="11" name="TextBox 7"/>
            <p:cNvSpPr txBox="1">
              <a:spLocks noChangeArrowheads="1"/>
            </p:cNvSpPr>
            <p:nvPr/>
          </p:nvSpPr>
          <p:spPr bwMode="auto">
            <a:xfrm>
              <a:off x="533400" y="2439137"/>
              <a:ext cx="2058035" cy="1042417"/>
            </a:xfrm>
            <a:prstGeom prst="rect">
              <a:avLst/>
            </a:prstGeom>
            <a:noFill/>
            <a:ln w="9525">
              <a:noFill/>
              <a:miter lim="800000"/>
              <a:headEnd/>
              <a:tailEnd/>
            </a:ln>
          </p:spPr>
          <p:txBody>
            <a:bodyPr>
              <a:spAutoFit/>
            </a:bodyPr>
            <a:lstStyle/>
            <a:p>
              <a:pPr algn="ctr" eaLnBrk="0" hangingPunct="0">
                <a:spcBef>
                  <a:spcPct val="50000"/>
                </a:spcBef>
                <a:defRPr/>
              </a:pPr>
              <a:r>
                <a:rPr lang="en-AU" dirty="0">
                  <a:solidFill>
                    <a:schemeClr val="accent2"/>
                  </a:solidFill>
                  <a:latin typeface="+mn-lt"/>
                </a:rPr>
                <a:t>Correct picture after calling Maple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990600"/>
          </a:xfrm>
        </p:spPr>
        <p:txBody>
          <a:bodyPr/>
          <a:lstStyle/>
          <a:p>
            <a:pPr eaLnBrk="1" hangingPunct="1">
              <a:defRPr/>
            </a:pPr>
            <a:r>
              <a:rPr lang="en-AU" sz="2800" dirty="0" smtClean="0">
                <a:solidFill>
                  <a:schemeClr val="bg1">
                    <a:lumMod val="65000"/>
                  </a:schemeClr>
                </a:solidFill>
                <a:effectLst>
                  <a:outerShdw blurRad="38100" dist="38100" dir="2700000" algn="tl">
                    <a:srgbClr val="000000">
                      <a:alpha val="43137"/>
                    </a:srgbClr>
                  </a:outerShdw>
                </a:effectLst>
              </a:rPr>
              <a:t>Dedicated to the Memory </a:t>
            </a:r>
            <a:br>
              <a:rPr lang="en-AU" sz="2800" dirty="0" smtClean="0">
                <a:solidFill>
                  <a:schemeClr val="bg1">
                    <a:lumMod val="65000"/>
                  </a:schemeClr>
                </a:solidFill>
                <a:effectLst>
                  <a:outerShdw blurRad="38100" dist="38100" dir="2700000" algn="tl">
                    <a:srgbClr val="000000">
                      <a:alpha val="43137"/>
                    </a:srgbClr>
                  </a:outerShdw>
                </a:effectLst>
              </a:rPr>
            </a:br>
            <a:r>
              <a:rPr lang="en-AU" sz="2800" dirty="0" smtClean="0">
                <a:solidFill>
                  <a:schemeClr val="bg1">
                    <a:lumMod val="65000"/>
                  </a:schemeClr>
                </a:solidFill>
                <a:effectLst>
                  <a:outerShdw blurRad="38100" dist="38100" dir="2700000" algn="tl">
                    <a:srgbClr val="000000">
                      <a:alpha val="43137"/>
                    </a:srgbClr>
                  </a:outerShdw>
                </a:effectLst>
              </a:rPr>
              <a:t>of our Friend and Colleague </a:t>
            </a:r>
            <a:r>
              <a:rPr lang="en-AU" sz="2800" dirty="0" smtClean="0">
                <a:solidFill>
                  <a:srgbClr val="FFFF00"/>
                </a:solidFill>
              </a:rPr>
              <a:t/>
            </a:r>
            <a:br>
              <a:rPr lang="en-AU" sz="2800" dirty="0" smtClean="0">
                <a:solidFill>
                  <a:srgbClr val="FFFF00"/>
                </a:solidFill>
              </a:rPr>
            </a:br>
            <a:r>
              <a:rPr lang="en-AU" sz="3600" dirty="0" smtClean="0">
                <a:solidFill>
                  <a:srgbClr val="FFFF00"/>
                </a:solidFill>
                <a:effectLst>
                  <a:outerShdw blurRad="38100" dist="38100" dir="2700000" algn="tl">
                    <a:srgbClr val="000000">
                      <a:alpha val="43137"/>
                    </a:srgbClr>
                  </a:outerShdw>
                </a:effectLst>
              </a:rPr>
              <a:t>Alex Rubinov (1940-2006)</a:t>
            </a:r>
            <a:endParaRPr lang="en-AU" sz="36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0" y="5334000"/>
            <a:ext cx="8153400" cy="1219200"/>
          </a:xfrm>
        </p:spPr>
        <p:txBody>
          <a:bodyPr/>
          <a:lstStyle/>
          <a:p>
            <a:pPr marL="514350" indent="-514350" eaLnBrk="1" hangingPunct="1">
              <a:spcBef>
                <a:spcPct val="0"/>
              </a:spcBef>
              <a:buFont typeface="Arial" charset="0"/>
              <a:buNone/>
            </a:pPr>
            <a:r>
              <a:rPr lang="en-AU" sz="2400" b="1" smtClean="0"/>
              <a:t>1980</a:t>
            </a:r>
            <a:r>
              <a:rPr lang="en-AU" sz="2400" smtClean="0">
                <a:solidFill>
                  <a:schemeClr val="tx2"/>
                </a:solidFill>
              </a:rPr>
              <a:t> I first met Alex in print (from Siberia)</a:t>
            </a:r>
          </a:p>
          <a:p>
            <a:pPr marL="514350" indent="-514350" eaLnBrk="1" hangingPunct="1">
              <a:spcBef>
                <a:spcPct val="0"/>
              </a:spcBef>
              <a:buFont typeface="Arial" charset="0"/>
              <a:buNone/>
            </a:pPr>
            <a:r>
              <a:rPr lang="en-AU" sz="2400" smtClean="0">
                <a:solidFill>
                  <a:schemeClr val="tx2"/>
                </a:solidFill>
              </a:rPr>
              <a:t>	- </a:t>
            </a:r>
            <a:r>
              <a:rPr lang="en-AU" sz="2400" smtClean="0"/>
              <a:t>V. L. Makarov and A. M. Rubinov, </a:t>
            </a:r>
            <a:r>
              <a:rPr lang="en-AU" sz="2400" i="1" smtClean="0"/>
              <a:t>Mathematical theory of economic dynamics and equilibria</a:t>
            </a:r>
            <a:r>
              <a:rPr lang="en-AU" sz="2400" smtClean="0"/>
              <a:t>, </a:t>
            </a:r>
            <a:r>
              <a:rPr lang="en-AU" sz="2400" smtClean="0">
                <a:solidFill>
                  <a:schemeClr val="tx2"/>
                </a:solidFill>
              </a:rPr>
              <a:t>1973 (1977 English).</a:t>
            </a:r>
            <a:endParaRPr lang="en-AU" sz="2400" b="1" smtClean="0">
              <a:solidFill>
                <a:schemeClr val="tx2"/>
              </a:solidFill>
            </a:endParaRPr>
          </a:p>
          <a:p>
            <a:pPr marL="514350" indent="-514350" eaLnBrk="1" hangingPunct="1">
              <a:spcBef>
                <a:spcPct val="0"/>
              </a:spcBef>
              <a:buFont typeface="Arial" charset="0"/>
              <a:buNone/>
            </a:pPr>
            <a:r>
              <a:rPr lang="en-AU" sz="2400" b="1" smtClean="0"/>
              <a:t>1997  </a:t>
            </a:r>
            <a:r>
              <a:rPr lang="en-AU" sz="2400" smtClean="0">
                <a:solidFill>
                  <a:schemeClr val="tx2"/>
                </a:solidFill>
              </a:rPr>
              <a:t>I first met Alex in person (in Newcastle)</a:t>
            </a:r>
            <a:endParaRPr lang="en-AU" sz="2400" b="1" smtClean="0">
              <a:solidFill>
                <a:schemeClr val="tx2"/>
              </a:solidFill>
            </a:endParaRPr>
          </a:p>
        </p:txBody>
      </p:sp>
      <p:pic>
        <p:nvPicPr>
          <p:cNvPr id="18435" name="Picture 4" descr="photo_alex.jpg"/>
          <p:cNvPicPr>
            <a:picLocks noChangeAspect="1"/>
          </p:cNvPicPr>
          <p:nvPr/>
        </p:nvPicPr>
        <p:blipFill>
          <a:blip r:embed="rId3" cstate="print"/>
          <a:srcRect/>
          <a:stretch>
            <a:fillRect/>
          </a:stretch>
        </p:blipFill>
        <p:spPr bwMode="auto">
          <a:xfrm>
            <a:off x="1676400" y="1600200"/>
            <a:ext cx="4876800" cy="3657600"/>
          </a:xfrm>
          <a:prstGeom prst="rect">
            <a:avLst/>
          </a:prstGeom>
          <a:noFill/>
          <a:ln w="38100">
            <a:solidFill>
              <a:schemeClr val="tx1"/>
            </a:solidFill>
            <a:miter lim="800000"/>
            <a:headEnd/>
            <a:tailEnd/>
          </a:ln>
        </p:spPr>
      </p:pic>
      <p:sp>
        <p:nvSpPr>
          <p:cNvPr id="6" name="TextBox 5"/>
          <p:cNvSpPr txBox="1"/>
          <p:nvPr/>
        </p:nvSpPr>
        <p:spPr>
          <a:xfrm>
            <a:off x="6934200" y="2284413"/>
            <a:ext cx="1905000" cy="175418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rgbClr val="FFFF00"/>
            </a:solidFill>
          </a:ln>
        </p:spPr>
        <p:txBody>
          <a:bodyPr>
            <a:spAutoFit/>
          </a:bodyPr>
          <a:lstStyle/>
          <a:p>
            <a:pPr algn="ctr">
              <a:defRPr/>
            </a:pPr>
            <a:r>
              <a:rPr lang="en-AU" dirty="0"/>
              <a:t>Kind,</a:t>
            </a:r>
          </a:p>
          <a:p>
            <a:pPr algn="ctr">
              <a:defRPr/>
            </a:pPr>
            <a:r>
              <a:rPr lang="en-AU" dirty="0"/>
              <a:t>Scholarly,</a:t>
            </a:r>
          </a:p>
          <a:p>
            <a:pPr algn="ctr">
              <a:defRPr/>
            </a:pPr>
            <a:r>
              <a:rPr lang="en-AU" dirty="0"/>
              <a:t>Energetic,</a:t>
            </a:r>
          </a:p>
          <a:p>
            <a:pPr algn="ctr">
              <a:defRPr/>
            </a:pPr>
            <a:r>
              <a:rPr lang="en-AU" dirty="0"/>
              <a:t>Enthusiastic,</a:t>
            </a:r>
          </a:p>
          <a:p>
            <a:pPr algn="ctr">
              <a:defRPr/>
            </a:pPr>
            <a:r>
              <a:rPr lang="en-AU" dirty="0"/>
              <a:t>and a true</a:t>
            </a:r>
          </a:p>
          <a:p>
            <a:pPr algn="ctr">
              <a:defRPr/>
            </a:pPr>
            <a:r>
              <a:rPr lang="en-AU" dirty="0"/>
              <a:t>Gentleman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noChangeArrowheads="1"/>
          </p:cNvSpPr>
          <p:nvPr>
            <p:ph type="body" idx="1"/>
          </p:nvPr>
        </p:nvSpPr>
        <p:spPr/>
        <p:txBody>
          <a:bodyPr/>
          <a:lstStyle/>
          <a:p>
            <a:pPr eaLnBrk="1" hangingPunct="1"/>
            <a:endParaRPr lang="en-US" smtClean="0"/>
          </a:p>
        </p:txBody>
      </p:sp>
      <p:pic>
        <p:nvPicPr>
          <p:cNvPr id="53250" name="Picture 4" descr="TheDevice"/>
          <p:cNvPicPr>
            <a:picLocks noChangeAspect="1" noChangeArrowheads="1"/>
          </p:cNvPicPr>
          <p:nvPr/>
        </p:nvPicPr>
        <p:blipFill>
          <a:blip r:embed="rId3" cstate="print"/>
          <a:srcRect/>
          <a:stretch>
            <a:fillRect/>
          </a:stretch>
        </p:blipFill>
        <p:spPr bwMode="auto">
          <a:xfrm>
            <a:off x="-1620838" y="-171450"/>
            <a:ext cx="10404476" cy="7802563"/>
          </a:xfrm>
          <a:prstGeom prst="rect">
            <a:avLst/>
          </a:prstGeom>
          <a:noFill/>
          <a:ln w="9525">
            <a:noFill/>
            <a:miter lim="800000"/>
            <a:headEnd/>
            <a:tailEnd/>
          </a:ln>
        </p:spPr>
      </p:pic>
      <p:sp>
        <p:nvSpPr>
          <p:cNvPr id="53251" name="Rectangle 2"/>
          <p:cNvSpPr>
            <a:spLocks noGrp="1" noChangeArrowheads="1"/>
          </p:cNvSpPr>
          <p:nvPr>
            <p:ph type="title"/>
          </p:nvPr>
        </p:nvSpPr>
        <p:spPr>
          <a:xfrm>
            <a:off x="76200" y="-152400"/>
            <a:ext cx="8229600" cy="1143000"/>
          </a:xfrm>
        </p:spPr>
        <p:txBody>
          <a:bodyPr/>
          <a:lstStyle/>
          <a:p>
            <a:pPr algn="l" eaLnBrk="1" hangingPunct="1"/>
            <a:r>
              <a:rPr lang="en-US" sz="3200" smtClean="0">
                <a:solidFill>
                  <a:srgbClr val="FFFF00"/>
                </a:solidFill>
              </a:rPr>
              <a:t>Cost effective 3D visualization in 2007</a:t>
            </a:r>
          </a:p>
        </p:txBody>
      </p:sp>
    </p:spTree>
  </p:cSld>
  <p:clrMapOvr>
    <a:masterClrMapping/>
  </p:clrMapOvr>
  <p:transition advTm="10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0" y="0"/>
            <a:ext cx="2827338" cy="1371600"/>
          </a:xfrm>
        </p:spPr>
        <p:txBody>
          <a:bodyPr/>
          <a:lstStyle/>
          <a:p>
            <a:pPr algn="r" eaLnBrk="1" hangingPunct="1"/>
            <a:r>
              <a:rPr lang="en-US" sz="3200" smtClean="0">
                <a:solidFill>
                  <a:srgbClr val="FFFF00"/>
                </a:solidFill>
              </a:rPr>
              <a:t>3D in action</a:t>
            </a:r>
          </a:p>
        </p:txBody>
      </p:sp>
      <p:sp>
        <p:nvSpPr>
          <p:cNvPr id="55298" name="Rectangle 3"/>
          <p:cNvSpPr>
            <a:spLocks noGrp="1" noChangeArrowheads="1"/>
          </p:cNvSpPr>
          <p:nvPr>
            <p:ph type="body" idx="1"/>
          </p:nvPr>
        </p:nvSpPr>
        <p:spPr>
          <a:xfrm>
            <a:off x="609600" y="1371600"/>
            <a:ext cx="2133600" cy="2362200"/>
          </a:xfrm>
        </p:spPr>
        <p:txBody>
          <a:bodyPr/>
          <a:lstStyle/>
          <a:p>
            <a:pPr eaLnBrk="1" hangingPunct="1">
              <a:buFontTx/>
              <a:buNone/>
            </a:pPr>
            <a:endParaRPr lang="en-US" smtClean="0"/>
          </a:p>
          <a:p>
            <a:pPr eaLnBrk="1" hangingPunct="1">
              <a:buFont typeface="Arial" charset="0"/>
              <a:buNone/>
            </a:pPr>
            <a:r>
              <a:rPr lang="en-US" smtClean="0"/>
              <a:t> </a:t>
            </a:r>
          </a:p>
          <a:p>
            <a:pPr algn="ctr" eaLnBrk="1" hangingPunct="1">
              <a:buFont typeface="Arial" charset="0"/>
              <a:buNone/>
            </a:pPr>
            <a:endParaRPr lang="en-US" sz="2400" smtClean="0"/>
          </a:p>
          <a:p>
            <a:pPr algn="ctr" eaLnBrk="1" hangingPunct="1">
              <a:buFont typeface="Arial" charset="0"/>
              <a:buNone/>
            </a:pPr>
            <a:r>
              <a:rPr lang="en-US" sz="2400" smtClean="0"/>
              <a:t>19th C model </a:t>
            </a:r>
          </a:p>
          <a:p>
            <a:pPr algn="ctr" eaLnBrk="1" hangingPunct="1">
              <a:buFont typeface="Arial" charset="0"/>
              <a:buNone/>
            </a:pPr>
            <a:r>
              <a:rPr lang="en-US" sz="2400" smtClean="0"/>
              <a:t>recent photo</a:t>
            </a:r>
            <a:br>
              <a:rPr lang="en-US" sz="2400" smtClean="0"/>
            </a:br>
            <a:r>
              <a:rPr lang="en-US" sz="2400" smtClean="0"/>
              <a:t>and 21</a:t>
            </a:r>
            <a:r>
              <a:rPr lang="en-US" sz="2400" baseline="30000" smtClean="0"/>
              <a:t>st</a:t>
            </a:r>
            <a:r>
              <a:rPr lang="en-US" sz="2400" smtClean="0"/>
              <a:t> C rendition</a:t>
            </a:r>
          </a:p>
          <a:p>
            <a:pPr eaLnBrk="1" hangingPunct="1">
              <a:buFontTx/>
              <a:buNone/>
            </a:pPr>
            <a:endParaRPr lang="en-US" smtClean="0"/>
          </a:p>
        </p:txBody>
      </p:sp>
      <p:pic>
        <p:nvPicPr>
          <p:cNvPr id="55299" name="Picture 5" descr="helicoid_render"/>
          <p:cNvPicPr>
            <a:picLocks noChangeAspect="1" noChangeArrowheads="1"/>
          </p:cNvPicPr>
          <p:nvPr/>
        </p:nvPicPr>
        <p:blipFill>
          <a:blip r:embed="rId3" cstate="print"/>
          <a:srcRect/>
          <a:stretch>
            <a:fillRect/>
          </a:stretch>
        </p:blipFill>
        <p:spPr bwMode="auto">
          <a:xfrm>
            <a:off x="3249613" y="-609600"/>
            <a:ext cx="6075362" cy="4352926"/>
          </a:xfrm>
          <a:prstGeom prst="rect">
            <a:avLst/>
          </a:prstGeom>
          <a:noFill/>
          <a:ln w="9525">
            <a:noFill/>
            <a:miter lim="800000"/>
            <a:headEnd/>
            <a:tailEnd/>
          </a:ln>
        </p:spPr>
      </p:pic>
      <p:pic>
        <p:nvPicPr>
          <p:cNvPr id="55300" name="Picture 4" descr="helicoid_photo"/>
          <p:cNvPicPr>
            <a:picLocks noChangeAspect="1" noChangeArrowheads="1"/>
          </p:cNvPicPr>
          <p:nvPr/>
        </p:nvPicPr>
        <p:blipFill>
          <a:blip r:embed="rId4" cstate="print"/>
          <a:srcRect l="6947" t="7358" r="6006" b="1491"/>
          <a:stretch>
            <a:fillRect/>
          </a:stretch>
        </p:blipFill>
        <p:spPr bwMode="auto">
          <a:xfrm>
            <a:off x="-107950" y="3068638"/>
            <a:ext cx="5867400" cy="4464050"/>
          </a:xfrm>
          <a:prstGeom prst="rect">
            <a:avLst/>
          </a:prstGeom>
          <a:noFill/>
          <a:ln w="9525">
            <a:noFill/>
            <a:miter lim="800000"/>
            <a:headEnd/>
            <a:tailEnd/>
          </a:ln>
        </p:spPr>
      </p:pic>
      <p:sp>
        <p:nvSpPr>
          <p:cNvPr id="6" name="TextBox 5"/>
          <p:cNvSpPr txBox="1"/>
          <p:nvPr/>
        </p:nvSpPr>
        <p:spPr>
          <a:xfrm>
            <a:off x="990600" y="1828800"/>
            <a:ext cx="2057400" cy="923925"/>
          </a:xfrm>
          <a:prstGeom prst="rect">
            <a:avLst/>
          </a:prstGeom>
          <a:noFill/>
          <a:ln w="25400">
            <a:solidFill>
              <a:schemeClr val="tx2"/>
            </a:solidFill>
          </a:ln>
        </p:spPr>
        <p:txBody>
          <a:bodyPr>
            <a:spAutoFit/>
          </a:bodyPr>
          <a:lstStyle/>
          <a:p>
            <a:pPr algn="ctr">
              <a:defRPr/>
            </a:pPr>
            <a:r>
              <a:rPr lang="en-AU" b="1" dirty="0">
                <a:latin typeface="+mn-lt"/>
              </a:rPr>
              <a:t>19C</a:t>
            </a:r>
            <a:r>
              <a:rPr lang="en-AU" dirty="0">
                <a:latin typeface="+mn-lt"/>
              </a:rPr>
              <a:t> plaster model</a:t>
            </a:r>
          </a:p>
          <a:p>
            <a:pPr algn="ctr">
              <a:defRPr/>
            </a:pPr>
            <a:r>
              <a:rPr lang="en-AU" b="1" dirty="0">
                <a:latin typeface="+mn-lt"/>
              </a:rPr>
              <a:t>20C</a:t>
            </a:r>
            <a:r>
              <a:rPr lang="en-AU" dirty="0">
                <a:latin typeface="+mn-lt"/>
              </a:rPr>
              <a:t> NYT photo </a:t>
            </a:r>
          </a:p>
          <a:p>
            <a:pPr algn="ctr">
              <a:defRPr/>
            </a:pPr>
            <a:r>
              <a:rPr lang="en-AU" b="1" dirty="0">
                <a:latin typeface="+mn-lt"/>
              </a:rPr>
              <a:t>21C</a:t>
            </a:r>
            <a:r>
              <a:rPr lang="en-AU" dirty="0">
                <a:latin typeface="+mn-lt"/>
              </a:rPr>
              <a:t> image</a:t>
            </a:r>
          </a:p>
        </p:txBody>
      </p:sp>
      <p:pic>
        <p:nvPicPr>
          <p:cNvPr id="7" name="Picture 6" descr="noti-may05-cov.jpg"/>
          <p:cNvPicPr>
            <a:picLocks noChangeAspect="1"/>
          </p:cNvPicPr>
          <p:nvPr/>
        </p:nvPicPr>
        <p:blipFill>
          <a:blip r:embed="rId5" cstate="print"/>
          <a:stretch>
            <a:fillRect/>
          </a:stretch>
        </p:blipFill>
        <p:spPr>
          <a:xfrm>
            <a:off x="7086600" y="3689604"/>
            <a:ext cx="2187702" cy="3168396"/>
          </a:xfrm>
          <a:prstGeom prst="rect">
            <a:avLst/>
          </a:prstGeom>
          <a:ln w="25400">
            <a:solidFill>
              <a:schemeClr val="accent1"/>
            </a:solidFill>
          </a:ln>
        </p:spPr>
      </p:pic>
      <p:sp>
        <p:nvSpPr>
          <p:cNvPr id="9" name="TextBox 8"/>
          <p:cNvSpPr txBox="1"/>
          <p:nvPr/>
        </p:nvSpPr>
        <p:spPr>
          <a:xfrm>
            <a:off x="6019800" y="4382631"/>
            <a:ext cx="1143000" cy="212365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2"/>
            </a:solidFill>
          </a:ln>
        </p:spPr>
        <p:txBody>
          <a:bodyPr wrap="square" rtlCol="0">
            <a:spAutoFit/>
          </a:bodyPr>
          <a:lstStyle/>
          <a:p>
            <a:pPr algn="ctr"/>
            <a:r>
              <a:rPr lang="en-AU" sz="1200" b="1" dirty="0" smtClean="0"/>
              <a:t>2005</a:t>
            </a:r>
            <a:r>
              <a:rPr lang="en-AU" sz="1200" dirty="0" smtClean="0"/>
              <a:t> </a:t>
            </a:r>
            <a:r>
              <a:rPr lang="en-AU" sz="1200" i="1" dirty="0" smtClean="0"/>
              <a:t>Notices of the AMS</a:t>
            </a:r>
            <a:r>
              <a:rPr lang="en-AU" sz="1200" dirty="0" smtClean="0"/>
              <a:t> cover on </a:t>
            </a:r>
            <a:r>
              <a:rPr lang="en-AU" sz="1200" dirty="0" smtClean="0">
                <a:solidFill>
                  <a:srgbClr val="C00000"/>
                </a:solidFill>
              </a:rPr>
              <a:t>Experimental Mathematics</a:t>
            </a:r>
          </a:p>
          <a:p>
            <a:pPr algn="r"/>
            <a:r>
              <a:rPr lang="en-AU" sz="1200" dirty="0" smtClean="0"/>
              <a:t> showing polyhedra </a:t>
            </a:r>
          </a:p>
          <a:p>
            <a:pPr algn="r"/>
            <a:r>
              <a:rPr lang="en-AU" sz="1200" dirty="0" smtClean="0"/>
              <a:t>in a 3D- immersive reality “</a:t>
            </a:r>
            <a:r>
              <a:rPr lang="en-AU" sz="1200" b="1" dirty="0" smtClean="0">
                <a:solidFill>
                  <a:srgbClr val="C00000"/>
                </a:solidFill>
              </a:rPr>
              <a:t>cave</a:t>
            </a:r>
            <a:r>
              <a:rPr lang="en-AU" sz="1200" dirty="0" smtClean="0"/>
              <a:t>” in Vancouver</a:t>
            </a:r>
          </a:p>
        </p:txBody>
      </p:sp>
    </p:spTree>
  </p:cSld>
  <p:clrMapOvr>
    <a:masterClrMapping/>
  </p:clrMapOvr>
  <p:transition advTm="10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152400"/>
            <a:ext cx="8229600" cy="990600"/>
          </a:xfrm>
        </p:spPr>
        <p:txBody>
          <a:bodyPr/>
          <a:lstStyle/>
          <a:p>
            <a:pPr eaLnBrk="1" hangingPunct="1"/>
            <a:r>
              <a:rPr lang="en-AU" sz="3600" smtClean="0">
                <a:solidFill>
                  <a:srgbClr val="FFFF00"/>
                </a:solidFill>
              </a:rPr>
              <a:t>PARTII.  CHRONOLOGY of ISC and FRIENDS</a:t>
            </a:r>
          </a:p>
        </p:txBody>
      </p:sp>
      <p:sp>
        <p:nvSpPr>
          <p:cNvPr id="3" name="Content Placeholder 2"/>
          <p:cNvSpPr>
            <a:spLocks noGrp="1"/>
          </p:cNvSpPr>
          <p:nvPr>
            <p:ph idx="1"/>
          </p:nvPr>
        </p:nvSpPr>
        <p:spPr>
          <a:xfrm>
            <a:off x="0" y="838200"/>
            <a:ext cx="9296400" cy="4525963"/>
          </a:xfrm>
        </p:spPr>
        <p:txBody>
          <a:bodyPr/>
          <a:lstStyle/>
          <a:p>
            <a:pPr marL="514350" indent="-514350" eaLnBrk="1" hangingPunct="1">
              <a:spcBef>
                <a:spcPts val="0"/>
              </a:spcBef>
              <a:buFont typeface="Arial" charset="0"/>
              <a:buNone/>
              <a:defRPr/>
            </a:pPr>
            <a:r>
              <a:rPr lang="en-AU" b="1" dirty="0" smtClean="0"/>
              <a:t>1973</a:t>
            </a:r>
            <a:r>
              <a:rPr lang="en-AU" dirty="0" smtClean="0"/>
              <a:t> </a:t>
            </a:r>
            <a:r>
              <a:rPr lang="en-AU" dirty="0" smtClean="0">
                <a:solidFill>
                  <a:schemeClr val="bg1"/>
                </a:solidFill>
              </a:rPr>
              <a:t>Sloane’s</a:t>
            </a:r>
            <a:r>
              <a:rPr lang="en-AU" dirty="0" smtClean="0"/>
              <a:t> </a:t>
            </a:r>
            <a:r>
              <a:rPr lang="en-AU" b="1" dirty="0" smtClean="0"/>
              <a:t>Handbook of Integer Sequences</a:t>
            </a:r>
          </a:p>
          <a:p>
            <a:pPr marL="514350" indent="-514350" eaLnBrk="1" hangingPunct="1">
              <a:spcBef>
                <a:spcPts val="0"/>
              </a:spcBef>
              <a:buFont typeface="Arial" charset="0"/>
              <a:buNone/>
              <a:defRPr/>
            </a:pPr>
            <a:r>
              <a:rPr lang="en-AU" b="1" dirty="0" smtClean="0"/>
              <a:t>1978 Ferguson </a:t>
            </a:r>
            <a:r>
              <a:rPr lang="en-AU" dirty="0" smtClean="0"/>
              <a:t>finds </a:t>
            </a:r>
            <a:r>
              <a:rPr lang="en-AU" b="1" dirty="0" smtClean="0"/>
              <a:t>PSLQ Integer Relation Algorithm</a:t>
            </a:r>
          </a:p>
          <a:p>
            <a:pPr marL="514350" indent="-514350" eaLnBrk="1" hangingPunct="1">
              <a:spcBef>
                <a:spcPts val="0"/>
              </a:spcBef>
              <a:buFont typeface="Arial" charset="0"/>
              <a:buNone/>
              <a:defRPr/>
            </a:pPr>
            <a:r>
              <a:rPr lang="en-AU" b="1" dirty="0" smtClean="0"/>
              <a:t>1985 </a:t>
            </a:r>
            <a:r>
              <a:rPr lang="en-AU" dirty="0" smtClean="0"/>
              <a:t>Sloane’s </a:t>
            </a:r>
            <a:r>
              <a:rPr lang="en-AU" b="1" dirty="0" smtClean="0"/>
              <a:t>Encyclopaedia of Integer Sequences</a:t>
            </a:r>
          </a:p>
          <a:p>
            <a:pPr marL="914400" lvl="1" indent="-514350" eaLnBrk="1" hangingPunct="1">
              <a:spcBef>
                <a:spcPts val="0"/>
              </a:spcBef>
              <a:defRPr/>
            </a:pPr>
            <a:r>
              <a:rPr lang="en-AU" dirty="0" smtClean="0"/>
              <a:t>with Plouffe (5,000 entries)</a:t>
            </a:r>
          </a:p>
          <a:p>
            <a:pPr eaLnBrk="1" hangingPunct="1">
              <a:spcBef>
                <a:spcPts val="0"/>
              </a:spcBef>
              <a:buFont typeface="Arial" charset="0"/>
              <a:buNone/>
              <a:defRPr/>
            </a:pPr>
            <a:r>
              <a:rPr lang="en-AU" b="1" dirty="0" smtClean="0"/>
              <a:t>1990</a:t>
            </a:r>
            <a:r>
              <a:rPr lang="en-AU" dirty="0" smtClean="0"/>
              <a:t>  </a:t>
            </a:r>
            <a:r>
              <a:rPr lang="en-AU" b="1" dirty="0" smtClean="0"/>
              <a:t>Handbook of Real Numbers </a:t>
            </a:r>
            <a:r>
              <a:rPr lang="en-AU" dirty="0" smtClean="0"/>
              <a:t>(100,000:16Mb)</a:t>
            </a:r>
          </a:p>
          <a:p>
            <a:pPr marL="514350" indent="-514350" eaLnBrk="1" hangingPunct="1">
              <a:spcBef>
                <a:spcPts val="0"/>
              </a:spcBef>
              <a:buFont typeface="Arial" charset="0"/>
              <a:buAutoNum type="arabicPlain" startAt="1995"/>
              <a:defRPr/>
            </a:pPr>
            <a:r>
              <a:rPr lang="en-AU" b="1" dirty="0" smtClean="0"/>
              <a:t> The Inverse Symbolic Calculator (ISC)</a:t>
            </a:r>
          </a:p>
          <a:p>
            <a:pPr marL="914400" lvl="1" indent="-514350" eaLnBrk="1" hangingPunct="1">
              <a:spcBef>
                <a:spcPts val="0"/>
              </a:spcBef>
              <a:defRPr/>
            </a:pPr>
            <a:r>
              <a:rPr lang="en-AU" dirty="0" smtClean="0"/>
              <a:t>bin  scripts/JAVA </a:t>
            </a:r>
            <a:r>
              <a:rPr lang="en-AU" dirty="0" smtClean="0"/>
              <a:t>(10Gb: wanted by GNU)</a:t>
            </a:r>
            <a:endParaRPr lang="en-AU" b="1" dirty="0" smtClean="0"/>
          </a:p>
          <a:p>
            <a:pPr eaLnBrk="1" hangingPunct="1">
              <a:spcBef>
                <a:spcPts val="0"/>
              </a:spcBef>
              <a:buFont typeface="Arial" charset="0"/>
              <a:buNone/>
              <a:defRPr/>
            </a:pPr>
            <a:r>
              <a:rPr lang="en-AU" b="1" dirty="0" smtClean="0"/>
              <a:t>1995	The Colour Calculator</a:t>
            </a:r>
          </a:p>
          <a:p>
            <a:pPr eaLnBrk="1" hangingPunct="1">
              <a:spcBef>
                <a:spcPts val="0"/>
              </a:spcBef>
              <a:buFont typeface="Arial" charset="0"/>
              <a:buNone/>
              <a:defRPr/>
            </a:pPr>
            <a:r>
              <a:rPr lang="en-AU" b="1" dirty="0" smtClean="0"/>
              <a:t>1996 Sloane’s Online Encyclopaedia (OEIS)</a:t>
            </a:r>
            <a:r>
              <a:rPr lang="en-AU" dirty="0" smtClean="0"/>
              <a:t>  (150,000)</a:t>
            </a:r>
          </a:p>
          <a:p>
            <a:pPr eaLnBrk="1" hangingPunct="1">
              <a:spcBef>
                <a:spcPts val="0"/>
              </a:spcBef>
              <a:buFont typeface="Arial" charset="0"/>
              <a:buNone/>
              <a:defRPr/>
            </a:pPr>
            <a:r>
              <a:rPr lang="en-AU" b="1" dirty="0" smtClean="0"/>
              <a:t>1999	“Identify” </a:t>
            </a:r>
            <a:r>
              <a:rPr lang="en-AU" dirty="0" smtClean="0"/>
              <a:t>added to </a:t>
            </a:r>
            <a:r>
              <a:rPr lang="en-AU" b="1" dirty="0" smtClean="0"/>
              <a:t>Maple</a:t>
            </a:r>
          </a:p>
          <a:p>
            <a:pPr marL="514350" indent="-514350" eaLnBrk="1" hangingPunct="1">
              <a:spcBef>
                <a:spcPts val="0"/>
              </a:spcBef>
              <a:buFont typeface="Arial" charset="0"/>
              <a:buAutoNum type="arabicPlain" startAt="2007"/>
              <a:defRPr/>
            </a:pPr>
            <a:r>
              <a:rPr lang="en-AU" b="1" dirty="0" smtClean="0"/>
              <a:t> ISC2.0 </a:t>
            </a:r>
            <a:r>
              <a:rPr lang="en-AU" dirty="0" smtClean="0"/>
              <a:t>(Python + Cherry Pie) multi-threaded</a:t>
            </a:r>
          </a:p>
          <a:p>
            <a:pPr marL="914400" lvl="1" indent="-514350" eaLnBrk="1" hangingPunct="1">
              <a:spcBef>
                <a:spcPts val="0"/>
              </a:spcBef>
              <a:defRPr/>
            </a:pPr>
            <a:r>
              <a:rPr lang="en-AU" dirty="0" smtClean="0"/>
              <a:t>less lookup, more preprocessing and computing</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76200" y="-304800"/>
            <a:ext cx="9067800" cy="1143000"/>
          </a:xfrm>
        </p:spPr>
        <p:txBody>
          <a:bodyPr/>
          <a:lstStyle/>
          <a:p>
            <a:pPr eaLnBrk="1" hangingPunct="1">
              <a:defRPr/>
            </a:pPr>
            <a:r>
              <a:rPr lang="en-AU" sz="4000" dirty="0" smtClean="0">
                <a:solidFill>
                  <a:schemeClr val="bg1"/>
                </a:solidFill>
              </a:rPr>
              <a:t> 1988-90 </a:t>
            </a:r>
            <a:r>
              <a:rPr lang="en-AU" sz="4000" dirty="0" smtClean="0">
                <a:solidFill>
                  <a:srgbClr val="FFFF00"/>
                </a:solidFill>
              </a:rPr>
              <a:t>A DICTIONARY of REAL NUMBERS</a:t>
            </a:r>
            <a:endParaRPr lang="en-AU" sz="4000" dirty="0" smtClean="0">
              <a:solidFill>
                <a:srgbClr val="FFFF00"/>
              </a:solidFill>
              <a:effectLst>
                <a:outerShdw blurRad="38100" dist="38100" dir="2700000" algn="tl">
                  <a:srgbClr val="FFFFFF"/>
                </a:outerShdw>
              </a:effectLst>
            </a:endParaRPr>
          </a:p>
        </p:txBody>
      </p:sp>
      <p:sp>
        <p:nvSpPr>
          <p:cNvPr id="63491" name="Rectangle 3"/>
          <p:cNvSpPr>
            <a:spLocks noGrp="1"/>
          </p:cNvSpPr>
          <p:nvPr>
            <p:ph type="body" idx="1"/>
          </p:nvPr>
        </p:nvSpPr>
        <p:spPr>
          <a:xfrm>
            <a:off x="533400" y="609600"/>
            <a:ext cx="8229600" cy="4525963"/>
          </a:xfrm>
        </p:spPr>
        <p:txBody>
          <a:bodyPr/>
          <a:lstStyle/>
          <a:p>
            <a:pPr eaLnBrk="1" hangingPunct="1">
              <a:buFont typeface="Arial" charset="0"/>
              <a:buNone/>
              <a:defRPr/>
            </a:pPr>
            <a:r>
              <a:rPr lang="en-AU" dirty="0" smtClean="0">
                <a:solidFill>
                  <a:schemeClr val="bg2">
                    <a:lumMod val="90000"/>
                  </a:schemeClr>
                </a:solidFill>
              </a:rPr>
              <a:t>  8 pages of preface and 424 of numbers in [0,1]</a:t>
            </a:r>
          </a:p>
        </p:txBody>
      </p:sp>
      <p:pic>
        <p:nvPicPr>
          <p:cNvPr id="59395" name="Picture 5" descr="dnum2"/>
          <p:cNvPicPr>
            <a:picLocks noChangeAspect="1" noChangeArrowheads="1"/>
          </p:cNvPicPr>
          <p:nvPr/>
        </p:nvPicPr>
        <p:blipFill>
          <a:blip r:embed="rId3" cstate="print"/>
          <a:srcRect/>
          <a:stretch>
            <a:fillRect/>
          </a:stretch>
        </p:blipFill>
        <p:spPr bwMode="auto">
          <a:xfrm rot="210108">
            <a:off x="990600" y="1301750"/>
            <a:ext cx="3584575" cy="4260850"/>
          </a:xfrm>
          <a:prstGeom prst="rect">
            <a:avLst/>
          </a:prstGeom>
          <a:noFill/>
          <a:ln w="9525">
            <a:noFill/>
            <a:miter lim="800000"/>
            <a:headEnd/>
            <a:tailEnd/>
          </a:ln>
        </p:spPr>
      </p:pic>
      <p:pic>
        <p:nvPicPr>
          <p:cNvPr id="59396" name="Picture 6" descr="dnum3"/>
          <p:cNvPicPr>
            <a:picLocks noChangeAspect="1" noChangeArrowheads="1"/>
          </p:cNvPicPr>
          <p:nvPr/>
        </p:nvPicPr>
        <p:blipFill>
          <a:blip r:embed="rId4" cstate="print"/>
          <a:srcRect/>
          <a:stretch>
            <a:fillRect/>
          </a:stretch>
        </p:blipFill>
        <p:spPr bwMode="auto">
          <a:xfrm rot="-124173">
            <a:off x="4572000" y="1300163"/>
            <a:ext cx="3584575" cy="4567237"/>
          </a:xfrm>
          <a:prstGeom prst="rect">
            <a:avLst/>
          </a:prstGeom>
          <a:noFill/>
          <a:ln w="9525">
            <a:noFill/>
            <a:miter lim="800000"/>
            <a:headEnd/>
            <a:tailEnd/>
          </a:ln>
        </p:spPr>
      </p:pic>
      <p:sp>
        <p:nvSpPr>
          <p:cNvPr id="59397" name="Text Box 7"/>
          <p:cNvSpPr txBox="1">
            <a:spLocks noChangeArrowheads="1"/>
          </p:cNvSpPr>
          <p:nvPr/>
        </p:nvSpPr>
        <p:spPr bwMode="auto">
          <a:xfrm>
            <a:off x="4648200" y="4038600"/>
            <a:ext cx="3657600" cy="1338263"/>
          </a:xfrm>
          <a:prstGeom prst="rect">
            <a:avLst/>
          </a:prstGeom>
          <a:solidFill>
            <a:schemeClr val="accent1"/>
          </a:solidFill>
          <a:ln w="28575">
            <a:solidFill>
              <a:schemeClr val="tx1"/>
            </a:solidFill>
            <a:miter lim="800000"/>
            <a:headEnd/>
            <a:tailEnd/>
          </a:ln>
        </p:spPr>
        <p:txBody>
          <a:bodyPr>
            <a:spAutoFit/>
          </a:bodyPr>
          <a:lstStyle/>
          <a:p>
            <a:pPr algn="ctr">
              <a:spcBef>
                <a:spcPct val="50000"/>
              </a:spcBef>
            </a:pPr>
            <a:r>
              <a:rPr lang="en-AU"/>
              <a:t>Very dense! </a:t>
            </a:r>
          </a:p>
          <a:p>
            <a:pPr algn="ctr">
              <a:spcBef>
                <a:spcPct val="50000"/>
              </a:spcBef>
            </a:pPr>
            <a:r>
              <a:rPr lang="en-AU" b="1"/>
              <a:t>1989</a:t>
            </a:r>
            <a:r>
              <a:rPr lang="en-AU"/>
              <a:t> It took Dalhousie University’s central DEC an afternoon to compress it to </a:t>
            </a:r>
            <a:r>
              <a:rPr lang="en-AU" b="1"/>
              <a:t>16Mb</a:t>
            </a:r>
          </a:p>
        </p:txBody>
      </p:sp>
      <p:pic>
        <p:nvPicPr>
          <p:cNvPr id="59398" name="Picture 8" descr="numbers"/>
          <p:cNvPicPr>
            <a:picLocks noChangeAspect="1" noChangeArrowheads="1"/>
          </p:cNvPicPr>
          <p:nvPr/>
        </p:nvPicPr>
        <p:blipFill>
          <a:blip r:embed="rId5" cstate="print"/>
          <a:srcRect/>
          <a:stretch>
            <a:fillRect/>
          </a:stretch>
        </p:blipFill>
        <p:spPr bwMode="auto">
          <a:xfrm>
            <a:off x="2971800" y="2362200"/>
            <a:ext cx="1608138" cy="2124075"/>
          </a:xfrm>
          <a:prstGeom prst="rect">
            <a:avLst/>
          </a:prstGeom>
          <a:noFill/>
          <a:ln w="9525">
            <a:noFill/>
            <a:miter lim="800000"/>
            <a:headEnd/>
            <a:tailEnd/>
          </a:ln>
        </p:spPr>
      </p:pic>
      <p:sp>
        <p:nvSpPr>
          <p:cNvPr id="10" name="Rounded Rectangle 9"/>
          <p:cNvSpPr/>
          <p:nvPr/>
        </p:nvSpPr>
        <p:spPr>
          <a:xfrm>
            <a:off x="1295400" y="1143000"/>
            <a:ext cx="6096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11" name="Rounded Rectangle 10"/>
          <p:cNvSpPr/>
          <p:nvPr/>
        </p:nvSpPr>
        <p:spPr>
          <a:xfrm>
            <a:off x="7162800" y="1219200"/>
            <a:ext cx="6096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12" name="Picture 11" descr="_46630471_forty-larryroberts466.jpg.gif"/>
          <p:cNvPicPr>
            <a:picLocks noChangeAspect="1"/>
          </p:cNvPicPr>
          <p:nvPr/>
        </p:nvPicPr>
        <p:blipFill>
          <a:blip r:embed="rId6" cstate="print"/>
          <a:stretch>
            <a:fillRect/>
          </a:stretch>
        </p:blipFill>
        <p:spPr>
          <a:xfrm>
            <a:off x="76200" y="4800600"/>
            <a:ext cx="3550920" cy="1981200"/>
          </a:xfrm>
          <a:prstGeom prst="rect">
            <a:avLst/>
          </a:prstGeom>
        </p:spPr>
      </p:pic>
      <p:sp>
        <p:nvSpPr>
          <p:cNvPr id="13" name="TextBox 12"/>
          <p:cNvSpPr txBox="1"/>
          <p:nvPr/>
        </p:nvSpPr>
        <p:spPr>
          <a:xfrm>
            <a:off x="1600200" y="4797623"/>
            <a:ext cx="1981200" cy="307777"/>
          </a:xfrm>
          <a:prstGeom prst="rect">
            <a:avLst/>
          </a:prstGeom>
          <a:noFill/>
          <a:ln w="25400">
            <a:noFill/>
          </a:ln>
        </p:spPr>
        <p:txBody>
          <a:bodyPr wrap="square" rtlCol="0">
            <a:spAutoFit/>
          </a:bodyPr>
          <a:lstStyle/>
          <a:p>
            <a:r>
              <a:rPr lang="en-AU" sz="1400" dirty="0" smtClean="0">
                <a:solidFill>
                  <a:schemeClr val="tx1">
                    <a:lumMod val="50000"/>
                    <a:lumOff val="50000"/>
                  </a:schemeClr>
                </a:solidFill>
              </a:rPr>
              <a:t>ARPA Net  in 1969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76200" y="-304800"/>
            <a:ext cx="9067800" cy="1143000"/>
          </a:xfrm>
        </p:spPr>
        <p:txBody>
          <a:bodyPr/>
          <a:lstStyle/>
          <a:p>
            <a:pPr eaLnBrk="1" hangingPunct="1">
              <a:defRPr/>
            </a:pPr>
            <a:r>
              <a:rPr lang="en-AU" sz="4000" dirty="0" smtClean="0">
                <a:solidFill>
                  <a:schemeClr val="bg1"/>
                </a:solidFill>
              </a:rPr>
              <a:t> 1988-90 </a:t>
            </a:r>
            <a:r>
              <a:rPr lang="en-AU" sz="4000" dirty="0" smtClean="0">
                <a:solidFill>
                  <a:srgbClr val="FFFF00"/>
                </a:solidFill>
              </a:rPr>
              <a:t>A DICTIONARY of REAL NUMBERS</a:t>
            </a:r>
            <a:endParaRPr lang="en-AU" sz="4000" dirty="0" smtClean="0">
              <a:solidFill>
                <a:srgbClr val="FFFF00"/>
              </a:solidFill>
              <a:effectLst>
                <a:outerShdw blurRad="38100" dist="38100" dir="2700000" algn="tl">
                  <a:srgbClr val="FFFFFF"/>
                </a:outerShdw>
              </a:effectLst>
            </a:endParaRPr>
          </a:p>
        </p:txBody>
      </p:sp>
      <p:sp>
        <p:nvSpPr>
          <p:cNvPr id="63491" name="Rectangle 3"/>
          <p:cNvSpPr>
            <a:spLocks noGrp="1"/>
          </p:cNvSpPr>
          <p:nvPr>
            <p:ph type="body" idx="1"/>
          </p:nvPr>
        </p:nvSpPr>
        <p:spPr>
          <a:xfrm>
            <a:off x="533400" y="609600"/>
            <a:ext cx="8229600" cy="4525963"/>
          </a:xfrm>
        </p:spPr>
        <p:txBody>
          <a:bodyPr/>
          <a:lstStyle/>
          <a:p>
            <a:pPr eaLnBrk="1" hangingPunct="1">
              <a:buFont typeface="Arial" charset="0"/>
              <a:buNone/>
              <a:defRPr/>
            </a:pPr>
            <a:r>
              <a:rPr lang="en-AU" dirty="0" smtClean="0">
                <a:solidFill>
                  <a:schemeClr val="bg2">
                    <a:lumMod val="90000"/>
                  </a:schemeClr>
                </a:solidFill>
              </a:rPr>
              <a:t>  8 pages of preface and 424 of numbers in [0,1]</a:t>
            </a:r>
          </a:p>
        </p:txBody>
      </p:sp>
      <p:pic>
        <p:nvPicPr>
          <p:cNvPr id="61443" name="Picture 5" descr="dnum2"/>
          <p:cNvPicPr>
            <a:picLocks noChangeAspect="1" noChangeArrowheads="1"/>
          </p:cNvPicPr>
          <p:nvPr/>
        </p:nvPicPr>
        <p:blipFill>
          <a:blip r:embed="rId4" cstate="print"/>
          <a:srcRect/>
          <a:stretch>
            <a:fillRect/>
          </a:stretch>
        </p:blipFill>
        <p:spPr bwMode="auto">
          <a:xfrm rot="210108">
            <a:off x="965200" y="1171575"/>
            <a:ext cx="3584575" cy="4260850"/>
          </a:xfrm>
          <a:prstGeom prst="rect">
            <a:avLst/>
          </a:prstGeom>
          <a:noFill/>
          <a:ln w="9525">
            <a:noFill/>
            <a:miter lim="800000"/>
            <a:headEnd/>
            <a:tailEnd/>
          </a:ln>
        </p:spPr>
      </p:pic>
      <p:pic>
        <p:nvPicPr>
          <p:cNvPr id="61444" name="Picture 6" descr="dnum3"/>
          <p:cNvPicPr>
            <a:picLocks noChangeAspect="1" noChangeArrowheads="1"/>
          </p:cNvPicPr>
          <p:nvPr/>
        </p:nvPicPr>
        <p:blipFill>
          <a:blip r:embed="rId5" cstate="print"/>
          <a:srcRect/>
          <a:stretch>
            <a:fillRect/>
          </a:stretch>
        </p:blipFill>
        <p:spPr bwMode="auto">
          <a:xfrm rot="-124173">
            <a:off x="4572000" y="1300163"/>
            <a:ext cx="3584575" cy="4567237"/>
          </a:xfrm>
          <a:prstGeom prst="rect">
            <a:avLst/>
          </a:prstGeom>
          <a:noFill/>
          <a:ln w="9525">
            <a:noFill/>
            <a:miter lim="800000"/>
            <a:headEnd/>
            <a:tailEnd/>
          </a:ln>
        </p:spPr>
      </p:pic>
      <p:pic>
        <p:nvPicPr>
          <p:cNvPr id="61445" name="Picture 8" descr="numbers"/>
          <p:cNvPicPr>
            <a:picLocks noChangeAspect="1" noChangeArrowheads="1"/>
          </p:cNvPicPr>
          <p:nvPr/>
        </p:nvPicPr>
        <p:blipFill>
          <a:blip r:embed="rId6" cstate="print"/>
          <a:srcRect/>
          <a:stretch>
            <a:fillRect/>
          </a:stretch>
        </p:blipFill>
        <p:spPr bwMode="auto">
          <a:xfrm>
            <a:off x="2819400" y="1066800"/>
            <a:ext cx="1608138" cy="2124075"/>
          </a:xfrm>
          <a:prstGeom prst="rect">
            <a:avLst/>
          </a:prstGeom>
          <a:noFill/>
          <a:ln w="9525">
            <a:noFill/>
            <a:miter lim="800000"/>
            <a:headEnd/>
            <a:tailEnd/>
          </a:ln>
        </p:spPr>
      </p:pic>
      <p:pic>
        <p:nvPicPr>
          <p:cNvPr id="9" name="Picture 6" descr="dnum3"/>
          <p:cNvPicPr>
            <a:picLocks noChangeAspect="1" noChangeArrowheads="1"/>
          </p:cNvPicPr>
          <p:nvPr/>
        </p:nvPicPr>
        <p:blipFill>
          <a:blip r:embed="rId5" cstate="print"/>
          <a:srcRect l="6273" t="2350" r="3299" b="75050"/>
          <a:stretch>
            <a:fillRect/>
          </a:stretch>
        </p:blipFill>
        <p:spPr bwMode="auto">
          <a:xfrm rot="-124173">
            <a:off x="200025" y="2671763"/>
            <a:ext cx="8747125" cy="2787650"/>
          </a:xfrm>
          <a:prstGeom prst="rect">
            <a:avLst/>
          </a:prstGeom>
          <a:noFill/>
          <a:ln w="25400">
            <a:solidFill>
              <a:schemeClr val="tx2"/>
            </a:solidFill>
            <a:miter lim="800000"/>
            <a:headEnd/>
            <a:tailEnd/>
          </a:ln>
        </p:spPr>
      </p:pic>
      <p:sp>
        <p:nvSpPr>
          <p:cNvPr id="10" name="Oval 9"/>
          <p:cNvSpPr/>
          <p:nvPr/>
        </p:nvSpPr>
        <p:spPr>
          <a:xfrm>
            <a:off x="4343400" y="2667000"/>
            <a:ext cx="19050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61448" name="TextBox 10"/>
          <p:cNvSpPr txBox="1">
            <a:spLocks noChangeArrowheads="1"/>
          </p:cNvSpPr>
          <p:nvPr/>
        </p:nvSpPr>
        <p:spPr bwMode="auto">
          <a:xfrm>
            <a:off x="1600200" y="6096000"/>
            <a:ext cx="5334000" cy="369888"/>
          </a:xfrm>
          <a:prstGeom prst="rect">
            <a:avLst/>
          </a:prstGeom>
          <a:noFill/>
          <a:ln w="9525">
            <a:noFill/>
            <a:miter lim="800000"/>
            <a:headEnd/>
            <a:tailEnd/>
          </a:ln>
        </p:spPr>
        <p:txBody>
          <a:bodyPr>
            <a:spAutoFit/>
          </a:bodyPr>
          <a:lstStyle/>
          <a:p>
            <a:r>
              <a:rPr lang="en-AU"/>
              <a:t>8 digits after the decimal point: </a:t>
            </a:r>
          </a:p>
        </p:txBody>
      </p:sp>
      <p:pic>
        <p:nvPicPr>
          <p:cNvPr id="14" name="Picture 13" descr="TP_tmp.emf"/>
          <p:cNvPicPr>
            <a:picLocks noChangeAspect="1"/>
          </p:cNvPicPr>
          <p:nvPr>
            <p:custDataLst>
              <p:tags r:id="rId1"/>
            </p:custDataLst>
          </p:nvPr>
        </p:nvPicPr>
        <p:blipFill>
          <a:blip r:embed="rId7" cstate="print"/>
          <a:srcRect/>
          <a:stretch>
            <a:fillRect/>
          </a:stretch>
        </p:blipFill>
        <p:spPr bwMode="auto">
          <a:xfrm>
            <a:off x="4803775" y="6172200"/>
            <a:ext cx="2663825" cy="285750"/>
          </a:xfrm>
          <a:prstGeom prst="rect">
            <a:avLst/>
          </a:prstGeom>
          <a:noFill/>
          <a:ln w="9525">
            <a:noFill/>
            <a:miter lim="800000"/>
            <a:headEnd/>
            <a:tailEnd/>
          </a:ln>
        </p:spPr>
      </p:pic>
      <p:cxnSp>
        <p:nvCxnSpPr>
          <p:cNvPr id="16" name="Straight Arrow Connector 15"/>
          <p:cNvCxnSpPr/>
          <p:nvPr/>
        </p:nvCxnSpPr>
        <p:spPr>
          <a:xfrm rot="16200000" flipH="1">
            <a:off x="4229100" y="4457700"/>
            <a:ext cx="2895600" cy="533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isc1"/>
          <p:cNvPicPr>
            <a:picLocks noChangeAspect="1" noChangeArrowheads="1"/>
          </p:cNvPicPr>
          <p:nvPr/>
        </p:nvPicPr>
        <p:blipFill>
          <a:blip r:embed="rId3" cstate="print"/>
          <a:srcRect/>
          <a:stretch>
            <a:fillRect/>
          </a:stretch>
        </p:blipFill>
        <p:spPr bwMode="auto">
          <a:xfrm>
            <a:off x="5556250" y="3302000"/>
            <a:ext cx="3552825" cy="3556000"/>
          </a:xfrm>
          <a:prstGeom prst="rect">
            <a:avLst/>
          </a:prstGeom>
          <a:noFill/>
          <a:ln w="9525">
            <a:noFill/>
            <a:miter lim="800000"/>
            <a:headEnd/>
            <a:tailEnd/>
          </a:ln>
        </p:spPr>
      </p:pic>
      <p:sp>
        <p:nvSpPr>
          <p:cNvPr id="372739" name="Rectangle 3"/>
          <p:cNvSpPr>
            <a:spLocks noChangeArrowheads="1"/>
          </p:cNvSpPr>
          <p:nvPr/>
        </p:nvSpPr>
        <p:spPr bwMode="auto">
          <a:xfrm rot="-487411">
            <a:off x="3276600" y="4508500"/>
            <a:ext cx="2303463" cy="379413"/>
          </a:xfrm>
          <a:prstGeom prst="rect">
            <a:avLst/>
          </a:prstGeom>
          <a:solidFill>
            <a:srgbClr val="FFFF99">
              <a:alpha val="67842"/>
            </a:srgbClr>
          </a:solidFill>
          <a:ln w="12700" algn="ctr">
            <a:solidFill>
              <a:srgbClr val="FF0000"/>
            </a:solidFill>
            <a:miter lim="800000"/>
            <a:headEnd/>
            <a:tailEnd/>
          </a:ln>
        </p:spPr>
        <p:txBody>
          <a:bodyPr>
            <a:spAutoFit/>
          </a:bodyPr>
          <a:lstStyle/>
          <a:p>
            <a:pPr algn="r"/>
            <a:r>
              <a:rPr lang="en-US" sz="1600">
                <a:latin typeface="Times New Roman" pitchFamily="18" charset="0"/>
                <a:cs typeface="Times New Roman" pitchFamily="18" charset="0"/>
              </a:rPr>
              <a:t>identify(sqrt(2.)+sqrt(3.))</a:t>
            </a:r>
            <a:r>
              <a:rPr lang="en-US"/>
              <a:t> </a:t>
            </a:r>
            <a:r>
              <a:rPr lang="en-US">
                <a:solidFill>
                  <a:srgbClr val="EAEAEA"/>
                </a:solidFill>
              </a:rPr>
              <a:t> </a:t>
            </a:r>
          </a:p>
        </p:txBody>
      </p:sp>
      <p:pic>
        <p:nvPicPr>
          <p:cNvPr id="63491" name="Picture 4" descr="ColorCalc"/>
          <p:cNvPicPr>
            <a:picLocks noChangeAspect="1" noChangeArrowheads="1"/>
          </p:cNvPicPr>
          <p:nvPr/>
        </p:nvPicPr>
        <p:blipFill>
          <a:blip r:embed="rId4" cstate="print"/>
          <a:srcRect/>
          <a:stretch>
            <a:fillRect/>
          </a:stretch>
        </p:blipFill>
        <p:spPr bwMode="auto">
          <a:xfrm rot="229420">
            <a:off x="179388" y="4076700"/>
            <a:ext cx="2968625" cy="2520950"/>
          </a:xfrm>
          <a:prstGeom prst="rect">
            <a:avLst/>
          </a:prstGeom>
          <a:noFill/>
          <a:ln w="9525">
            <a:noFill/>
            <a:miter lim="800000"/>
            <a:headEnd/>
            <a:tailEnd/>
          </a:ln>
        </p:spPr>
      </p:pic>
      <p:sp>
        <p:nvSpPr>
          <p:cNvPr id="372741" name="Text Box 5"/>
          <p:cNvSpPr txBox="1">
            <a:spLocks noChangeArrowheads="1"/>
          </p:cNvSpPr>
          <p:nvPr/>
        </p:nvSpPr>
        <p:spPr bwMode="auto">
          <a:xfrm>
            <a:off x="152400" y="76200"/>
            <a:ext cx="4495800" cy="1077913"/>
          </a:xfrm>
          <a:prstGeom prst="rect">
            <a:avLst/>
          </a:prstGeom>
          <a:solidFill>
            <a:schemeClr val="tx1"/>
          </a:solidFill>
          <a:ln w="25400" algn="ctr">
            <a:solidFill>
              <a:schemeClr val="accent1"/>
            </a:solidFill>
            <a:miter lim="800000"/>
            <a:headEnd/>
            <a:tailEnd/>
          </a:ln>
          <a:effectLst/>
        </p:spPr>
        <p:txBody>
          <a:bodyPr>
            <a:spAutoFit/>
          </a:bodyPr>
          <a:lstStyle/>
          <a:p>
            <a:pPr algn="ctr">
              <a:defRPr/>
            </a:pPr>
            <a:r>
              <a:rPr lang="en-US" sz="3200" dirty="0">
                <a:solidFill>
                  <a:srgbClr val="FFFF00"/>
                </a:solidFill>
                <a:latin typeface="+mj-lt"/>
              </a:rPr>
              <a:t>COLOR</a:t>
            </a:r>
            <a:r>
              <a:rPr lang="en-US" sz="3200" dirty="0">
                <a:solidFill>
                  <a:srgbClr val="CC0000"/>
                </a:solidFill>
                <a:latin typeface="+mj-lt"/>
              </a:rPr>
              <a:t> </a:t>
            </a:r>
            <a:r>
              <a:rPr lang="en-US" sz="3200" dirty="0">
                <a:solidFill>
                  <a:schemeClr val="bg1"/>
                </a:solidFill>
                <a:latin typeface="+mj-lt"/>
              </a:rPr>
              <a:t>and </a:t>
            </a:r>
            <a:r>
              <a:rPr lang="en-US" sz="3200" dirty="0">
                <a:solidFill>
                  <a:srgbClr val="FFFF00"/>
                </a:solidFill>
                <a:latin typeface="+mj-lt"/>
              </a:rPr>
              <a:t>INVERSE CALCULATORS</a:t>
            </a:r>
            <a:r>
              <a:rPr lang="en-US" sz="3200" dirty="0">
                <a:solidFill>
                  <a:srgbClr val="CC0000"/>
                </a:solidFill>
                <a:latin typeface="+mj-lt"/>
              </a:rPr>
              <a:t> </a:t>
            </a:r>
            <a:r>
              <a:rPr lang="en-US" sz="3200" dirty="0">
                <a:solidFill>
                  <a:schemeClr val="bg1"/>
                </a:solidFill>
                <a:latin typeface="+mj-lt"/>
              </a:rPr>
              <a:t>(1995)</a:t>
            </a:r>
          </a:p>
        </p:txBody>
      </p:sp>
      <p:pic>
        <p:nvPicPr>
          <p:cNvPr id="63493" name="Picture 6" descr="archimedes"/>
          <p:cNvPicPr>
            <a:picLocks noChangeAspect="1" noChangeArrowheads="1"/>
          </p:cNvPicPr>
          <p:nvPr/>
        </p:nvPicPr>
        <p:blipFill>
          <a:blip r:embed="rId5" cstate="print"/>
          <a:srcRect/>
          <a:stretch>
            <a:fillRect/>
          </a:stretch>
        </p:blipFill>
        <p:spPr bwMode="auto">
          <a:xfrm>
            <a:off x="4932363" y="44450"/>
            <a:ext cx="4113212" cy="1508125"/>
          </a:xfrm>
          <a:prstGeom prst="rect">
            <a:avLst/>
          </a:prstGeom>
          <a:noFill/>
          <a:ln w="9525">
            <a:noFill/>
            <a:miter lim="800000"/>
            <a:headEnd/>
            <a:tailEnd/>
          </a:ln>
        </p:spPr>
      </p:pic>
      <p:sp>
        <p:nvSpPr>
          <p:cNvPr id="372743" name="Line 7"/>
          <p:cNvSpPr>
            <a:spLocks noChangeShapeType="1"/>
          </p:cNvSpPr>
          <p:nvPr/>
        </p:nvSpPr>
        <p:spPr bwMode="auto">
          <a:xfrm flipV="1">
            <a:off x="2124075" y="549275"/>
            <a:ext cx="4679950" cy="4103688"/>
          </a:xfrm>
          <a:prstGeom prst="line">
            <a:avLst/>
          </a:prstGeom>
          <a:noFill/>
          <a:ln w="25400">
            <a:solidFill>
              <a:schemeClr val="folHlink"/>
            </a:solidFill>
            <a:prstDash val="sysDot"/>
            <a:round/>
            <a:headEnd type="oval" w="sm" len="sm"/>
            <a:tailEnd type="stealth" w="lg" len="lg"/>
          </a:ln>
        </p:spPr>
        <p:txBody>
          <a:bodyPr>
            <a:spAutoFit/>
          </a:bodyPr>
          <a:lstStyle/>
          <a:p>
            <a:endParaRPr lang="en-US"/>
          </a:p>
        </p:txBody>
      </p:sp>
      <p:sp>
        <p:nvSpPr>
          <p:cNvPr id="372744" name="Text Box 8"/>
          <p:cNvSpPr txBox="1">
            <a:spLocks noChangeArrowheads="1"/>
          </p:cNvSpPr>
          <p:nvPr/>
        </p:nvSpPr>
        <p:spPr bwMode="auto">
          <a:xfrm rot="261953">
            <a:off x="322263" y="3933825"/>
            <a:ext cx="1800225" cy="366713"/>
          </a:xfrm>
          <a:prstGeom prst="rect">
            <a:avLst/>
          </a:prstGeom>
          <a:noFill/>
          <a:ln w="9525" algn="ctr">
            <a:noFill/>
            <a:miter lim="800000"/>
            <a:headEnd/>
            <a:tailEnd/>
          </a:ln>
          <a:effectLst/>
        </p:spPr>
        <p:txBody>
          <a:bodyPr>
            <a:spAutoFit/>
          </a:bodyPr>
          <a:lstStyle/>
          <a:p>
            <a:pPr>
              <a:defRPr/>
            </a:pPr>
            <a:r>
              <a:rPr lang="en-US" dirty="0">
                <a:solidFill>
                  <a:srgbClr val="FFFF00"/>
                </a:solidFill>
                <a:latin typeface="+mn-lt"/>
              </a:rPr>
              <a:t>Input of </a:t>
            </a:r>
            <a:r>
              <a:rPr lang="en-US" dirty="0">
                <a:solidFill>
                  <a:srgbClr val="FFFF00"/>
                </a:solidFill>
                <a:latin typeface="+mn-lt"/>
                <a:sym typeface="Symbol" pitchFamily="18" charset="2"/>
              </a:rPr>
              <a:t> </a:t>
            </a:r>
          </a:p>
        </p:txBody>
      </p:sp>
      <p:pic>
        <p:nvPicPr>
          <p:cNvPr id="372745" name="Picture 9" descr="sqrt23"/>
          <p:cNvPicPr>
            <a:picLocks noChangeAspect="1" noChangeArrowheads="1"/>
          </p:cNvPicPr>
          <p:nvPr/>
        </p:nvPicPr>
        <p:blipFill>
          <a:blip r:embed="rId6" cstate="print"/>
          <a:srcRect/>
          <a:stretch>
            <a:fillRect/>
          </a:stretch>
        </p:blipFill>
        <p:spPr bwMode="auto">
          <a:xfrm rot="-438382">
            <a:off x="3851275" y="5876925"/>
            <a:ext cx="1577975" cy="447675"/>
          </a:xfrm>
          <a:prstGeom prst="rect">
            <a:avLst/>
          </a:prstGeom>
          <a:solidFill>
            <a:srgbClr val="FFFF99">
              <a:alpha val="39999"/>
            </a:srgbClr>
          </a:solidFill>
          <a:ln w="9525">
            <a:solidFill>
              <a:srgbClr val="CC0000"/>
            </a:solidFill>
            <a:miter lim="800000"/>
            <a:headEnd/>
            <a:tailEnd/>
          </a:ln>
        </p:spPr>
      </p:pic>
      <p:sp>
        <p:nvSpPr>
          <p:cNvPr id="372746" name="Text Box 10"/>
          <p:cNvSpPr txBox="1">
            <a:spLocks noChangeArrowheads="1"/>
          </p:cNvSpPr>
          <p:nvPr/>
        </p:nvSpPr>
        <p:spPr bwMode="auto">
          <a:xfrm>
            <a:off x="0" y="1052513"/>
            <a:ext cx="4932363" cy="457200"/>
          </a:xfrm>
          <a:prstGeom prst="rect">
            <a:avLst/>
          </a:prstGeom>
          <a:noFill/>
          <a:ln w="9525" algn="ctr">
            <a:noFill/>
            <a:miter lim="800000"/>
            <a:headEnd/>
            <a:tailEnd/>
          </a:ln>
          <a:effectLst/>
        </p:spPr>
        <p:txBody>
          <a:bodyPr>
            <a:spAutoFit/>
          </a:bodyPr>
          <a:lstStyle/>
          <a:p>
            <a:pPr>
              <a:defRPr/>
            </a:pPr>
            <a:r>
              <a:rPr lang="en-US" sz="2400" u="sng" dirty="0">
                <a:solidFill>
                  <a:srgbClr val="FFFF00"/>
                </a:solidFill>
                <a:latin typeface="+mn-lt"/>
              </a:rPr>
              <a:t>I</a:t>
            </a:r>
            <a:r>
              <a:rPr lang="en-US" sz="2400" u="sng" dirty="0">
                <a:latin typeface="+mn-lt"/>
              </a:rPr>
              <a:t>nverse </a:t>
            </a:r>
            <a:r>
              <a:rPr lang="en-US" sz="2400" u="sng" dirty="0">
                <a:solidFill>
                  <a:srgbClr val="FFFF00"/>
                </a:solidFill>
                <a:latin typeface="+mn-lt"/>
              </a:rPr>
              <a:t>S</a:t>
            </a:r>
            <a:r>
              <a:rPr lang="en-US" sz="2400" u="sng" dirty="0">
                <a:latin typeface="+mn-lt"/>
              </a:rPr>
              <a:t>ymbolic </a:t>
            </a:r>
            <a:r>
              <a:rPr lang="en-US" sz="2400" u="sng" dirty="0">
                <a:solidFill>
                  <a:srgbClr val="FFFF00"/>
                </a:solidFill>
                <a:latin typeface="+mn-lt"/>
              </a:rPr>
              <a:t>C</a:t>
            </a:r>
            <a:r>
              <a:rPr lang="en-US" sz="2400" u="sng" dirty="0">
                <a:latin typeface="+mn-lt"/>
              </a:rPr>
              <a:t>omputation</a:t>
            </a:r>
          </a:p>
        </p:txBody>
      </p:sp>
      <p:sp>
        <p:nvSpPr>
          <p:cNvPr id="372747" name="Text Box 11"/>
          <p:cNvSpPr txBox="1">
            <a:spLocks noChangeArrowheads="1"/>
          </p:cNvSpPr>
          <p:nvPr/>
        </p:nvSpPr>
        <p:spPr bwMode="auto">
          <a:xfrm>
            <a:off x="6372225" y="3573463"/>
            <a:ext cx="1439863" cy="641350"/>
          </a:xfrm>
          <a:prstGeom prst="rect">
            <a:avLst/>
          </a:prstGeom>
          <a:noFill/>
          <a:ln w="9525" algn="ctr">
            <a:noFill/>
            <a:miter lim="800000"/>
            <a:headEnd/>
            <a:tailEnd/>
          </a:ln>
          <a:effectLst/>
        </p:spPr>
        <p:txBody>
          <a:bodyPr>
            <a:spAutoFit/>
          </a:bodyPr>
          <a:lstStyle/>
          <a:p>
            <a:pPr>
              <a:defRPr/>
            </a:pPr>
            <a:r>
              <a:rPr lang="en-US" dirty="0"/>
              <a:t>      </a:t>
            </a:r>
            <a:r>
              <a:rPr lang="en-US" dirty="0">
                <a:solidFill>
                  <a:srgbClr val="CC0000"/>
                </a:solidFill>
                <a:latin typeface="+mn-lt"/>
              </a:rPr>
              <a:t>3.14</a:t>
            </a:r>
            <a:r>
              <a:rPr lang="en-US" dirty="0">
                <a:latin typeface="+mn-lt"/>
              </a:rPr>
              <a:t>626437</a:t>
            </a:r>
          </a:p>
        </p:txBody>
      </p:sp>
      <p:sp>
        <p:nvSpPr>
          <p:cNvPr id="372748" name="Text Box 12"/>
          <p:cNvSpPr txBox="1">
            <a:spLocks noChangeArrowheads="1"/>
          </p:cNvSpPr>
          <p:nvPr/>
        </p:nvSpPr>
        <p:spPr bwMode="auto">
          <a:xfrm>
            <a:off x="539750" y="1485900"/>
            <a:ext cx="7921625" cy="2924175"/>
          </a:xfrm>
          <a:prstGeom prst="rect">
            <a:avLst/>
          </a:prstGeom>
          <a:noFill/>
          <a:ln w="9525">
            <a:noFill/>
            <a:miter lim="800000"/>
            <a:headEnd/>
            <a:tailEnd/>
          </a:ln>
          <a:effectLst/>
        </p:spPr>
        <p:txBody>
          <a:bodyPr>
            <a:spAutoFit/>
          </a:bodyPr>
          <a:lstStyle/>
          <a:p>
            <a:pPr>
              <a:defRPr/>
            </a:pPr>
            <a:r>
              <a:rPr lang="en-US" sz="2400" dirty="0">
                <a:solidFill>
                  <a:srgbClr val="FFFF00"/>
                </a:solidFill>
                <a:effectLst>
                  <a:outerShdw blurRad="38100" dist="38100" dir="2700000" algn="tl">
                    <a:srgbClr val="C0C0C0"/>
                  </a:outerShdw>
                </a:effectLst>
                <a:latin typeface="+mn-lt"/>
              </a:rPr>
              <a:t>Inferring mathematical structure from numerical data</a:t>
            </a:r>
          </a:p>
          <a:p>
            <a:pPr lvl="2">
              <a:lnSpc>
                <a:spcPct val="125000"/>
              </a:lnSpc>
              <a:buFont typeface="Wingdings" pitchFamily="2" charset="2"/>
              <a:buChar char="§"/>
              <a:defRPr/>
            </a:pPr>
            <a:r>
              <a:rPr lang="en-US" sz="2000" dirty="0">
                <a:latin typeface="+mn-lt"/>
              </a:rPr>
              <a:t> Mixes </a:t>
            </a:r>
            <a:r>
              <a:rPr lang="en-US" sz="2000" i="1" dirty="0">
                <a:latin typeface="+mn-lt"/>
              </a:rPr>
              <a:t>large</a:t>
            </a:r>
            <a:r>
              <a:rPr lang="en-US" sz="2000" dirty="0">
                <a:latin typeface="+mn-lt"/>
              </a:rPr>
              <a:t> </a:t>
            </a:r>
            <a:r>
              <a:rPr lang="en-US" sz="2000" i="1" dirty="0">
                <a:latin typeface="+mn-lt"/>
              </a:rPr>
              <a:t>table lookup</a:t>
            </a:r>
            <a:r>
              <a:rPr lang="en-US" sz="2000" dirty="0">
                <a:latin typeface="+mn-lt"/>
              </a:rPr>
              <a:t>, integer relation methods and intelligent preprocessing – needs </a:t>
            </a:r>
            <a:r>
              <a:rPr lang="en-US" sz="2000" i="1" dirty="0">
                <a:latin typeface="+mn-lt"/>
              </a:rPr>
              <a:t>micro-parallelism</a:t>
            </a:r>
          </a:p>
          <a:p>
            <a:pPr lvl="2">
              <a:lnSpc>
                <a:spcPct val="125000"/>
              </a:lnSpc>
              <a:buFont typeface="Wingdings" pitchFamily="2" charset="2"/>
              <a:buChar char="§"/>
              <a:defRPr/>
            </a:pPr>
            <a:r>
              <a:rPr lang="en-US" dirty="0">
                <a:latin typeface="+mn-lt"/>
              </a:rPr>
              <a:t> </a:t>
            </a:r>
            <a:r>
              <a:rPr lang="en-US" sz="2000" i="1" dirty="0">
                <a:latin typeface="+mn-lt"/>
              </a:rPr>
              <a:t> </a:t>
            </a:r>
            <a:r>
              <a:rPr lang="en-US" sz="2000" dirty="0">
                <a:latin typeface="+mn-lt"/>
              </a:rPr>
              <a:t>It faces the “curse of exponentiality”</a:t>
            </a:r>
          </a:p>
          <a:p>
            <a:pPr lvl="2">
              <a:lnSpc>
                <a:spcPct val="125000"/>
              </a:lnSpc>
              <a:buFont typeface="Wingdings" pitchFamily="2" charset="2"/>
              <a:buChar char="§"/>
              <a:defRPr/>
            </a:pPr>
            <a:r>
              <a:rPr lang="en-US" sz="2000" dirty="0">
                <a:latin typeface="+mn-lt"/>
              </a:rPr>
              <a:t> Implemented as </a:t>
            </a:r>
            <a:r>
              <a:rPr lang="en-US" b="1" dirty="0">
                <a:solidFill>
                  <a:schemeClr val="tx2"/>
                </a:solidFill>
                <a:latin typeface="+mn-lt"/>
              </a:rPr>
              <a:t>identify</a:t>
            </a:r>
            <a:r>
              <a:rPr lang="en-US" dirty="0">
                <a:solidFill>
                  <a:srgbClr val="CC0000"/>
                </a:solidFill>
                <a:latin typeface="+mn-lt"/>
              </a:rPr>
              <a:t> </a:t>
            </a:r>
            <a:r>
              <a:rPr lang="en-US" dirty="0">
                <a:latin typeface="+mn-lt"/>
              </a:rPr>
              <a:t>in </a:t>
            </a:r>
            <a:r>
              <a:rPr lang="en-US" dirty="0">
                <a:latin typeface="+mn-lt"/>
                <a:hlinkClick r:id="rId7" action="ppaction://program"/>
              </a:rPr>
              <a:t>Maple</a:t>
            </a:r>
            <a:endParaRPr lang="en-US" dirty="0">
              <a:latin typeface="+mn-lt"/>
            </a:endParaRPr>
          </a:p>
          <a:p>
            <a:pPr>
              <a:buFont typeface="Wingdings" pitchFamily="2" charset="2"/>
              <a:buNone/>
              <a:defRPr/>
            </a:pPr>
            <a:endParaRPr lang="en-US" sz="2000" dirty="0"/>
          </a:p>
          <a:p>
            <a:pPr>
              <a:buFont typeface="Wingdings" pitchFamily="2" charset="2"/>
              <a:buNone/>
              <a:defRPr/>
            </a:pPr>
            <a:endParaRPr lang="en-US" sz="2000" dirty="0"/>
          </a:p>
          <a:p>
            <a:pPr>
              <a:defRPr/>
            </a:pPr>
            <a:r>
              <a:rPr lang="en-US" sz="2000" dirty="0"/>
              <a:t>            </a:t>
            </a:r>
          </a:p>
        </p:txBody>
      </p:sp>
      <p:sp>
        <p:nvSpPr>
          <p:cNvPr id="63500" name="Line 13"/>
          <p:cNvSpPr>
            <a:spLocks noChangeShapeType="1"/>
          </p:cNvSpPr>
          <p:nvPr/>
        </p:nvSpPr>
        <p:spPr bwMode="auto">
          <a:xfrm>
            <a:off x="6372225" y="4149725"/>
            <a:ext cx="0" cy="0"/>
          </a:xfrm>
          <a:prstGeom prst="line">
            <a:avLst/>
          </a:prstGeom>
          <a:noFill/>
          <a:ln w="9525">
            <a:noFill/>
            <a:round/>
            <a:headEnd/>
            <a:tailEnd type="triangle" w="med" len="med"/>
          </a:ln>
        </p:spPr>
        <p:txBody>
          <a:bodyPr>
            <a:spAutoFit/>
          </a:bodyPr>
          <a:lstStyle/>
          <a:p>
            <a:endParaRPr lang="en-US"/>
          </a:p>
        </p:txBody>
      </p:sp>
      <p:sp>
        <p:nvSpPr>
          <p:cNvPr id="63501" name="Line 14"/>
          <p:cNvSpPr>
            <a:spLocks noChangeShapeType="1"/>
          </p:cNvSpPr>
          <p:nvPr/>
        </p:nvSpPr>
        <p:spPr bwMode="auto">
          <a:xfrm>
            <a:off x="9467850" y="549275"/>
            <a:ext cx="73025" cy="2879725"/>
          </a:xfrm>
          <a:prstGeom prst="line">
            <a:avLst/>
          </a:prstGeom>
          <a:noFill/>
          <a:ln w="9525">
            <a:noFill/>
            <a:round/>
            <a:headEnd/>
            <a:tailEnd type="triangle" w="med" len="med"/>
          </a:ln>
        </p:spPr>
        <p:txBody>
          <a:bodyPr>
            <a:spAutoFit/>
          </a:bodyPr>
          <a:lstStyle/>
          <a:p>
            <a:endParaRPr lang="en-US"/>
          </a:p>
        </p:txBody>
      </p:sp>
      <p:sp>
        <p:nvSpPr>
          <p:cNvPr id="63502" name="Line 15"/>
          <p:cNvSpPr>
            <a:spLocks noChangeShapeType="1"/>
          </p:cNvSpPr>
          <p:nvPr/>
        </p:nvSpPr>
        <p:spPr bwMode="auto">
          <a:xfrm>
            <a:off x="9396413" y="549275"/>
            <a:ext cx="0" cy="0"/>
          </a:xfrm>
          <a:prstGeom prst="line">
            <a:avLst/>
          </a:prstGeom>
          <a:noFill/>
          <a:ln w="9525">
            <a:noFill/>
            <a:round/>
            <a:headEnd/>
            <a:tailEnd type="triangle" w="med" len="med"/>
          </a:ln>
        </p:spPr>
        <p:txBody>
          <a:bodyPr>
            <a:spAutoFit/>
          </a:bodyPr>
          <a:lstStyle/>
          <a:p>
            <a:endParaRPr lang="en-US"/>
          </a:p>
        </p:txBody>
      </p:sp>
      <p:sp>
        <p:nvSpPr>
          <p:cNvPr id="63503" name="Line 16"/>
          <p:cNvSpPr>
            <a:spLocks noChangeShapeType="1"/>
          </p:cNvSpPr>
          <p:nvPr/>
        </p:nvSpPr>
        <p:spPr bwMode="auto">
          <a:xfrm flipH="1">
            <a:off x="5435600" y="4149725"/>
            <a:ext cx="1223963" cy="1800225"/>
          </a:xfrm>
          <a:prstGeom prst="line">
            <a:avLst/>
          </a:prstGeom>
          <a:noFill/>
          <a:ln w="9525">
            <a:noFill/>
            <a:round/>
            <a:headEnd/>
            <a:tailEnd type="triangle" w="med" len="med"/>
          </a:ln>
        </p:spPr>
        <p:txBody>
          <a:bodyPr>
            <a:spAutoFit/>
          </a:bodyPr>
          <a:lstStyle/>
          <a:p>
            <a:endParaRPr lang="en-US"/>
          </a:p>
        </p:txBody>
      </p:sp>
      <p:sp>
        <p:nvSpPr>
          <p:cNvPr id="372753" name="Line 17"/>
          <p:cNvSpPr>
            <a:spLocks noChangeShapeType="1"/>
          </p:cNvSpPr>
          <p:nvPr/>
        </p:nvSpPr>
        <p:spPr bwMode="auto">
          <a:xfrm flipH="1">
            <a:off x="5435600" y="4076700"/>
            <a:ext cx="1079500" cy="1584325"/>
          </a:xfrm>
          <a:prstGeom prst="line">
            <a:avLst/>
          </a:prstGeom>
          <a:noFill/>
          <a:ln w="9525">
            <a:solidFill>
              <a:srgbClr val="FF0000"/>
            </a:solidFill>
            <a:round/>
            <a:headEnd/>
            <a:tailEnd type="triangle" w="lg" len="lg"/>
          </a:ln>
        </p:spPr>
        <p:txBody>
          <a:bodyPr>
            <a:spAutoFit/>
          </a:bodyPr>
          <a:lstStyle/>
          <a:p>
            <a:endParaRPr lang="en-US"/>
          </a:p>
        </p:txBody>
      </p:sp>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27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27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72746"/>
                                        </p:tgtEl>
                                        <p:attrNameLst>
                                          <p:attrName>style.visibility</p:attrName>
                                        </p:attrNameLst>
                                      </p:cBhvr>
                                      <p:to>
                                        <p:strVal val="visible"/>
                                      </p:to>
                                    </p:set>
                                    <p:animEffect transition="in" filter="box(in)">
                                      <p:cBhvr>
                                        <p:cTn id="15" dur="500"/>
                                        <p:tgtEl>
                                          <p:spTgt spid="372746"/>
                                        </p:tgtEl>
                                      </p:cBhvr>
                                    </p:animEffect>
                                  </p:childTnLst>
                                </p:cTn>
                              </p:par>
                              <p:par>
                                <p:cTn id="16" presetID="1" presetClass="entr" presetSubtype="0" fill="hold" nodeType="withEffect">
                                  <p:stCondLst>
                                    <p:cond delay="0"/>
                                  </p:stCondLst>
                                  <p:childTnLst>
                                    <p:set>
                                      <p:cBhvr>
                                        <p:cTn id="17" dur="1" fill="hold">
                                          <p:stCondLst>
                                            <p:cond delay="0"/>
                                          </p:stCondLst>
                                        </p:cTn>
                                        <p:tgtEl>
                                          <p:spTgt spid="372748">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72748">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72748">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372739"/>
                                        </p:tgtEl>
                                        <p:attrNameLst>
                                          <p:attrName>style.visibility</p:attrName>
                                        </p:attrNameLst>
                                      </p:cBhvr>
                                      <p:to>
                                        <p:strVal val="visible"/>
                                      </p:to>
                                    </p:set>
                                    <p:animEffect transition="in" filter="plus(in)">
                                      <p:cBhvr>
                                        <p:cTn id="26" dur="500"/>
                                        <p:tgtEl>
                                          <p:spTgt spid="372739"/>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372738"/>
                                        </p:tgtEl>
                                        <p:attrNameLst>
                                          <p:attrName>style.visibility</p:attrName>
                                        </p:attrNameLst>
                                      </p:cBhvr>
                                      <p:to>
                                        <p:strVal val="visible"/>
                                      </p:to>
                                    </p:set>
                                    <p:animEffect transition="in" filter="box(in)">
                                      <p:cBhvr>
                                        <p:cTn id="31" dur="500"/>
                                        <p:tgtEl>
                                          <p:spTgt spid="37273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7274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727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72745"/>
                                        </p:tgtEl>
                                        <p:attrNameLst>
                                          <p:attrName>style.visibility</p:attrName>
                                        </p:attrNameLst>
                                      </p:cBhvr>
                                      <p:to>
                                        <p:strVal val="visible"/>
                                      </p:to>
                                    </p:set>
                                    <p:animEffect transition="in" filter="checkerboard(across)">
                                      <p:cBhvr>
                                        <p:cTn id="44" dur="500"/>
                                        <p:tgtEl>
                                          <p:spTgt spid="37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animBg="1"/>
      <p:bldP spid="372743" grpId="0" animBg="1"/>
      <p:bldP spid="372743" grpId="1" animBg="1"/>
      <p:bldP spid="372746" grpId="0"/>
      <p:bldP spid="372747" grpId="0"/>
      <p:bldP spid="3727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xfrm>
            <a:off x="611188" y="-76200"/>
            <a:ext cx="8086725" cy="738188"/>
          </a:xfrm>
        </p:spPr>
        <p:txBody>
          <a:bodyPr/>
          <a:lstStyle/>
          <a:p>
            <a:pPr eaLnBrk="1" hangingPunct="1"/>
            <a:r>
              <a:rPr lang="en-US" sz="3200" smtClean="0">
                <a:solidFill>
                  <a:srgbClr val="FFFF00"/>
                </a:solidFill>
              </a:rPr>
              <a:t>MATHEMATICS and BEAUTY   </a:t>
            </a:r>
            <a:r>
              <a:rPr lang="en-US" sz="3200" smtClean="0">
                <a:solidFill>
                  <a:schemeClr val="bg2"/>
                </a:solidFill>
              </a:rPr>
              <a:t>2006</a:t>
            </a:r>
          </a:p>
        </p:txBody>
      </p:sp>
      <p:sp>
        <p:nvSpPr>
          <p:cNvPr id="65538" name="Rectangle 3"/>
          <p:cNvSpPr>
            <a:spLocks noGrp="1" noChangeArrowheads="1"/>
          </p:cNvSpPr>
          <p:nvPr>
            <p:ph type="body" idx="1"/>
          </p:nvPr>
        </p:nvSpPr>
        <p:spPr>
          <a:xfrm>
            <a:off x="0" y="1268413"/>
            <a:ext cx="8229600" cy="4525962"/>
          </a:xfrm>
        </p:spPr>
        <p:txBody>
          <a:bodyPr/>
          <a:lstStyle/>
          <a:p>
            <a:pPr eaLnBrk="1" hangingPunct="1">
              <a:buFontTx/>
              <a:buNone/>
            </a:pPr>
            <a:r>
              <a:rPr lang="en-US" smtClean="0"/>
              <a:t>	</a:t>
            </a:r>
          </a:p>
        </p:txBody>
      </p:sp>
      <p:pic>
        <p:nvPicPr>
          <p:cNvPr id="65539" name="Picture 4" descr="aesthetics-b"/>
          <p:cNvPicPr>
            <a:picLocks noChangeAspect="1" noChangeArrowheads="1"/>
          </p:cNvPicPr>
          <p:nvPr/>
        </p:nvPicPr>
        <p:blipFill>
          <a:blip r:embed="rId3" cstate="print"/>
          <a:srcRect l="15242" t="17514" r="12335" b="5692"/>
          <a:stretch>
            <a:fillRect/>
          </a:stretch>
        </p:blipFill>
        <p:spPr bwMode="auto">
          <a:xfrm>
            <a:off x="4862513" y="620713"/>
            <a:ext cx="4102100" cy="6149975"/>
          </a:xfrm>
          <a:prstGeom prst="rect">
            <a:avLst/>
          </a:prstGeom>
          <a:noFill/>
          <a:ln w="9525">
            <a:noFill/>
            <a:miter lim="800000"/>
            <a:headEnd/>
            <a:tailEnd/>
          </a:ln>
        </p:spPr>
      </p:pic>
      <p:pic>
        <p:nvPicPr>
          <p:cNvPr id="65540" name="Picture 5" descr="aesthetics-f"/>
          <p:cNvPicPr>
            <a:picLocks noChangeAspect="1" noChangeArrowheads="1"/>
          </p:cNvPicPr>
          <p:nvPr/>
        </p:nvPicPr>
        <p:blipFill>
          <a:blip r:embed="rId4" cstate="print"/>
          <a:srcRect l="13336" t="13472" r="12335" b="9700"/>
          <a:stretch>
            <a:fillRect/>
          </a:stretch>
        </p:blipFill>
        <p:spPr bwMode="auto">
          <a:xfrm>
            <a:off x="323850" y="620713"/>
            <a:ext cx="4210050" cy="615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7586" name="Picture 5" descr="isc2"/>
          <p:cNvPicPr>
            <a:picLocks noChangeAspect="1" noChangeArrowheads="1"/>
          </p:cNvPicPr>
          <p:nvPr/>
        </p:nvPicPr>
        <p:blipFill>
          <a:blip r:embed="rId5" cstate="print"/>
          <a:srcRect/>
          <a:stretch>
            <a:fillRect/>
          </a:stretch>
        </p:blipFill>
        <p:spPr bwMode="auto">
          <a:xfrm>
            <a:off x="3419475" y="4013200"/>
            <a:ext cx="5434013" cy="2844800"/>
          </a:xfrm>
          <a:prstGeom prst="rect">
            <a:avLst/>
          </a:prstGeom>
          <a:noFill/>
          <a:ln w="25400">
            <a:solidFill>
              <a:srgbClr val="800000"/>
            </a:solidFill>
            <a:miter lim="800000"/>
            <a:headEnd/>
            <a:tailEnd/>
          </a:ln>
        </p:spPr>
      </p:pic>
      <p:pic>
        <p:nvPicPr>
          <p:cNvPr id="67587" name="Picture 6" descr="Binder3"/>
          <p:cNvPicPr>
            <a:picLocks noChangeAspect="1" noChangeArrowheads="1"/>
          </p:cNvPicPr>
          <p:nvPr/>
        </p:nvPicPr>
        <p:blipFill>
          <a:blip r:embed="rId6" cstate="print"/>
          <a:srcRect/>
          <a:stretch>
            <a:fillRect/>
          </a:stretch>
        </p:blipFill>
        <p:spPr bwMode="auto">
          <a:xfrm>
            <a:off x="179388" y="1916113"/>
            <a:ext cx="5524500" cy="3675062"/>
          </a:xfrm>
          <a:prstGeom prst="rect">
            <a:avLst/>
          </a:prstGeom>
          <a:noFill/>
          <a:ln w="25400">
            <a:solidFill>
              <a:srgbClr val="800000"/>
            </a:solidFill>
            <a:miter lim="800000"/>
            <a:headEnd/>
            <a:tailEnd/>
          </a:ln>
        </p:spPr>
      </p:pic>
      <p:sp>
        <p:nvSpPr>
          <p:cNvPr id="83976" name="Rectangle 8"/>
          <p:cNvSpPr>
            <a:spLocks noChangeArrowheads="1"/>
          </p:cNvSpPr>
          <p:nvPr/>
        </p:nvSpPr>
        <p:spPr bwMode="auto">
          <a:xfrm>
            <a:off x="3419475" y="6021388"/>
            <a:ext cx="3168650" cy="215900"/>
          </a:xfrm>
          <a:prstGeom prst="rect">
            <a:avLst/>
          </a:prstGeom>
          <a:noFill/>
          <a:ln w="38100" algn="ctr">
            <a:solidFill>
              <a:srgbClr val="FF0000"/>
            </a:solidFill>
            <a:miter lim="800000"/>
            <a:headEnd/>
            <a:tailEnd/>
          </a:ln>
        </p:spPr>
        <p:txBody>
          <a:bodyPr wrap="none" anchor="ctr">
            <a:spAutoFit/>
          </a:bodyPr>
          <a:lstStyle/>
          <a:p>
            <a:endParaRPr lang="en-AU"/>
          </a:p>
        </p:txBody>
      </p:sp>
      <p:sp>
        <p:nvSpPr>
          <p:cNvPr id="67589" name="Line 11"/>
          <p:cNvSpPr>
            <a:spLocks noChangeShapeType="1"/>
          </p:cNvSpPr>
          <p:nvPr/>
        </p:nvSpPr>
        <p:spPr bwMode="auto">
          <a:xfrm>
            <a:off x="3203575" y="2276475"/>
            <a:ext cx="0" cy="0"/>
          </a:xfrm>
          <a:prstGeom prst="line">
            <a:avLst/>
          </a:prstGeom>
          <a:noFill/>
          <a:ln w="9525">
            <a:solidFill>
              <a:schemeClr val="accent2"/>
            </a:solidFill>
            <a:round/>
            <a:headEnd/>
            <a:tailEnd type="triangle" w="med" len="med"/>
          </a:ln>
        </p:spPr>
        <p:txBody>
          <a:bodyPr>
            <a:spAutoFit/>
          </a:bodyPr>
          <a:lstStyle/>
          <a:p>
            <a:endParaRPr lang="en-US"/>
          </a:p>
        </p:txBody>
      </p:sp>
      <p:sp>
        <p:nvSpPr>
          <p:cNvPr id="83980" name="Oval 12"/>
          <p:cNvSpPr>
            <a:spLocks noChangeArrowheads="1"/>
          </p:cNvSpPr>
          <p:nvPr/>
        </p:nvSpPr>
        <p:spPr bwMode="auto">
          <a:xfrm>
            <a:off x="2268538" y="3284538"/>
            <a:ext cx="2016125" cy="358775"/>
          </a:xfrm>
          <a:prstGeom prst="ellipse">
            <a:avLst/>
          </a:prstGeom>
          <a:noFill/>
          <a:ln w="38100" algn="ctr">
            <a:solidFill>
              <a:srgbClr val="FF0000"/>
            </a:solidFill>
            <a:round/>
            <a:headEnd/>
            <a:tailEnd/>
          </a:ln>
        </p:spPr>
        <p:txBody>
          <a:bodyPr anchor="ctr">
            <a:spAutoFit/>
          </a:bodyPr>
          <a:lstStyle/>
          <a:p>
            <a:endParaRPr lang="en-AU"/>
          </a:p>
        </p:txBody>
      </p:sp>
      <p:sp>
        <p:nvSpPr>
          <p:cNvPr id="67591" name="Line 13"/>
          <p:cNvSpPr>
            <a:spLocks noChangeShapeType="1"/>
          </p:cNvSpPr>
          <p:nvPr/>
        </p:nvSpPr>
        <p:spPr bwMode="auto">
          <a:xfrm>
            <a:off x="3276600" y="2492375"/>
            <a:ext cx="0" cy="0"/>
          </a:xfrm>
          <a:prstGeom prst="line">
            <a:avLst/>
          </a:prstGeom>
          <a:noFill/>
          <a:ln w="9525">
            <a:solidFill>
              <a:schemeClr val="accent2"/>
            </a:solidFill>
            <a:round/>
            <a:headEnd/>
            <a:tailEnd type="triangle" w="med" len="med"/>
          </a:ln>
        </p:spPr>
        <p:txBody>
          <a:bodyPr>
            <a:spAutoFit/>
          </a:bodyPr>
          <a:lstStyle/>
          <a:p>
            <a:endParaRPr lang="en-US"/>
          </a:p>
        </p:txBody>
      </p:sp>
      <p:sp>
        <p:nvSpPr>
          <p:cNvPr id="83984" name="Line 16"/>
          <p:cNvSpPr>
            <a:spLocks noChangeShapeType="1"/>
          </p:cNvSpPr>
          <p:nvPr/>
        </p:nvSpPr>
        <p:spPr bwMode="auto">
          <a:xfrm>
            <a:off x="395288" y="5445125"/>
            <a:ext cx="4392612" cy="647700"/>
          </a:xfrm>
          <a:prstGeom prst="line">
            <a:avLst/>
          </a:prstGeom>
          <a:noFill/>
          <a:ln w="25400">
            <a:solidFill>
              <a:srgbClr val="FF0000"/>
            </a:solidFill>
            <a:prstDash val="lgDashDot"/>
            <a:round/>
            <a:headEnd type="diamond" w="med" len="med"/>
            <a:tailEnd type="triangle" w="med" len="med"/>
          </a:ln>
        </p:spPr>
        <p:txBody>
          <a:bodyPr>
            <a:spAutoFit/>
          </a:bodyPr>
          <a:lstStyle/>
          <a:p>
            <a:endParaRPr lang="en-US"/>
          </a:p>
        </p:txBody>
      </p:sp>
      <p:sp>
        <p:nvSpPr>
          <p:cNvPr id="83985" name="Oval 17"/>
          <p:cNvSpPr>
            <a:spLocks noChangeArrowheads="1"/>
          </p:cNvSpPr>
          <p:nvPr/>
        </p:nvSpPr>
        <p:spPr bwMode="auto">
          <a:xfrm>
            <a:off x="179388" y="5013325"/>
            <a:ext cx="971550" cy="431800"/>
          </a:xfrm>
          <a:prstGeom prst="ellipse">
            <a:avLst/>
          </a:prstGeom>
          <a:noFill/>
          <a:ln w="38100" algn="ctr">
            <a:solidFill>
              <a:srgbClr val="FF0000"/>
            </a:solidFill>
            <a:round/>
            <a:headEnd/>
            <a:tailEnd/>
          </a:ln>
        </p:spPr>
        <p:txBody>
          <a:bodyPr wrap="none" anchor="ctr">
            <a:spAutoFit/>
          </a:bodyPr>
          <a:lstStyle/>
          <a:p>
            <a:endParaRPr lang="en-AU"/>
          </a:p>
        </p:txBody>
      </p:sp>
      <p:pic>
        <p:nvPicPr>
          <p:cNvPr id="67594" name="Picture 7" descr="ISC Main Page_Page_1"/>
          <p:cNvPicPr>
            <a:picLocks noChangeAspect="1" noChangeArrowheads="1"/>
          </p:cNvPicPr>
          <p:nvPr/>
        </p:nvPicPr>
        <p:blipFill>
          <a:blip r:embed="rId7" cstate="print"/>
          <a:srcRect/>
          <a:stretch>
            <a:fillRect/>
          </a:stretch>
        </p:blipFill>
        <p:spPr bwMode="auto">
          <a:xfrm rot="352218">
            <a:off x="3132138" y="1628775"/>
            <a:ext cx="5780087" cy="1704975"/>
          </a:xfrm>
          <a:prstGeom prst="rect">
            <a:avLst/>
          </a:prstGeom>
          <a:noFill/>
          <a:ln w="19050">
            <a:solidFill>
              <a:srgbClr val="663300"/>
            </a:solidFill>
            <a:miter lim="800000"/>
            <a:headEnd/>
            <a:tailEnd/>
          </a:ln>
        </p:spPr>
      </p:pic>
      <p:sp>
        <p:nvSpPr>
          <p:cNvPr id="67595" name="Text Box 21"/>
          <p:cNvSpPr txBox="1">
            <a:spLocks noChangeArrowheads="1"/>
          </p:cNvSpPr>
          <p:nvPr/>
        </p:nvSpPr>
        <p:spPr bwMode="auto">
          <a:xfrm>
            <a:off x="0" y="0"/>
            <a:ext cx="1365250" cy="366713"/>
          </a:xfrm>
          <a:prstGeom prst="rect">
            <a:avLst/>
          </a:prstGeom>
          <a:noFill/>
          <a:ln w="9525" algn="ctr">
            <a:noFill/>
            <a:miter lim="800000"/>
            <a:headEnd/>
            <a:tailEnd/>
          </a:ln>
        </p:spPr>
        <p:txBody>
          <a:bodyPr wrap="none">
            <a:spAutoFit/>
          </a:bodyPr>
          <a:lstStyle/>
          <a:p>
            <a:r>
              <a:rPr lang="en-US"/>
              <a:t>ENTERING</a:t>
            </a:r>
          </a:p>
        </p:txBody>
      </p:sp>
      <p:sp>
        <p:nvSpPr>
          <p:cNvPr id="83987" name="Text Box 19"/>
          <p:cNvSpPr txBox="1">
            <a:spLocks noChangeArrowheads="1"/>
          </p:cNvSpPr>
          <p:nvPr/>
        </p:nvSpPr>
        <p:spPr bwMode="auto">
          <a:xfrm>
            <a:off x="239713" y="1162050"/>
            <a:ext cx="2808287" cy="666750"/>
          </a:xfrm>
          <a:prstGeom prst="rect">
            <a:avLst/>
          </a:prstGeom>
          <a:solidFill>
            <a:schemeClr val="bg1">
              <a:lumMod val="75000"/>
            </a:schemeClr>
          </a:solidFill>
          <a:ln w="25400" algn="ctr">
            <a:solidFill>
              <a:srgbClr val="000000"/>
            </a:solidFill>
            <a:miter lim="800000"/>
            <a:headEnd/>
            <a:tailEnd/>
          </a:ln>
          <a:effectLst/>
        </p:spPr>
        <p:txBody>
          <a:bodyPr>
            <a:spAutoFit/>
          </a:bodyPr>
          <a:lstStyle/>
          <a:p>
            <a:pPr>
              <a:defRPr/>
            </a:pPr>
            <a:r>
              <a:rPr lang="en-US" dirty="0"/>
              <a:t>‘</a:t>
            </a:r>
            <a:r>
              <a:rPr lang="en-US" b="1" dirty="0"/>
              <a:t>Simple Lookup</a:t>
            </a:r>
            <a:r>
              <a:rPr lang="en-US" dirty="0"/>
              <a:t>’ fails. ‘</a:t>
            </a:r>
            <a:r>
              <a:rPr lang="en-US" b="1" dirty="0"/>
              <a:t>Smart Lookup</a:t>
            </a:r>
            <a:r>
              <a:rPr lang="en-US" dirty="0"/>
              <a:t>’  gives:</a:t>
            </a:r>
          </a:p>
        </p:txBody>
      </p:sp>
      <p:sp>
        <p:nvSpPr>
          <p:cNvPr id="83990" name="Text Box 22"/>
          <p:cNvSpPr txBox="1">
            <a:spLocks noChangeArrowheads="1"/>
          </p:cNvSpPr>
          <p:nvPr/>
        </p:nvSpPr>
        <p:spPr bwMode="auto">
          <a:xfrm>
            <a:off x="468313" y="681038"/>
            <a:ext cx="8243887" cy="461962"/>
          </a:xfrm>
          <a:prstGeom prst="rect">
            <a:avLst/>
          </a:prstGeom>
          <a:solidFill>
            <a:schemeClr val="accent1"/>
          </a:solidFill>
          <a:ln w="63500" algn="ctr">
            <a:solidFill>
              <a:schemeClr val="tx1"/>
            </a:solidFill>
            <a:miter lim="800000"/>
            <a:headEnd/>
            <a:tailEnd/>
          </a:ln>
        </p:spPr>
        <p:txBody>
          <a:bodyPr>
            <a:spAutoFit/>
          </a:bodyPr>
          <a:lstStyle/>
          <a:p>
            <a:pPr algn="ctr"/>
            <a:r>
              <a:rPr lang="en-US" sz="2400">
                <a:solidFill>
                  <a:srgbClr val="FFFF00"/>
                </a:solidFill>
              </a:rPr>
              <a:t>evalf(Sum(k^k/k!/exp(k)-1/sqrt(2*Pi*k),k=1..infinity),16)</a:t>
            </a:r>
          </a:p>
        </p:txBody>
      </p:sp>
      <p:sp>
        <p:nvSpPr>
          <p:cNvPr id="83991" name="Text Box 23"/>
          <p:cNvSpPr txBox="1">
            <a:spLocks noChangeArrowheads="1"/>
          </p:cNvSpPr>
          <p:nvPr/>
        </p:nvSpPr>
        <p:spPr bwMode="auto">
          <a:xfrm>
            <a:off x="2700338" y="3933825"/>
            <a:ext cx="576262" cy="366713"/>
          </a:xfrm>
          <a:prstGeom prst="rect">
            <a:avLst/>
          </a:prstGeom>
          <a:noFill/>
          <a:ln w="9525" algn="ctr">
            <a:noFill/>
            <a:miter lim="800000"/>
            <a:headEnd/>
            <a:tailEnd/>
          </a:ln>
        </p:spPr>
        <p:txBody>
          <a:bodyPr>
            <a:spAutoFit/>
          </a:bodyPr>
          <a:lstStyle/>
          <a:p>
            <a:r>
              <a:rPr lang="en-US">
                <a:solidFill>
                  <a:srgbClr val="FF5050"/>
                </a:solidFill>
              </a:rPr>
              <a:t>= K</a:t>
            </a:r>
          </a:p>
        </p:txBody>
      </p:sp>
      <p:sp>
        <p:nvSpPr>
          <p:cNvPr id="83986" name="Line 18"/>
          <p:cNvSpPr>
            <a:spLocks noChangeShapeType="1"/>
          </p:cNvSpPr>
          <p:nvPr/>
        </p:nvSpPr>
        <p:spPr bwMode="auto">
          <a:xfrm flipH="1">
            <a:off x="684213" y="3644900"/>
            <a:ext cx="2303462" cy="1512888"/>
          </a:xfrm>
          <a:prstGeom prst="line">
            <a:avLst/>
          </a:prstGeom>
          <a:noFill/>
          <a:ln w="25400">
            <a:solidFill>
              <a:srgbClr val="FF0000"/>
            </a:solidFill>
            <a:prstDash val="lgDashDot"/>
            <a:round/>
            <a:headEnd type="diamond" w="med" len="med"/>
            <a:tailEnd type="triangle" w="med" len="med"/>
          </a:ln>
        </p:spPr>
        <p:txBody>
          <a:bodyPr>
            <a:spAutoFit/>
          </a:bodyPr>
          <a:lstStyle/>
          <a:p>
            <a:endParaRPr lang="en-US"/>
          </a:p>
        </p:txBody>
      </p:sp>
      <p:pic>
        <p:nvPicPr>
          <p:cNvPr id="17" name="Picture 16" descr="TP_tmp.png"/>
          <p:cNvPicPr>
            <a:picLocks noChangeAspect="1"/>
          </p:cNvPicPr>
          <p:nvPr>
            <p:custDataLst>
              <p:tags r:id="rId1"/>
            </p:custDataLst>
          </p:nvPr>
        </p:nvPicPr>
        <p:blipFill>
          <a:blip r:embed="rId8" cstate="print"/>
          <a:srcRect/>
          <a:stretch>
            <a:fillRect/>
          </a:stretch>
        </p:blipFill>
        <p:spPr bwMode="auto">
          <a:xfrm>
            <a:off x="7010400" y="5943600"/>
            <a:ext cx="914400" cy="647700"/>
          </a:xfrm>
          <a:prstGeom prst="rect">
            <a:avLst/>
          </a:prstGeom>
          <a:noFill/>
          <a:ln w="31750">
            <a:solidFill>
              <a:schemeClr val="tx2"/>
            </a:solidFill>
            <a:miter lim="800000"/>
            <a:headEnd/>
            <a:tailEnd/>
          </a:ln>
        </p:spPr>
      </p:pic>
      <p:pic>
        <p:nvPicPr>
          <p:cNvPr id="67601" name="Picture 25" descr="TP_tmp.emf"/>
          <p:cNvPicPr>
            <a:picLocks noChangeAspect="1"/>
          </p:cNvPicPr>
          <p:nvPr>
            <p:custDataLst>
              <p:tags r:id="rId2"/>
            </p:custDataLst>
          </p:nvPr>
        </p:nvPicPr>
        <p:blipFill>
          <a:blip r:embed="rId9" cstate="print"/>
          <a:srcRect/>
          <a:stretch>
            <a:fillRect/>
          </a:stretch>
        </p:blipFill>
        <p:spPr bwMode="auto">
          <a:xfrm>
            <a:off x="2320925" y="76200"/>
            <a:ext cx="4454525" cy="536575"/>
          </a:xfrm>
          <a:prstGeom prst="rect">
            <a:avLst/>
          </a:prstGeom>
          <a:noFill/>
          <a:ln w="28575" algn="ctr">
            <a:solidFill>
              <a:srgbClr val="FF0000"/>
            </a:solidFill>
            <a:round/>
            <a:headEnd/>
            <a:tailEnd/>
          </a:ln>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80"/>
                                        </p:tgtEl>
                                        <p:attrNameLst>
                                          <p:attrName>style.visibility</p:attrName>
                                        </p:attrNameLst>
                                      </p:cBhvr>
                                      <p:to>
                                        <p:strVal val="visible"/>
                                      </p:to>
                                    </p:set>
                                  </p:childTnLst>
                                </p:cTn>
                              </p:par>
                              <p:par>
                                <p:cTn id="15" presetID="4" presetClass="entr" presetSubtype="16" fill="hold" grpId="0" nodeType="withEffect">
                                  <p:stCondLst>
                                    <p:cond delay="0"/>
                                  </p:stCondLst>
                                  <p:childTnLst>
                                    <p:set>
                                      <p:cBhvr>
                                        <p:cTn id="16" dur="1" fill="hold">
                                          <p:stCondLst>
                                            <p:cond delay="0"/>
                                          </p:stCondLst>
                                        </p:cTn>
                                        <p:tgtEl>
                                          <p:spTgt spid="83991"/>
                                        </p:tgtEl>
                                        <p:attrNameLst>
                                          <p:attrName>style.visibility</p:attrName>
                                        </p:attrNameLst>
                                      </p:cBhvr>
                                      <p:to>
                                        <p:strVal val="visible"/>
                                      </p:to>
                                    </p:set>
                                    <p:animEffect transition="in" filter="box(in)">
                                      <p:cBhvr>
                                        <p:cTn id="17" dur="500"/>
                                        <p:tgtEl>
                                          <p:spTgt spid="8399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398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398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398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397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6" grpId="0" animBg="1"/>
      <p:bldP spid="83980" grpId="0" animBg="1"/>
      <p:bldP spid="83984" grpId="0" animBg="1"/>
      <p:bldP spid="83985" grpId="0" animBg="1"/>
      <p:bldP spid="83987" grpId="0" animBg="1"/>
      <p:bldP spid="83991" grpId="0"/>
      <p:bldP spid="8398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watermark"/>
          <p:cNvPicPr>
            <a:picLocks noChangeAspect="1" noChangeArrowheads="1"/>
          </p:cNvPicPr>
          <p:nvPr/>
        </p:nvPicPr>
        <p:blipFill>
          <a:blip r:embed="rId3" cstate="print"/>
          <a:srcRect/>
          <a:stretch>
            <a:fillRect/>
          </a:stretch>
        </p:blipFill>
        <p:spPr bwMode="auto">
          <a:xfrm>
            <a:off x="3563938" y="2781300"/>
            <a:ext cx="2392362" cy="3527425"/>
          </a:xfrm>
          <a:prstGeom prst="rect">
            <a:avLst/>
          </a:prstGeom>
          <a:noFill/>
          <a:ln w="9525">
            <a:noFill/>
            <a:miter lim="800000"/>
            <a:headEnd/>
            <a:tailEnd/>
          </a:ln>
        </p:spPr>
      </p:pic>
      <p:sp>
        <p:nvSpPr>
          <p:cNvPr id="69634" name="Text Box 3"/>
          <p:cNvSpPr txBox="1">
            <a:spLocks noChangeArrowheads="1"/>
          </p:cNvSpPr>
          <p:nvPr/>
        </p:nvSpPr>
        <p:spPr bwMode="auto">
          <a:xfrm rot="261953">
            <a:off x="0" y="3933825"/>
            <a:ext cx="1800225" cy="366713"/>
          </a:xfrm>
          <a:prstGeom prst="rect">
            <a:avLst/>
          </a:prstGeom>
          <a:noFill/>
          <a:ln w="9525" algn="ctr">
            <a:noFill/>
            <a:miter lim="800000"/>
            <a:headEnd/>
            <a:tailEnd/>
          </a:ln>
        </p:spPr>
        <p:txBody>
          <a:bodyPr>
            <a:spAutoFit/>
          </a:bodyPr>
          <a:lstStyle/>
          <a:p>
            <a:pPr algn="ctr">
              <a:spcBef>
                <a:spcPct val="50000"/>
              </a:spcBef>
            </a:pPr>
            <a:r>
              <a:rPr lang="en-US" b="1">
                <a:solidFill>
                  <a:schemeClr val="bg1"/>
                </a:solidFill>
              </a:rPr>
              <a:t>Input of </a:t>
            </a:r>
            <a:r>
              <a:rPr lang="en-US" b="1">
                <a:solidFill>
                  <a:schemeClr val="bg1"/>
                </a:solidFill>
                <a:latin typeface="Wingdings" pitchFamily="2" charset="2"/>
                <a:sym typeface="Wingdings" pitchFamily="2" charset="2"/>
              </a:rPr>
              <a:t></a:t>
            </a:r>
          </a:p>
        </p:txBody>
      </p:sp>
      <p:pic>
        <p:nvPicPr>
          <p:cNvPr id="69635" name="Picture 4" descr="ddrive"/>
          <p:cNvPicPr>
            <a:picLocks noChangeAspect="1" noChangeArrowheads="1"/>
          </p:cNvPicPr>
          <p:nvPr/>
        </p:nvPicPr>
        <p:blipFill>
          <a:blip r:embed="rId4" cstate="print"/>
          <a:srcRect/>
          <a:stretch>
            <a:fillRect/>
          </a:stretch>
        </p:blipFill>
        <p:spPr bwMode="auto">
          <a:xfrm>
            <a:off x="1476375" y="333375"/>
            <a:ext cx="695325" cy="342900"/>
          </a:xfrm>
          <a:prstGeom prst="rect">
            <a:avLst/>
          </a:prstGeom>
          <a:noFill/>
          <a:ln w="9525">
            <a:noFill/>
            <a:miter lim="800000"/>
            <a:headEnd/>
            <a:tailEnd/>
          </a:ln>
        </p:spPr>
      </p:pic>
      <p:pic>
        <p:nvPicPr>
          <p:cNvPr id="69636" name="Picture 5" descr="maplesoft"/>
          <p:cNvPicPr>
            <a:picLocks noChangeAspect="1" noChangeArrowheads="1"/>
          </p:cNvPicPr>
          <p:nvPr/>
        </p:nvPicPr>
        <p:blipFill>
          <a:blip r:embed="rId5" cstate="print"/>
          <a:srcRect/>
          <a:stretch>
            <a:fillRect/>
          </a:stretch>
        </p:blipFill>
        <p:spPr bwMode="auto">
          <a:xfrm>
            <a:off x="4067175" y="333375"/>
            <a:ext cx="923925" cy="323850"/>
          </a:xfrm>
          <a:prstGeom prst="rect">
            <a:avLst/>
          </a:prstGeom>
          <a:noFill/>
          <a:ln w="9525">
            <a:noFill/>
            <a:miter lim="800000"/>
            <a:headEnd/>
            <a:tailEnd/>
          </a:ln>
        </p:spPr>
      </p:pic>
      <p:pic>
        <p:nvPicPr>
          <p:cNvPr id="69637" name="Picture 6" descr="nserc"/>
          <p:cNvPicPr>
            <a:picLocks noChangeAspect="1" noChangeArrowheads="1"/>
          </p:cNvPicPr>
          <p:nvPr/>
        </p:nvPicPr>
        <p:blipFill>
          <a:blip r:embed="rId6" cstate="print"/>
          <a:srcRect/>
          <a:stretch>
            <a:fillRect/>
          </a:stretch>
        </p:blipFill>
        <p:spPr bwMode="auto">
          <a:xfrm>
            <a:off x="6804025" y="404813"/>
            <a:ext cx="704850" cy="295275"/>
          </a:xfrm>
          <a:prstGeom prst="rect">
            <a:avLst/>
          </a:prstGeom>
          <a:noFill/>
          <a:ln w="9525">
            <a:noFill/>
            <a:miter lim="800000"/>
            <a:headEnd/>
            <a:tailEnd/>
          </a:ln>
        </p:spPr>
      </p:pic>
      <p:pic>
        <p:nvPicPr>
          <p:cNvPr id="69638" name="Picture 7" descr="pi^2+e"/>
          <p:cNvPicPr>
            <a:picLocks noChangeAspect="1" noChangeArrowheads="1"/>
          </p:cNvPicPr>
          <p:nvPr/>
        </p:nvPicPr>
        <p:blipFill>
          <a:blip r:embed="rId7" cstate="print"/>
          <a:srcRect/>
          <a:stretch>
            <a:fillRect/>
          </a:stretch>
        </p:blipFill>
        <p:spPr bwMode="auto">
          <a:xfrm>
            <a:off x="0" y="-334963"/>
            <a:ext cx="9375775" cy="7192963"/>
          </a:xfrm>
          <a:prstGeom prst="rect">
            <a:avLst/>
          </a:prstGeom>
          <a:noFill/>
          <a:ln w="9525">
            <a:noFill/>
            <a:miter lim="800000"/>
            <a:headEnd/>
            <a:tailEnd/>
          </a:ln>
        </p:spPr>
      </p:pic>
      <p:pic>
        <p:nvPicPr>
          <p:cNvPr id="76808" name="Picture 8" descr="pi^2+e(result)"/>
          <p:cNvPicPr>
            <a:picLocks noChangeAspect="1" noChangeArrowheads="1"/>
          </p:cNvPicPr>
          <p:nvPr/>
        </p:nvPicPr>
        <p:blipFill>
          <a:blip r:embed="rId8" cstate="print"/>
          <a:srcRect/>
          <a:stretch>
            <a:fillRect/>
          </a:stretch>
        </p:blipFill>
        <p:spPr bwMode="auto">
          <a:xfrm>
            <a:off x="0" y="-387350"/>
            <a:ext cx="9296400" cy="4846638"/>
          </a:xfrm>
          <a:prstGeom prst="rect">
            <a:avLst/>
          </a:prstGeom>
          <a:noFill/>
          <a:ln w="9525">
            <a:noFill/>
            <a:miter lim="800000"/>
            <a:headEnd/>
            <a:tailEnd/>
          </a:ln>
        </p:spPr>
      </p:pic>
      <p:sp>
        <p:nvSpPr>
          <p:cNvPr id="76809" name="Oval 9"/>
          <p:cNvSpPr>
            <a:spLocks noChangeArrowheads="1"/>
          </p:cNvSpPr>
          <p:nvPr/>
        </p:nvSpPr>
        <p:spPr bwMode="auto">
          <a:xfrm>
            <a:off x="1620838" y="2349500"/>
            <a:ext cx="1295400" cy="457200"/>
          </a:xfrm>
          <a:prstGeom prst="ellipse">
            <a:avLst/>
          </a:prstGeom>
          <a:noFill/>
          <a:ln w="28575">
            <a:solidFill>
              <a:srgbClr val="FF0000"/>
            </a:solidFill>
            <a:round/>
            <a:headEnd type="none" w="sm" len="sm"/>
            <a:tailEnd type="none" w="sm" len="sm"/>
          </a:ln>
        </p:spPr>
        <p:txBody>
          <a:bodyPr wrap="none" anchor="ctr"/>
          <a:lstStyle/>
          <a:p>
            <a:endParaRPr lang="en-AU"/>
          </a:p>
        </p:txBody>
      </p:sp>
      <p:sp>
        <p:nvSpPr>
          <p:cNvPr id="76810" name="Rectangle 10"/>
          <p:cNvSpPr>
            <a:spLocks noChangeArrowheads="1"/>
          </p:cNvSpPr>
          <p:nvPr/>
        </p:nvSpPr>
        <p:spPr bwMode="auto">
          <a:xfrm>
            <a:off x="2590800" y="990600"/>
            <a:ext cx="4114800" cy="914400"/>
          </a:xfrm>
          <a:prstGeom prst="rect">
            <a:avLst/>
          </a:prstGeom>
          <a:noFill/>
          <a:ln w="38100" algn="ctr">
            <a:solidFill>
              <a:srgbClr val="FF0000"/>
            </a:solidFill>
            <a:miter lim="800000"/>
            <a:headEnd/>
            <a:tailEnd/>
          </a:ln>
        </p:spPr>
        <p:txBody>
          <a:bodyPr wrap="none" anchor="ctr"/>
          <a:lstStyle/>
          <a:p>
            <a:endParaRPr lang="en-AU"/>
          </a:p>
        </p:txBody>
      </p:sp>
      <p:sp>
        <p:nvSpPr>
          <p:cNvPr id="69642" name="Text Box 11"/>
          <p:cNvSpPr txBox="1">
            <a:spLocks noChangeArrowheads="1"/>
          </p:cNvSpPr>
          <p:nvPr/>
        </p:nvSpPr>
        <p:spPr bwMode="auto">
          <a:xfrm>
            <a:off x="6172200" y="5246688"/>
            <a:ext cx="2667000" cy="985837"/>
          </a:xfrm>
          <a:prstGeom prst="rect">
            <a:avLst/>
          </a:prstGeom>
          <a:noFill/>
          <a:ln w="38100" algn="ctr">
            <a:solidFill>
              <a:schemeClr val="tx1"/>
            </a:solidFill>
            <a:miter lim="800000"/>
            <a:headEnd/>
            <a:tailEnd/>
          </a:ln>
        </p:spPr>
        <p:txBody>
          <a:bodyPr>
            <a:spAutoFit/>
          </a:bodyPr>
          <a:lstStyle/>
          <a:p>
            <a:pPr algn="ctr">
              <a:spcBef>
                <a:spcPct val="50000"/>
              </a:spcBef>
              <a:buFontTx/>
              <a:buChar char="•"/>
            </a:pPr>
            <a:r>
              <a:rPr lang="en-US" sz="1600"/>
              <a:t> </a:t>
            </a:r>
            <a:r>
              <a:rPr lang="en-US" sz="1600">
                <a:solidFill>
                  <a:schemeClr val="hlink"/>
                </a:solidFill>
              </a:rPr>
              <a:t>ISC+</a:t>
            </a:r>
            <a:r>
              <a:rPr lang="en-US" sz="1600"/>
              <a:t> runs on </a:t>
            </a:r>
            <a:r>
              <a:rPr lang="en-US" sz="1600">
                <a:solidFill>
                  <a:schemeClr val="hlink"/>
                </a:solidFill>
              </a:rPr>
              <a:t>Glooscap</a:t>
            </a:r>
          </a:p>
          <a:p>
            <a:pPr algn="ctr">
              <a:spcBef>
                <a:spcPct val="50000"/>
              </a:spcBef>
              <a:buFontTx/>
              <a:buChar char="•"/>
            </a:pPr>
            <a:r>
              <a:rPr lang="en-US" sz="1600"/>
              <a:t> Less lookup &amp; more  algorithms than 1995</a:t>
            </a:r>
          </a:p>
        </p:txBody>
      </p:sp>
      <p:sp>
        <p:nvSpPr>
          <p:cNvPr id="76812" name="Oval 12"/>
          <p:cNvSpPr>
            <a:spLocks noChangeArrowheads="1"/>
          </p:cNvSpPr>
          <p:nvPr/>
        </p:nvSpPr>
        <p:spPr bwMode="auto">
          <a:xfrm>
            <a:off x="3563938" y="4652963"/>
            <a:ext cx="2160587" cy="360362"/>
          </a:xfrm>
          <a:prstGeom prst="ellipse">
            <a:avLst/>
          </a:prstGeom>
          <a:noFill/>
          <a:ln w="28575">
            <a:solidFill>
              <a:srgbClr val="FF0000"/>
            </a:solidFill>
            <a:round/>
            <a:headEnd/>
            <a:tailEnd/>
          </a:ln>
        </p:spPr>
        <p:txBody>
          <a:bodyPr wrap="none" anchor="ctr"/>
          <a:lstStyle/>
          <a:p>
            <a:endParaRPr lang="en-AU"/>
          </a:p>
        </p:txBody>
      </p:sp>
      <p:sp>
        <p:nvSpPr>
          <p:cNvPr id="69644" name="Rectangle 13"/>
          <p:cNvSpPr>
            <a:spLocks noGrp="1" noChangeArrowheads="1"/>
          </p:cNvSpPr>
          <p:nvPr>
            <p:ph type="ctrTitle"/>
          </p:nvPr>
        </p:nvSpPr>
        <p:spPr>
          <a:xfrm>
            <a:off x="539750" y="374650"/>
            <a:ext cx="7772400" cy="461963"/>
          </a:xfrm>
        </p:spPr>
        <p:txBody>
          <a:bodyPr/>
          <a:lstStyle/>
          <a:p>
            <a:pPr eaLnBrk="1" hangingPunct="1"/>
            <a:r>
              <a:rPr lang="en-AU" sz="2000" smtClean="0">
                <a:solidFill>
                  <a:schemeClr val="bg1"/>
                </a:solidFill>
              </a:rPr>
              <a:t>The ISC in Action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68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68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6808"/>
                                        </p:tgtEl>
                                        <p:attrNameLst>
                                          <p:attrName>style.visibility</p:attrName>
                                        </p:attrNameLst>
                                      </p:cBhvr>
                                      <p:to>
                                        <p:strVal val="visible"/>
                                      </p:to>
                                    </p:set>
                                    <p:anim calcmode="lin" valueType="num">
                                      <p:cBhvr additive="base">
                                        <p:cTn id="15" dur="500" fill="hold"/>
                                        <p:tgtEl>
                                          <p:spTgt spid="76808"/>
                                        </p:tgtEl>
                                        <p:attrNameLst>
                                          <p:attrName>ppt_x</p:attrName>
                                        </p:attrNameLst>
                                      </p:cBhvr>
                                      <p:tavLst>
                                        <p:tav tm="0">
                                          <p:val>
                                            <p:strVal val="#ppt_x"/>
                                          </p:val>
                                        </p:tav>
                                        <p:tav tm="100000">
                                          <p:val>
                                            <p:strVal val="#ppt_x"/>
                                          </p:val>
                                        </p:tav>
                                      </p:tavLst>
                                    </p:anim>
                                    <p:anim calcmode="lin" valueType="num">
                                      <p:cBhvr additive="base">
                                        <p:cTn id="16" dur="500" fill="hold"/>
                                        <p:tgtEl>
                                          <p:spTgt spid="768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6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9" grpId="0" animBg="1"/>
      <p:bldP spid="76810" grpId="0" animBg="1"/>
      <p:bldP spid="768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381000" y="76200"/>
            <a:ext cx="8229600" cy="1143000"/>
          </a:xfrm>
        </p:spPr>
        <p:txBody>
          <a:bodyPr/>
          <a:lstStyle/>
          <a:p>
            <a:pPr eaLnBrk="1" hangingPunct="1"/>
            <a:r>
              <a:rPr lang="en-AU" sz="3200" smtClean="0">
                <a:solidFill>
                  <a:srgbClr val="FFFF00"/>
                </a:solidFill>
              </a:rPr>
              <a:t>IDENTIFY and ISC IN ACTION</a:t>
            </a:r>
            <a:br>
              <a:rPr lang="en-AU" sz="3200" smtClean="0">
                <a:solidFill>
                  <a:srgbClr val="FFFF00"/>
                </a:solidFill>
              </a:rPr>
            </a:br>
            <a:r>
              <a:rPr lang="en-AU" sz="2800" smtClean="0">
                <a:solidFill>
                  <a:srgbClr val="FFFF00"/>
                </a:solidFill>
              </a:rPr>
              <a:t>ISC</a:t>
            </a:r>
            <a:r>
              <a:rPr lang="en-AU" sz="2800" smtClean="0">
                <a:solidFill>
                  <a:schemeClr val="bg1"/>
                </a:solidFill>
              </a:rPr>
              <a:t> does more for a naive user</a:t>
            </a:r>
            <a:br>
              <a:rPr lang="en-AU" sz="2800" smtClean="0">
                <a:solidFill>
                  <a:schemeClr val="bg1"/>
                </a:solidFill>
              </a:rPr>
            </a:br>
            <a:r>
              <a:rPr lang="en-AU" sz="2800" smtClean="0">
                <a:solidFill>
                  <a:srgbClr val="FFFF00"/>
                </a:solidFill>
              </a:rPr>
              <a:t>identify</a:t>
            </a:r>
            <a:r>
              <a:rPr lang="en-AU" sz="2800" smtClean="0">
                <a:solidFill>
                  <a:schemeClr val="bg1"/>
                </a:solidFill>
              </a:rPr>
              <a:t> does more for an experienced user</a:t>
            </a:r>
          </a:p>
        </p:txBody>
      </p:sp>
      <p:sp>
        <p:nvSpPr>
          <p:cNvPr id="3" name="Content Placeholder 2"/>
          <p:cNvSpPr>
            <a:spLocks noGrp="1"/>
          </p:cNvSpPr>
          <p:nvPr>
            <p:ph idx="1"/>
          </p:nvPr>
        </p:nvSpPr>
        <p:spPr>
          <a:xfrm>
            <a:off x="152400" y="1600200"/>
            <a:ext cx="8229600" cy="4525963"/>
          </a:xfrm>
        </p:spPr>
        <p:txBody>
          <a:bodyPr/>
          <a:lstStyle/>
          <a:p>
            <a:pPr eaLnBrk="1" hangingPunct="1">
              <a:buFont typeface="Arial" charset="0"/>
              <a:buNone/>
            </a:pPr>
            <a:r>
              <a:rPr lang="en-AU" sz="2800" smtClean="0"/>
              <a:t>19.999099979</a:t>
            </a:r>
            <a:endParaRPr lang="en-AU" smtClean="0"/>
          </a:p>
          <a:p>
            <a:pPr eaLnBrk="1" hangingPunct="1">
              <a:buFont typeface="Arial" charset="0"/>
              <a:buNone/>
            </a:pPr>
            <a:endParaRPr lang="en-AU" smtClean="0"/>
          </a:p>
        </p:txBody>
      </p:sp>
      <p:pic>
        <p:nvPicPr>
          <p:cNvPr id="8" name="Picture 7" descr="TP_tmp.emf"/>
          <p:cNvPicPr>
            <a:picLocks noChangeAspect="1"/>
          </p:cNvPicPr>
          <p:nvPr>
            <p:custDataLst>
              <p:tags r:id="rId1"/>
            </p:custDataLst>
          </p:nvPr>
        </p:nvPicPr>
        <p:blipFill>
          <a:blip r:embed="rId8" cstate="print"/>
          <a:srcRect/>
          <a:stretch>
            <a:fillRect/>
          </a:stretch>
        </p:blipFill>
        <p:spPr bwMode="auto">
          <a:xfrm>
            <a:off x="304800" y="2667000"/>
            <a:ext cx="3984625" cy="760413"/>
          </a:xfrm>
          <a:prstGeom prst="rect">
            <a:avLst/>
          </a:prstGeom>
          <a:noFill/>
          <a:ln w="9525">
            <a:noFill/>
            <a:miter lim="800000"/>
            <a:headEnd/>
            <a:tailEnd/>
          </a:ln>
        </p:spPr>
      </p:pic>
      <p:pic>
        <p:nvPicPr>
          <p:cNvPr id="9" name="Picture 8" descr="TP_tmp.emf"/>
          <p:cNvPicPr>
            <a:picLocks noChangeAspect="1"/>
          </p:cNvPicPr>
          <p:nvPr>
            <p:custDataLst>
              <p:tags r:id="rId2"/>
            </p:custDataLst>
          </p:nvPr>
        </p:nvPicPr>
        <p:blipFill>
          <a:blip r:embed="rId9" cstate="print"/>
          <a:srcRect/>
          <a:stretch>
            <a:fillRect/>
          </a:stretch>
        </p:blipFill>
        <p:spPr bwMode="auto">
          <a:xfrm>
            <a:off x="304800" y="3581400"/>
            <a:ext cx="3806825" cy="760413"/>
          </a:xfrm>
          <a:prstGeom prst="rect">
            <a:avLst/>
          </a:prstGeom>
          <a:noFill/>
          <a:ln w="9525">
            <a:noFill/>
            <a:miter lim="800000"/>
            <a:headEnd/>
            <a:tailEnd/>
          </a:ln>
        </p:spPr>
      </p:pic>
      <p:pic>
        <p:nvPicPr>
          <p:cNvPr id="10" name="Picture 9" descr="19.999.png"/>
          <p:cNvPicPr>
            <a:picLocks noChangeAspect="1"/>
          </p:cNvPicPr>
          <p:nvPr/>
        </p:nvPicPr>
        <p:blipFill>
          <a:blip r:embed="rId10" cstate="print"/>
          <a:srcRect/>
          <a:stretch>
            <a:fillRect/>
          </a:stretch>
        </p:blipFill>
        <p:spPr bwMode="auto">
          <a:xfrm>
            <a:off x="4438650" y="1387475"/>
            <a:ext cx="4324350" cy="1050925"/>
          </a:xfrm>
          <a:prstGeom prst="rect">
            <a:avLst/>
          </a:prstGeom>
          <a:noFill/>
          <a:ln w="25400">
            <a:solidFill>
              <a:schemeClr val="accent1"/>
            </a:solidFill>
            <a:miter lim="800000"/>
            <a:headEnd/>
            <a:tailEnd/>
          </a:ln>
        </p:spPr>
      </p:pic>
      <p:pic>
        <p:nvPicPr>
          <p:cNvPr id="12" name="Picture 11" descr="TP_tmp.emf"/>
          <p:cNvPicPr>
            <a:picLocks noChangeAspect="1"/>
          </p:cNvPicPr>
          <p:nvPr>
            <p:custDataLst>
              <p:tags r:id="rId3"/>
            </p:custDataLst>
          </p:nvPr>
        </p:nvPicPr>
        <p:blipFill>
          <a:blip r:embed="rId11" cstate="print"/>
          <a:srcRect/>
          <a:stretch>
            <a:fillRect/>
          </a:stretch>
        </p:blipFill>
        <p:spPr bwMode="auto">
          <a:xfrm>
            <a:off x="152400" y="4724400"/>
            <a:ext cx="4240213" cy="711200"/>
          </a:xfrm>
          <a:prstGeom prst="rect">
            <a:avLst/>
          </a:prstGeom>
          <a:noFill/>
          <a:ln w="9525">
            <a:noFill/>
            <a:miter lim="800000"/>
            <a:headEnd/>
            <a:tailEnd/>
          </a:ln>
        </p:spPr>
      </p:pic>
      <p:sp>
        <p:nvSpPr>
          <p:cNvPr id="13" name="TextBox 12"/>
          <p:cNvSpPr txBox="1"/>
          <p:nvPr/>
        </p:nvSpPr>
        <p:spPr>
          <a:xfrm>
            <a:off x="76200" y="5780088"/>
            <a:ext cx="3886200" cy="1077912"/>
          </a:xfrm>
          <a:prstGeom prst="rect">
            <a:avLst/>
          </a:prstGeom>
          <a:noFill/>
        </p:spPr>
        <p:txBody>
          <a:bodyPr>
            <a:spAutoFit/>
          </a:bodyPr>
          <a:lstStyle/>
          <a:p>
            <a:pPr>
              <a:defRPr/>
            </a:pPr>
            <a:r>
              <a:rPr lang="en-AU" sz="2800" dirty="0">
                <a:latin typeface="+mn-lt"/>
              </a:rPr>
              <a:t>4.599873743272336</a:t>
            </a:r>
          </a:p>
          <a:p>
            <a:pPr>
              <a:defRPr/>
            </a:pPr>
            <a:endParaRPr lang="en-AU" dirty="0"/>
          </a:p>
          <a:p>
            <a:pPr>
              <a:defRPr/>
            </a:pPr>
            <a:endParaRPr lang="en-AU" dirty="0"/>
          </a:p>
        </p:txBody>
      </p:sp>
      <p:pic>
        <p:nvPicPr>
          <p:cNvPr id="14" name="Picture 13" descr=".272.png"/>
          <p:cNvPicPr>
            <a:picLocks noChangeAspect="1"/>
          </p:cNvPicPr>
          <p:nvPr/>
        </p:nvPicPr>
        <p:blipFill>
          <a:blip r:embed="rId12" cstate="print"/>
          <a:srcRect/>
          <a:stretch>
            <a:fillRect/>
          </a:stretch>
        </p:blipFill>
        <p:spPr bwMode="auto">
          <a:xfrm>
            <a:off x="4343400" y="2743200"/>
            <a:ext cx="4375150" cy="722313"/>
          </a:xfrm>
          <a:prstGeom prst="rect">
            <a:avLst/>
          </a:prstGeom>
          <a:noFill/>
          <a:ln w="25400">
            <a:solidFill>
              <a:schemeClr val="accent1"/>
            </a:solidFill>
            <a:miter lim="800000"/>
            <a:headEnd/>
            <a:tailEnd/>
          </a:ln>
        </p:spPr>
      </p:pic>
      <p:pic>
        <p:nvPicPr>
          <p:cNvPr id="17" name="Picture 16" descr="TP_tmp.emf"/>
          <p:cNvPicPr>
            <a:picLocks noChangeAspect="1"/>
          </p:cNvPicPr>
          <p:nvPr>
            <p:custDataLst>
              <p:tags r:id="rId4"/>
            </p:custDataLst>
          </p:nvPr>
        </p:nvPicPr>
        <p:blipFill>
          <a:blip r:embed="rId13" cstate="print"/>
          <a:srcRect/>
          <a:stretch>
            <a:fillRect/>
          </a:stretch>
        </p:blipFill>
        <p:spPr bwMode="auto">
          <a:xfrm>
            <a:off x="4800600" y="4876800"/>
            <a:ext cx="3984625" cy="381000"/>
          </a:xfrm>
          <a:prstGeom prst="rect">
            <a:avLst/>
          </a:prstGeom>
          <a:noFill/>
          <a:ln w="25400" algn="ctr">
            <a:solidFill>
              <a:schemeClr val="tx1"/>
            </a:solidFill>
            <a:round/>
            <a:headEnd/>
            <a:tailEnd/>
          </a:ln>
        </p:spPr>
      </p:pic>
      <p:pic>
        <p:nvPicPr>
          <p:cNvPr id="18" name="Picture 17" descr="pslq.png"/>
          <p:cNvPicPr>
            <a:picLocks noChangeAspect="1"/>
          </p:cNvPicPr>
          <p:nvPr/>
        </p:nvPicPr>
        <p:blipFill>
          <a:blip r:embed="rId14" cstate="print"/>
          <a:srcRect l="1128" t="40327" r="18854" b="5902"/>
          <a:stretch>
            <a:fillRect/>
          </a:stretch>
        </p:blipFill>
        <p:spPr bwMode="auto">
          <a:xfrm>
            <a:off x="3429000" y="5562600"/>
            <a:ext cx="5410200" cy="914400"/>
          </a:xfrm>
          <a:prstGeom prst="rect">
            <a:avLst/>
          </a:prstGeom>
          <a:noFill/>
          <a:ln w="25400">
            <a:solidFill>
              <a:schemeClr val="accent1"/>
            </a:solidFill>
            <a:miter lim="800000"/>
            <a:headEnd/>
            <a:tailEnd/>
          </a:ln>
        </p:spPr>
      </p:pic>
      <p:pic>
        <p:nvPicPr>
          <p:cNvPr id="20" name="Picture 19" descr="TP_tmp.emf"/>
          <p:cNvPicPr>
            <a:picLocks noChangeAspect="1"/>
          </p:cNvPicPr>
          <p:nvPr>
            <p:custDataLst>
              <p:tags r:id="rId5"/>
            </p:custDataLst>
          </p:nvPr>
        </p:nvPicPr>
        <p:blipFill>
          <a:blip r:embed="rId15" cstate="print"/>
          <a:srcRect/>
          <a:stretch>
            <a:fillRect/>
          </a:stretch>
        </p:blipFill>
        <p:spPr bwMode="auto">
          <a:xfrm>
            <a:off x="4522788" y="3733800"/>
            <a:ext cx="4164012" cy="381000"/>
          </a:xfrm>
          <a:prstGeom prst="rect">
            <a:avLst/>
          </a:prstGeom>
          <a:noFill/>
          <a:ln w="25400">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p:cNvSpPr>
          <p:nvPr>
            <p:ph type="title"/>
          </p:nvPr>
        </p:nvSpPr>
        <p:spPr>
          <a:xfrm>
            <a:off x="304800" y="-304800"/>
            <a:ext cx="8534400" cy="1143000"/>
          </a:xfrm>
        </p:spPr>
        <p:txBody>
          <a:bodyPr/>
          <a:lstStyle/>
          <a:p>
            <a:r>
              <a:rPr lang="en-AU" sz="4000" dirty="0" smtClean="0">
                <a:solidFill>
                  <a:srgbClr val="FFFF00"/>
                </a:solidFill>
              </a:rPr>
              <a:t>How the World has Changed since </a:t>
            </a:r>
            <a:r>
              <a:rPr lang="en-AU" sz="4000" dirty="0" smtClean="0">
                <a:solidFill>
                  <a:srgbClr val="FFFF00"/>
                </a:solidFill>
                <a:effectLst>
                  <a:outerShdw blurRad="38100" dist="38100" dir="2700000" algn="tl">
                    <a:srgbClr val="000000">
                      <a:alpha val="43137"/>
                    </a:srgbClr>
                  </a:outerShdw>
                </a:effectLst>
              </a:rPr>
              <a:t>1977</a:t>
            </a:r>
            <a:r>
              <a:rPr lang="en-AU" sz="4000" dirty="0" smtClean="0">
                <a:solidFill>
                  <a:srgbClr val="FFFF00"/>
                </a:solidFill>
              </a:rPr>
              <a:t>   </a:t>
            </a:r>
          </a:p>
        </p:txBody>
      </p:sp>
      <p:sp>
        <p:nvSpPr>
          <p:cNvPr id="121859" name="Rectangle 3"/>
          <p:cNvSpPr>
            <a:spLocks noGrp="1"/>
          </p:cNvSpPr>
          <p:nvPr>
            <p:ph type="body" idx="1"/>
          </p:nvPr>
        </p:nvSpPr>
        <p:spPr>
          <a:noFill/>
        </p:spPr>
        <p:txBody>
          <a:bodyPr/>
          <a:lstStyle/>
          <a:p>
            <a:pPr>
              <a:buFont typeface="Arial" charset="0"/>
              <a:buNone/>
            </a:pPr>
            <a:r>
              <a:rPr lang="en-AU" dirty="0" smtClean="0"/>
              <a:t>			</a:t>
            </a:r>
          </a:p>
        </p:txBody>
      </p:sp>
      <p:pic>
        <p:nvPicPr>
          <p:cNvPr id="121861" name="Picture 5" descr="Rubinov Book quote"/>
          <p:cNvPicPr>
            <a:picLocks noChangeAspect="1" noChangeArrowheads="1"/>
          </p:cNvPicPr>
          <p:nvPr/>
        </p:nvPicPr>
        <p:blipFill>
          <a:blip r:embed="rId3" cstate="print"/>
          <a:srcRect/>
          <a:stretch>
            <a:fillRect/>
          </a:stretch>
        </p:blipFill>
        <p:spPr bwMode="auto">
          <a:xfrm>
            <a:off x="1371600" y="2971800"/>
            <a:ext cx="7679783" cy="3803650"/>
          </a:xfrm>
          <a:prstGeom prst="rect">
            <a:avLst/>
          </a:prstGeom>
          <a:noFill/>
          <a:ln w="28575">
            <a:solidFill>
              <a:srgbClr val="FFFF00"/>
            </a:solidFill>
            <a:miter lim="800000"/>
            <a:headEnd/>
            <a:tailEnd/>
          </a:ln>
        </p:spPr>
      </p:pic>
      <p:sp>
        <p:nvSpPr>
          <p:cNvPr id="7" name="TextBox 6"/>
          <p:cNvSpPr txBox="1"/>
          <p:nvPr/>
        </p:nvSpPr>
        <p:spPr>
          <a:xfrm>
            <a:off x="152400" y="2510135"/>
            <a:ext cx="6629400"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tx2"/>
            </a:solidFill>
          </a:ln>
        </p:spPr>
        <p:txBody>
          <a:bodyPr wrap="square" rtlCol="0">
            <a:spAutoFit/>
          </a:bodyPr>
          <a:lstStyle/>
          <a:p>
            <a:pPr algn="ctr"/>
            <a:r>
              <a:rPr lang="en-AU" sz="2400" dirty="0" smtClean="0">
                <a:solidFill>
                  <a:schemeClr val="tx2"/>
                </a:solidFill>
              </a:rPr>
              <a:t>From preface of my copy of the English edition</a:t>
            </a:r>
          </a:p>
        </p:txBody>
      </p:sp>
      <p:pic>
        <p:nvPicPr>
          <p:cNvPr id="9" name="Picture 8" descr="MandR.png"/>
          <p:cNvPicPr>
            <a:picLocks noChangeAspect="1"/>
          </p:cNvPicPr>
          <p:nvPr/>
        </p:nvPicPr>
        <p:blipFill>
          <a:blip r:embed="rId4" cstate="print"/>
          <a:srcRect t="2630"/>
          <a:stretch>
            <a:fillRect/>
          </a:stretch>
        </p:blipFill>
        <p:spPr>
          <a:xfrm>
            <a:off x="76200" y="3328562"/>
            <a:ext cx="1743263" cy="2538838"/>
          </a:xfrm>
          <a:prstGeom prst="rect">
            <a:avLst/>
          </a:prstGeom>
          <a:ln w="38100">
            <a:solidFill>
              <a:schemeClr val="tx1"/>
            </a:solidFill>
          </a:ln>
        </p:spPr>
      </p:pic>
      <p:sp>
        <p:nvSpPr>
          <p:cNvPr id="6" name="Rounded Rectangle 5"/>
          <p:cNvSpPr/>
          <p:nvPr/>
        </p:nvSpPr>
        <p:spPr>
          <a:xfrm>
            <a:off x="2057400" y="3124200"/>
            <a:ext cx="6934200" cy="1371600"/>
          </a:xfrm>
          <a:prstGeom prst="round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300px-Berlinermauer.jpg"/>
          <p:cNvPicPr>
            <a:picLocks noChangeAspect="1"/>
          </p:cNvPicPr>
          <p:nvPr/>
        </p:nvPicPr>
        <p:blipFill>
          <a:blip r:embed="rId5" cstate="print"/>
          <a:stretch>
            <a:fillRect/>
          </a:stretch>
        </p:blipFill>
        <p:spPr>
          <a:xfrm>
            <a:off x="4800600" y="685800"/>
            <a:ext cx="2032000" cy="1524000"/>
          </a:xfrm>
          <a:prstGeom prst="rect">
            <a:avLst/>
          </a:prstGeom>
          <a:ln w="38100">
            <a:solidFill>
              <a:schemeClr val="tx1"/>
            </a:solidFill>
          </a:ln>
        </p:spPr>
      </p:pic>
      <p:pic>
        <p:nvPicPr>
          <p:cNvPr id="10" name="Picture 9" descr="180px-Berlin_Wall_1961-11-20.jpg"/>
          <p:cNvPicPr>
            <a:picLocks noChangeAspect="1"/>
          </p:cNvPicPr>
          <p:nvPr/>
        </p:nvPicPr>
        <p:blipFill>
          <a:blip r:embed="rId6" cstate="print"/>
          <a:stretch>
            <a:fillRect/>
          </a:stretch>
        </p:blipFill>
        <p:spPr>
          <a:xfrm>
            <a:off x="2743200" y="762000"/>
            <a:ext cx="1836000" cy="1295400"/>
          </a:xfrm>
          <a:prstGeom prst="rect">
            <a:avLst/>
          </a:prstGeom>
          <a:ln w="38100">
            <a:solidFill>
              <a:schemeClr val="tx1"/>
            </a:solidFill>
          </a:ln>
        </p:spPr>
      </p:pic>
      <p:pic>
        <p:nvPicPr>
          <p:cNvPr id="11" name="Picture 10" descr="7274696-md.jpg"/>
          <p:cNvPicPr>
            <a:picLocks noChangeAspect="1"/>
          </p:cNvPicPr>
          <p:nvPr/>
        </p:nvPicPr>
        <p:blipFill>
          <a:blip r:embed="rId7" cstate="print"/>
          <a:stretch>
            <a:fillRect/>
          </a:stretch>
        </p:blipFill>
        <p:spPr>
          <a:xfrm>
            <a:off x="228600" y="609600"/>
            <a:ext cx="2187729" cy="1524000"/>
          </a:xfrm>
          <a:prstGeom prst="rect">
            <a:avLst/>
          </a:prstGeom>
        </p:spPr>
      </p:pic>
      <p:pic>
        <p:nvPicPr>
          <p:cNvPr id="12" name="Picture 11" descr="1989_Berlin_Wall.jpg"/>
          <p:cNvPicPr>
            <a:picLocks noChangeAspect="1"/>
          </p:cNvPicPr>
          <p:nvPr/>
        </p:nvPicPr>
        <p:blipFill>
          <a:blip r:embed="rId8" cstate="print"/>
          <a:stretch>
            <a:fillRect/>
          </a:stretch>
        </p:blipFill>
        <p:spPr>
          <a:xfrm>
            <a:off x="7010400" y="571500"/>
            <a:ext cx="1933575" cy="2095500"/>
          </a:xfrm>
          <a:prstGeom prst="rect">
            <a:avLst/>
          </a:prstGeom>
          <a:ln w="38100">
            <a:solidFill>
              <a:schemeClr val="tx1"/>
            </a:solidFill>
          </a:ln>
        </p:spPr>
      </p:pic>
      <p:sp>
        <p:nvSpPr>
          <p:cNvPr id="13" name="TextBox 12"/>
          <p:cNvSpPr txBox="1"/>
          <p:nvPr/>
        </p:nvSpPr>
        <p:spPr>
          <a:xfrm>
            <a:off x="7467600" y="2667000"/>
            <a:ext cx="1143000" cy="276999"/>
          </a:xfrm>
          <a:prstGeom prst="rect">
            <a:avLst/>
          </a:prstGeom>
          <a:noFill/>
          <a:ln w="25400">
            <a:noFill/>
          </a:ln>
        </p:spPr>
        <p:txBody>
          <a:bodyPr wrap="square" rtlCol="0">
            <a:spAutoFit/>
          </a:bodyPr>
          <a:lstStyle/>
          <a:p>
            <a:r>
              <a:rPr lang="en-AU" sz="1200" dirty="0" smtClean="0">
                <a:solidFill>
                  <a:schemeClr val="tx1">
                    <a:lumMod val="65000"/>
                    <a:lumOff val="35000"/>
                  </a:schemeClr>
                </a:solidFill>
              </a:rPr>
              <a:t>09/11/1989</a:t>
            </a:r>
          </a:p>
        </p:txBody>
      </p:sp>
      <p:sp>
        <p:nvSpPr>
          <p:cNvPr id="14" name="TextBox 13"/>
          <p:cNvSpPr txBox="1"/>
          <p:nvPr/>
        </p:nvSpPr>
        <p:spPr>
          <a:xfrm>
            <a:off x="3352800" y="2085201"/>
            <a:ext cx="1143000" cy="276999"/>
          </a:xfrm>
          <a:prstGeom prst="rect">
            <a:avLst/>
          </a:prstGeom>
          <a:noFill/>
          <a:ln w="25400">
            <a:noFill/>
          </a:ln>
        </p:spPr>
        <p:txBody>
          <a:bodyPr wrap="square" rtlCol="0">
            <a:spAutoFit/>
          </a:bodyPr>
          <a:lstStyle/>
          <a:p>
            <a:r>
              <a:rPr lang="en-AU" sz="1200" dirty="0" smtClean="0">
                <a:solidFill>
                  <a:schemeClr val="tx1">
                    <a:lumMod val="65000"/>
                    <a:lumOff val="35000"/>
                  </a:schemeClr>
                </a:solidFill>
              </a:rPr>
              <a:t>1961</a:t>
            </a:r>
          </a:p>
        </p:txBody>
      </p:sp>
      <p:sp>
        <p:nvSpPr>
          <p:cNvPr id="15" name="TextBox 14"/>
          <p:cNvSpPr txBox="1"/>
          <p:nvPr/>
        </p:nvSpPr>
        <p:spPr>
          <a:xfrm>
            <a:off x="4267200" y="2085201"/>
            <a:ext cx="990600" cy="276999"/>
          </a:xfrm>
          <a:prstGeom prst="rect">
            <a:avLst/>
          </a:prstGeom>
          <a:noFill/>
          <a:ln w="25400">
            <a:noFill/>
          </a:ln>
        </p:spPr>
        <p:txBody>
          <a:bodyPr wrap="square" rtlCol="0">
            <a:spAutoFit/>
          </a:bodyPr>
          <a:lstStyle/>
          <a:p>
            <a:r>
              <a:rPr lang="en-AU" sz="1200" dirty="0" smtClean="0">
                <a:solidFill>
                  <a:schemeClr val="tx1">
                    <a:lumMod val="65000"/>
                    <a:lumOff val="35000"/>
                  </a:schemeClr>
                </a:solidFill>
              </a:rPr>
              <a:t>1986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304800" y="-228600"/>
            <a:ext cx="8229600" cy="1143000"/>
          </a:xfrm>
        </p:spPr>
        <p:txBody>
          <a:bodyPr/>
          <a:lstStyle/>
          <a:p>
            <a:pPr eaLnBrk="1" hangingPunct="1"/>
            <a:r>
              <a:rPr lang="en-AU" smtClean="0">
                <a:solidFill>
                  <a:srgbClr val="FFFF00"/>
                </a:solidFill>
              </a:rPr>
              <a:t>A HOMEWORK CHALLENGE</a:t>
            </a:r>
          </a:p>
        </p:txBody>
      </p:sp>
      <p:pic>
        <p:nvPicPr>
          <p:cNvPr id="24" name="Picture 23" descr="TP_tmp.emf"/>
          <p:cNvPicPr>
            <a:picLocks noChangeAspect="1"/>
          </p:cNvPicPr>
          <p:nvPr>
            <p:custDataLst>
              <p:tags r:id="rId1"/>
            </p:custDataLst>
          </p:nvPr>
        </p:nvPicPr>
        <p:blipFill>
          <a:blip r:embed="rId6" cstate="print"/>
          <a:stretch>
            <a:fillRect/>
          </a:stretch>
        </p:blipFill>
        <p:spPr bwMode="auto">
          <a:xfrm>
            <a:off x="438150" y="762000"/>
            <a:ext cx="7270750" cy="2505075"/>
          </a:xfrm>
          <a:prstGeom prst="rect">
            <a:avLst/>
          </a:prstGeom>
          <a:noFill/>
          <a:ln w="25400">
            <a:solidFill>
              <a:schemeClr val="tx2">
                <a:lumMod val="60000"/>
                <a:lumOff val="40000"/>
              </a:schemeClr>
            </a:solidFill>
          </a:ln>
          <a:effectLst/>
        </p:spPr>
      </p:pic>
      <p:pic>
        <p:nvPicPr>
          <p:cNvPr id="17" name="Picture 16" descr="TP_tmp.emf"/>
          <p:cNvPicPr>
            <a:picLocks noChangeAspect="1"/>
          </p:cNvPicPr>
          <p:nvPr>
            <p:custDataLst>
              <p:tags r:id="rId2"/>
            </p:custDataLst>
          </p:nvPr>
        </p:nvPicPr>
        <p:blipFill>
          <a:blip r:embed="rId7" cstate="print"/>
          <a:srcRect/>
          <a:stretch>
            <a:fillRect/>
          </a:stretch>
        </p:blipFill>
        <p:spPr bwMode="auto">
          <a:xfrm>
            <a:off x="762000" y="3275013"/>
            <a:ext cx="5299075" cy="1601787"/>
          </a:xfrm>
          <a:prstGeom prst="rect">
            <a:avLst/>
          </a:prstGeom>
          <a:noFill/>
          <a:ln w="9525">
            <a:noFill/>
            <a:miter lim="800000"/>
            <a:headEnd/>
            <a:tailEnd/>
          </a:ln>
        </p:spPr>
      </p:pic>
      <p:pic>
        <p:nvPicPr>
          <p:cNvPr id="7" name="Picture 6" descr="TP_tmp.emf"/>
          <p:cNvPicPr>
            <a:picLocks noChangeAspect="1"/>
          </p:cNvPicPr>
          <p:nvPr>
            <p:custDataLst>
              <p:tags r:id="rId3"/>
            </p:custDataLst>
          </p:nvPr>
        </p:nvPicPr>
        <p:blipFill>
          <a:blip r:embed="rId8" cstate="print"/>
          <a:srcRect/>
          <a:stretch>
            <a:fillRect/>
          </a:stretch>
        </p:blipFill>
        <p:spPr bwMode="auto">
          <a:xfrm>
            <a:off x="225425" y="4762500"/>
            <a:ext cx="7072313" cy="2097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76200"/>
            <a:ext cx="8229600" cy="1143000"/>
          </a:xfrm>
        </p:spPr>
        <p:txBody>
          <a:bodyPr/>
          <a:lstStyle/>
          <a:p>
            <a:pPr eaLnBrk="1" hangingPunct="1"/>
            <a:r>
              <a:rPr lang="en-AU" smtClean="0">
                <a:solidFill>
                  <a:srgbClr val="FFFF00"/>
                </a:solidFill>
                <a:hlinkClick r:id="rId3"/>
              </a:rPr>
              <a:t>OEIS</a:t>
            </a:r>
            <a:r>
              <a:rPr lang="en-AU" smtClean="0">
                <a:solidFill>
                  <a:srgbClr val="FFFF00"/>
                </a:solidFill>
              </a:rPr>
              <a:t> in ACTION</a:t>
            </a:r>
          </a:p>
        </p:txBody>
      </p:sp>
      <p:pic>
        <p:nvPicPr>
          <p:cNvPr id="75778" name="Content Placeholder 3" descr="1,1,4,9,25,64,169.png"/>
          <p:cNvPicPr>
            <a:picLocks noGrp="1" noChangeAspect="1"/>
          </p:cNvPicPr>
          <p:nvPr>
            <p:ph idx="1"/>
          </p:nvPr>
        </p:nvPicPr>
        <p:blipFill>
          <a:blip r:embed="rId4" cstate="print"/>
          <a:srcRect r="247" b="76430"/>
          <a:stretch>
            <a:fillRect/>
          </a:stretch>
        </p:blipFill>
        <p:spPr>
          <a:xfrm>
            <a:off x="2209800" y="990600"/>
            <a:ext cx="4583113" cy="1066800"/>
          </a:xfrm>
          <a:ln w="38100">
            <a:solidFill>
              <a:schemeClr val="accent1"/>
            </a:solidFill>
          </a:ln>
        </p:spPr>
      </p:pic>
      <p:pic>
        <p:nvPicPr>
          <p:cNvPr id="5" name="Picture 4" descr="1,1,4,9,25,64,169.png"/>
          <p:cNvPicPr>
            <a:picLocks noChangeAspect="1"/>
          </p:cNvPicPr>
          <p:nvPr/>
        </p:nvPicPr>
        <p:blipFill>
          <a:blip r:embed="rId4" cstate="print"/>
          <a:stretch>
            <a:fillRect/>
          </a:stretch>
        </p:blipFill>
        <p:spPr>
          <a:xfrm>
            <a:off x="1143000" y="0"/>
            <a:ext cx="6962775" cy="6858000"/>
          </a:xfrm>
          <a:prstGeom prst="rect">
            <a:avLst/>
          </a:prstGeom>
          <a:ln w="25400">
            <a:solidFill>
              <a:schemeClr val="tx2">
                <a:lumMod val="60000"/>
                <a:lumOff val="40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0" y="152400"/>
            <a:ext cx="9448800" cy="1143000"/>
          </a:xfrm>
        </p:spPr>
        <p:txBody>
          <a:bodyPr/>
          <a:lstStyle/>
          <a:p>
            <a:pPr eaLnBrk="1" hangingPunct="1"/>
            <a:r>
              <a:rPr lang="en-AU" sz="2800" smtClean="0">
                <a:solidFill>
                  <a:schemeClr val="bg1"/>
                </a:solidFill>
              </a:rPr>
              <a:t>“</a:t>
            </a:r>
            <a:r>
              <a:rPr lang="en-AU" sz="2800" smtClean="0">
                <a:solidFill>
                  <a:srgbClr val="FFFF00"/>
                </a:solidFill>
              </a:rPr>
              <a:t>Nature laughs at the difficulty of Integration</a:t>
            </a:r>
            <a:r>
              <a:rPr lang="en-AU" sz="2800" smtClean="0">
                <a:solidFill>
                  <a:schemeClr val="bg1"/>
                </a:solidFill>
              </a:rPr>
              <a:t>” - Lagrange</a:t>
            </a:r>
            <a:r>
              <a:rPr lang="en-AU" smtClean="0"/>
              <a:t/>
            </a:r>
            <a:br>
              <a:rPr lang="en-AU" smtClean="0"/>
            </a:br>
            <a:endParaRPr lang="en-AU" smtClean="0"/>
          </a:p>
        </p:txBody>
      </p:sp>
      <p:pic>
        <p:nvPicPr>
          <p:cNvPr id="77826" name="Content Placeholder 3" descr="ch5.jpg"/>
          <p:cNvPicPr>
            <a:picLocks noGrp="1" noChangeAspect="1"/>
          </p:cNvPicPr>
          <p:nvPr>
            <p:ph idx="1"/>
          </p:nvPr>
        </p:nvPicPr>
        <p:blipFill>
          <a:blip r:embed="rId3" cstate="print"/>
          <a:srcRect/>
          <a:stretch>
            <a:fillRect/>
          </a:stretch>
        </p:blipFill>
        <p:spPr>
          <a:xfrm>
            <a:off x="1905000" y="762000"/>
            <a:ext cx="5572125" cy="4514850"/>
          </a:xfrm>
          <a:ln w="31750">
            <a:solidFill>
              <a:schemeClr val="tx2"/>
            </a:solidFill>
          </a:ln>
        </p:spPr>
      </p:pic>
      <p:sp>
        <p:nvSpPr>
          <p:cNvPr id="77827" name="Text Box 5"/>
          <p:cNvSpPr txBox="1">
            <a:spLocks noChangeArrowheads="1"/>
          </p:cNvSpPr>
          <p:nvPr/>
        </p:nvSpPr>
        <p:spPr bwMode="auto">
          <a:xfrm>
            <a:off x="152400" y="5410200"/>
            <a:ext cx="8839200" cy="1200150"/>
          </a:xfrm>
          <a:prstGeom prst="rect">
            <a:avLst/>
          </a:prstGeom>
          <a:noFill/>
          <a:ln w="28575">
            <a:solidFill>
              <a:schemeClr val="folHlink"/>
            </a:solidFill>
            <a:miter lim="800000"/>
            <a:headEnd type="none" w="sm" len="sm"/>
            <a:tailEnd type="none" w="sm" len="sm"/>
          </a:ln>
        </p:spPr>
        <p:txBody>
          <a:bodyPr>
            <a:spAutoFit/>
          </a:bodyPr>
          <a:lstStyle/>
          <a:p>
            <a:r>
              <a:rPr lang="en-AU" i="1"/>
              <a:t>"</a:t>
            </a:r>
            <a:r>
              <a:rPr lang="en-AU" i="1">
                <a:solidFill>
                  <a:srgbClr val="0070C0"/>
                </a:solidFill>
              </a:rPr>
              <a:t>A heavy warning used to be given [by lecturers] that pictures are not rigorous; this has never had its bluff called and has permanently frightened its victims into playing for safety. Some pictures, of course, are not rigorous, but I should say most are (and I use them whenever possible myself)</a:t>
            </a:r>
            <a:r>
              <a:rPr lang="en-AU" i="1"/>
              <a:t>.”</a:t>
            </a:r>
            <a:r>
              <a:rPr lang="en-AU">
                <a:solidFill>
                  <a:srgbClr val="0070C0"/>
                </a:solidFill>
              </a:rPr>
              <a:t> </a:t>
            </a:r>
            <a:r>
              <a:rPr lang="en-AU"/>
              <a:t>- J. E. Littlewood, 1885-1977</a:t>
            </a:r>
            <a:r>
              <a:rPr lang="en-AU">
                <a:solidFill>
                  <a:schemeClr val="hlink"/>
                </a:solidFill>
                <a:latin typeface="Calibri" pitchFamily="34" charset="0"/>
              </a:rPr>
              <a:t> </a:t>
            </a:r>
            <a:endParaRPr lang="en-US">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457200" y="-228600"/>
            <a:ext cx="8229600" cy="1143000"/>
          </a:xfrm>
        </p:spPr>
        <p:txBody>
          <a:bodyPr/>
          <a:lstStyle/>
          <a:p>
            <a:pPr eaLnBrk="1" hangingPunct="1"/>
            <a:r>
              <a:rPr lang="en-AU" smtClean="0">
                <a:solidFill>
                  <a:srgbClr val="FFC000"/>
                </a:solidFill>
              </a:rPr>
              <a:t>End of Part II</a:t>
            </a:r>
          </a:p>
        </p:txBody>
      </p:sp>
      <p:sp>
        <p:nvSpPr>
          <p:cNvPr id="79874" name="Content Placeholder 2"/>
          <p:cNvSpPr>
            <a:spLocks noGrp="1"/>
          </p:cNvSpPr>
          <p:nvPr>
            <p:ph idx="1"/>
          </p:nvPr>
        </p:nvSpPr>
        <p:spPr>
          <a:xfrm>
            <a:off x="381000" y="808037"/>
            <a:ext cx="8229600" cy="4525963"/>
          </a:xfrm>
        </p:spPr>
        <p:txBody>
          <a:bodyPr/>
          <a:lstStyle/>
          <a:p>
            <a:pPr eaLnBrk="1" hangingPunct="1">
              <a:buFont typeface="Arial" charset="0"/>
              <a:buNone/>
            </a:pPr>
            <a:r>
              <a:rPr lang="en-AU" b="1" dirty="0" smtClean="0">
                <a:solidFill>
                  <a:srgbClr val="FFFF00"/>
                </a:solidFill>
              </a:rPr>
              <a:t>Part </a:t>
            </a:r>
            <a:r>
              <a:rPr lang="en-AU" b="1" dirty="0" smtClean="0">
                <a:solidFill>
                  <a:srgbClr val="FFFF00"/>
                </a:solidFill>
              </a:rPr>
              <a:t>III </a:t>
            </a:r>
            <a:r>
              <a:rPr lang="en-AU" b="1" dirty="0" smtClean="0">
                <a:solidFill>
                  <a:srgbClr val="FFFF00"/>
                </a:solidFill>
              </a:rPr>
              <a:t> </a:t>
            </a:r>
            <a:r>
              <a:rPr lang="en-AU" dirty="0" smtClean="0"/>
              <a:t>is o</a:t>
            </a:r>
            <a:r>
              <a:rPr lang="en-AU" dirty="0" smtClean="0"/>
              <a:t>n </a:t>
            </a:r>
            <a:r>
              <a:rPr lang="en-AU" b="1" dirty="0" smtClean="0">
                <a:solidFill>
                  <a:srgbClr val="FFFF00"/>
                </a:solidFill>
              </a:rPr>
              <a:t>Integer Relation </a:t>
            </a:r>
            <a:r>
              <a:rPr lang="en-AU" b="1" dirty="0" smtClean="0">
                <a:solidFill>
                  <a:srgbClr val="FFFF00"/>
                </a:solidFill>
              </a:rPr>
              <a:t>Methods</a:t>
            </a:r>
          </a:p>
          <a:p>
            <a:pPr eaLnBrk="1" hangingPunct="1">
              <a:buFont typeface="Arial" charset="0"/>
              <a:buNone/>
            </a:pPr>
            <a:endParaRPr lang="en-AU" b="1" dirty="0" smtClean="0">
              <a:solidFill>
                <a:srgbClr val="FFFF00"/>
              </a:solidFill>
            </a:endParaRPr>
          </a:p>
          <a:p>
            <a:pPr eaLnBrk="1" hangingPunct="1">
              <a:buFont typeface="Arial" charset="0"/>
              <a:buNone/>
            </a:pPr>
            <a:endParaRPr lang="en-AU" b="1" dirty="0" smtClean="0">
              <a:solidFill>
                <a:srgbClr val="FFFF00"/>
              </a:solidFill>
            </a:endParaRPr>
          </a:p>
          <a:p>
            <a:pPr eaLnBrk="1" hangingPunct="1">
              <a:buFont typeface="Arial" charset="0"/>
              <a:buNone/>
            </a:pPr>
            <a:endParaRPr lang="en-AU" b="1" dirty="0" smtClean="0">
              <a:solidFill>
                <a:srgbClr val="FFFF00"/>
              </a:solidFill>
            </a:endParaRPr>
          </a:p>
          <a:p>
            <a:pPr eaLnBrk="1" hangingPunct="1">
              <a:buFont typeface="Arial" charset="0"/>
              <a:buNone/>
            </a:pPr>
            <a:endParaRPr lang="en-AU" b="1" dirty="0" smtClean="0">
              <a:solidFill>
                <a:srgbClr val="FFFF00"/>
              </a:solidFill>
            </a:endParaRPr>
          </a:p>
          <a:p>
            <a:pPr eaLnBrk="1" hangingPunct="1">
              <a:buFont typeface="Arial" charset="0"/>
              <a:buNone/>
            </a:pPr>
            <a:endParaRPr lang="en-AU" b="1" dirty="0" smtClean="0">
              <a:solidFill>
                <a:srgbClr val="FFFF00"/>
              </a:solidFill>
            </a:endParaRPr>
          </a:p>
          <a:p>
            <a:pPr eaLnBrk="1" hangingPunct="1">
              <a:buFont typeface="Arial" charset="0"/>
              <a:buNone/>
            </a:pPr>
            <a:endParaRPr lang="en-AU" b="1" dirty="0" smtClean="0">
              <a:solidFill>
                <a:srgbClr val="FFFF00"/>
              </a:solidFill>
            </a:endParaRPr>
          </a:p>
          <a:p>
            <a:pPr eaLnBrk="1" hangingPunct="1">
              <a:buFont typeface="Arial" charset="0"/>
              <a:buNone/>
            </a:pPr>
            <a:endParaRPr lang="en-AU" b="1" dirty="0" smtClean="0">
              <a:solidFill>
                <a:srgbClr val="FFFF00"/>
              </a:solidFill>
            </a:endParaRPr>
          </a:p>
          <a:p>
            <a:pPr algn="ctr" eaLnBrk="1" hangingPunct="1">
              <a:buNone/>
            </a:pPr>
            <a:endParaRPr lang="en-AU" sz="1000" b="1" dirty="0" smtClean="0">
              <a:solidFill>
                <a:srgbClr val="FFFF00"/>
              </a:solidFill>
              <a:hlinkClick r:id="rId3"/>
            </a:endParaRPr>
          </a:p>
          <a:p>
            <a:pPr algn="ctr" eaLnBrk="1" hangingPunct="1">
              <a:buNone/>
            </a:pPr>
            <a:endParaRPr lang="en-AU" sz="1000" b="1" dirty="0" smtClean="0">
              <a:solidFill>
                <a:srgbClr val="FFFF00"/>
              </a:solidFill>
              <a:hlinkClick r:id="rId3"/>
            </a:endParaRPr>
          </a:p>
          <a:p>
            <a:pPr eaLnBrk="1" hangingPunct="1"/>
            <a:r>
              <a:rPr lang="en-AU" sz="2400" b="1" dirty="0" smtClean="0">
                <a:solidFill>
                  <a:schemeClr val="tx1">
                    <a:lumMod val="75000"/>
                    <a:lumOff val="25000"/>
                  </a:schemeClr>
                </a:solidFill>
                <a:hlinkClick r:id="rId3"/>
              </a:rPr>
              <a:t>www.carma.newcastle.edu.au</a:t>
            </a:r>
            <a:r>
              <a:rPr lang="en-AU" sz="2400" b="1" dirty="0" smtClean="0">
                <a:solidFill>
                  <a:schemeClr val="tx1">
                    <a:lumMod val="75000"/>
                    <a:lumOff val="25000"/>
                  </a:schemeClr>
                </a:solidFill>
              </a:rPr>
              <a:t>/~</a:t>
            </a:r>
            <a:r>
              <a:rPr lang="en-AU" sz="2400" b="1" dirty="0" smtClean="0">
                <a:solidFill>
                  <a:schemeClr val="tx1">
                    <a:lumMod val="75000"/>
                    <a:lumOff val="25000"/>
                  </a:schemeClr>
                </a:solidFill>
              </a:rPr>
              <a:t>jb616/papers.html#TALKS</a:t>
            </a:r>
          </a:p>
          <a:p>
            <a:pPr eaLnBrk="1" hangingPunct="1"/>
            <a:r>
              <a:rPr lang="en-AU" sz="2400" b="1" dirty="0" smtClean="0">
                <a:solidFill>
                  <a:schemeClr val="tx1">
                    <a:lumMod val="75000"/>
                    <a:lumOff val="25000"/>
                  </a:schemeClr>
                </a:solidFill>
                <a:hlinkClick r:id="rId4"/>
              </a:rPr>
              <a:t>maple.ini</a:t>
            </a:r>
            <a:r>
              <a:rPr lang="en-AU" sz="2400" b="1" dirty="0" smtClean="0">
                <a:solidFill>
                  <a:schemeClr val="tx1">
                    <a:lumMod val="75000"/>
                    <a:lumOff val="25000"/>
                  </a:schemeClr>
                </a:solidFill>
              </a:rPr>
              <a:t> file used in the sequel</a:t>
            </a:r>
            <a:endParaRPr lang="en-AU" sz="2400" dirty="0" smtClean="0">
              <a:solidFill>
                <a:schemeClr val="tx1">
                  <a:lumMod val="75000"/>
                  <a:lumOff val="25000"/>
                </a:schemeClr>
              </a:solidFill>
            </a:endParaRPr>
          </a:p>
          <a:p>
            <a:pPr eaLnBrk="1" hangingPunct="1">
              <a:buFont typeface="Arial" charset="0"/>
              <a:buNone/>
            </a:pPr>
            <a:endParaRPr lang="en-AU" dirty="0" smtClean="0"/>
          </a:p>
          <a:p>
            <a:pPr eaLnBrk="1" hangingPunct="1"/>
            <a:endParaRPr lang="en-AU" dirty="0" smtClean="0"/>
          </a:p>
          <a:p>
            <a:pPr eaLnBrk="1" hangingPunct="1">
              <a:buNone/>
            </a:pPr>
            <a:endParaRPr lang="en-AU" dirty="0" smtClean="0"/>
          </a:p>
          <a:p>
            <a:pPr eaLnBrk="1" hangingPunct="1"/>
            <a:endParaRPr lang="en-AU" dirty="0" smtClean="0"/>
          </a:p>
        </p:txBody>
      </p:sp>
      <p:pic>
        <p:nvPicPr>
          <p:cNvPr id="79875" name="Picture 5" descr="string.png"/>
          <p:cNvPicPr>
            <a:picLocks noChangeAspect="1"/>
          </p:cNvPicPr>
          <p:nvPr/>
        </p:nvPicPr>
        <p:blipFill>
          <a:blip r:embed="rId5" cstate="print"/>
          <a:srcRect/>
          <a:stretch>
            <a:fillRect/>
          </a:stretch>
        </p:blipFill>
        <p:spPr bwMode="auto">
          <a:xfrm>
            <a:off x="1828800" y="1371600"/>
            <a:ext cx="5257800" cy="4363898"/>
          </a:xfrm>
          <a:prstGeom prst="rect">
            <a:avLst/>
          </a:prstGeom>
          <a:noFill/>
          <a:ln w="25400">
            <a:solidFill>
              <a:schemeClr val="accent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3"/>
          <p:cNvSpPr>
            <a:spLocks noGrp="1" noChangeArrowheads="1"/>
          </p:cNvSpPr>
          <p:nvPr>
            <p:ph type="body" idx="1"/>
          </p:nvPr>
        </p:nvSpPr>
        <p:spPr>
          <a:xfrm>
            <a:off x="0" y="1219200"/>
            <a:ext cx="8991600" cy="4495800"/>
          </a:xfrm>
        </p:spPr>
        <p:txBody>
          <a:bodyPr/>
          <a:lstStyle/>
          <a:p>
            <a:pPr marL="457200" indent="-457200" eaLnBrk="1" hangingPunct="1">
              <a:buFont typeface="Wingdings 2" pitchFamily="18" charset="2"/>
              <a:buNone/>
            </a:pPr>
            <a:r>
              <a:rPr lang="en-US" sz="2800" smtClean="0">
                <a:solidFill>
                  <a:schemeClr val="bg1"/>
                </a:solidFill>
              </a:rPr>
              <a:t> Let (x</a:t>
            </a:r>
            <a:r>
              <a:rPr lang="en-US" sz="2800" baseline="-25000" smtClean="0">
                <a:solidFill>
                  <a:schemeClr val="bg1"/>
                </a:solidFill>
              </a:rPr>
              <a:t>n</a:t>
            </a:r>
            <a:r>
              <a:rPr lang="en-US" sz="2800" smtClean="0">
                <a:solidFill>
                  <a:schemeClr val="bg1"/>
                </a:solidFill>
              </a:rPr>
              <a:t>) be a vector of real numbers.  An </a:t>
            </a:r>
            <a:r>
              <a:rPr lang="en-US" sz="2800" b="1" smtClean="0">
                <a:solidFill>
                  <a:srgbClr val="FFFF00"/>
                </a:solidFill>
              </a:rPr>
              <a:t>integer relation algorithm</a:t>
            </a:r>
            <a:r>
              <a:rPr lang="en-US" sz="2800" b="1" smtClean="0">
                <a:solidFill>
                  <a:schemeClr val="bg1"/>
                </a:solidFill>
              </a:rPr>
              <a:t> </a:t>
            </a:r>
            <a:r>
              <a:rPr lang="en-US" sz="2800" smtClean="0">
                <a:solidFill>
                  <a:schemeClr val="bg1"/>
                </a:solidFill>
              </a:rPr>
              <a:t>finds integers (a</a:t>
            </a:r>
            <a:r>
              <a:rPr lang="en-US" sz="2800" baseline="-25000" smtClean="0">
                <a:solidFill>
                  <a:schemeClr val="bg1"/>
                </a:solidFill>
              </a:rPr>
              <a:t>n</a:t>
            </a:r>
            <a:r>
              <a:rPr lang="en-US" sz="2800" smtClean="0">
                <a:solidFill>
                  <a:schemeClr val="bg1"/>
                </a:solidFill>
              </a:rPr>
              <a:t>)</a:t>
            </a:r>
            <a:r>
              <a:rPr lang="en-US" sz="2800" i="1" smtClean="0">
                <a:solidFill>
                  <a:schemeClr val="bg1"/>
                </a:solidFill>
              </a:rPr>
              <a:t> </a:t>
            </a:r>
            <a:r>
              <a:rPr lang="en-US" sz="2800" smtClean="0">
                <a:solidFill>
                  <a:schemeClr val="bg1"/>
                </a:solidFill>
              </a:rPr>
              <a:t>such that </a:t>
            </a:r>
          </a:p>
          <a:p>
            <a:pPr marL="457200" indent="-457200" eaLnBrk="1" hangingPunct="1">
              <a:buFont typeface="Wingdings 2" pitchFamily="18" charset="2"/>
              <a:buNone/>
            </a:pPr>
            <a:r>
              <a:rPr lang="en-US" sz="2800" smtClean="0"/>
              <a:t>	</a:t>
            </a:r>
          </a:p>
          <a:p>
            <a:pPr marL="457200" indent="-457200" eaLnBrk="1" hangingPunct="1">
              <a:buFont typeface="Arial" charset="0"/>
              <a:buNone/>
            </a:pPr>
            <a:endParaRPr lang="en-US" sz="2800" smtClean="0"/>
          </a:p>
          <a:p>
            <a:pPr marL="457200" indent="-457200" eaLnBrk="1" hangingPunct="1">
              <a:buFont typeface="Arial" charset="0"/>
              <a:buNone/>
            </a:pPr>
            <a:r>
              <a:rPr lang="en-US" sz="2800" smtClean="0"/>
              <a:t> or provides an </a:t>
            </a:r>
            <a:r>
              <a:rPr lang="en-US" sz="2800" b="1" smtClean="0"/>
              <a:t>exclusion bound</a:t>
            </a:r>
            <a:endParaRPr lang="en-US" sz="2800" smtClean="0"/>
          </a:p>
          <a:p>
            <a:pPr marL="857250" lvl="1" indent="-457200" eaLnBrk="1" hangingPunct="1"/>
            <a:r>
              <a:rPr lang="en-US" sz="2400" smtClean="0"/>
              <a:t>	i.e., testing linear independence  over</a:t>
            </a:r>
            <a:r>
              <a:rPr lang="en-US" sz="2400" b="1" smtClean="0"/>
              <a:t> Q</a:t>
            </a:r>
          </a:p>
          <a:p>
            <a:pPr marL="457200" indent="-457200" eaLnBrk="1" hangingPunct="1"/>
            <a:r>
              <a:rPr lang="en-US" sz="2800" smtClean="0"/>
              <a:t>At present, the PSLQ algorithm of mathematician-sculptor </a:t>
            </a:r>
            <a:r>
              <a:rPr lang="en-US" sz="2800" i="1" smtClean="0">
                <a:solidFill>
                  <a:schemeClr val="hlink"/>
                </a:solidFill>
              </a:rPr>
              <a:t>Helaman Ferguson</a:t>
            </a:r>
            <a:r>
              <a:rPr lang="en-US" sz="2800" smtClean="0"/>
              <a:t> is the </a:t>
            </a:r>
            <a:r>
              <a:rPr lang="en-US" sz="2800" b="1" smtClean="0"/>
              <a:t>best</a:t>
            </a:r>
            <a:r>
              <a:rPr lang="en-US" sz="2800" smtClean="0"/>
              <a:t> known integer relation algorithm.</a:t>
            </a:r>
          </a:p>
          <a:p>
            <a:pPr marL="457200" indent="-457200" eaLnBrk="1" hangingPunct="1"/>
            <a:r>
              <a:rPr lang="en-US" sz="2800" smtClean="0"/>
              <a:t>High precision arithmetic software is required:  at least    d </a:t>
            </a:r>
            <a:r>
              <a:rPr lang="en-US" sz="2800" smtClean="0">
                <a:latin typeface="cmsy10" pitchFamily="34" charset="0"/>
              </a:rPr>
              <a:t>£</a:t>
            </a:r>
            <a:r>
              <a:rPr lang="en-US" sz="2800" smtClean="0"/>
              <a:t> n digits, where d is the size (in digits) of the largest of the integers a</a:t>
            </a:r>
            <a:r>
              <a:rPr lang="en-US" sz="2800" baseline="-25000" smtClean="0"/>
              <a:t>k</a:t>
            </a:r>
            <a:r>
              <a:rPr lang="en-US" sz="2800" smtClean="0"/>
              <a:t>.</a:t>
            </a:r>
          </a:p>
        </p:txBody>
      </p:sp>
      <p:pic>
        <p:nvPicPr>
          <p:cNvPr id="588804" name="Picture 4" descr="txp_fig"/>
          <p:cNvPicPr>
            <a:picLocks noChangeAspect="1" noChangeArrowheads="1"/>
          </p:cNvPicPr>
          <p:nvPr>
            <p:custDataLst>
              <p:tags r:id="rId1"/>
            </p:custDataLst>
          </p:nvPr>
        </p:nvPicPr>
        <p:blipFill>
          <a:blip r:embed="rId4" cstate="print"/>
          <a:srcRect/>
          <a:stretch>
            <a:fillRect/>
          </a:stretch>
        </p:blipFill>
        <p:spPr bwMode="auto">
          <a:xfrm>
            <a:off x="1143000" y="2457450"/>
            <a:ext cx="5867400" cy="361950"/>
          </a:xfrm>
          <a:prstGeom prst="rect">
            <a:avLst/>
          </a:prstGeom>
          <a:noFill/>
          <a:ln w="25400">
            <a:solidFill>
              <a:schemeClr val="tx2">
                <a:lumMod val="60000"/>
                <a:lumOff val="40000"/>
              </a:schemeClr>
            </a:solidFill>
            <a:miter lim="800000"/>
            <a:headEnd type="none" w="sm" len="sm"/>
            <a:tailEnd type="none" w="sm" len="sm"/>
          </a:ln>
          <a:effectLst/>
        </p:spPr>
      </p:pic>
      <p:sp>
        <p:nvSpPr>
          <p:cNvPr id="5" name="Title 1"/>
          <p:cNvSpPr txBox="1">
            <a:spLocks/>
          </p:cNvSpPr>
          <p:nvPr/>
        </p:nvSpPr>
        <p:spPr>
          <a:xfrm>
            <a:off x="381000" y="228600"/>
            <a:ext cx="8458200" cy="1143000"/>
          </a:xfrm>
          <a:prstGeom prst="rect">
            <a:avLst/>
          </a:prstGeom>
        </p:spPr>
        <p:txBody>
          <a:bodyPr anchor="ctr"/>
          <a:lstStyle/>
          <a:p>
            <a:pPr algn="ctr" fontAlgn="auto">
              <a:spcAft>
                <a:spcPts val="0"/>
              </a:spcAft>
              <a:defRPr/>
            </a:pPr>
            <a:r>
              <a:rPr lang="en-AU" sz="3600" dirty="0">
                <a:solidFill>
                  <a:srgbClr val="FFFF00"/>
                </a:solidFill>
                <a:latin typeface="+mj-lt"/>
                <a:ea typeface="+mj-ea"/>
                <a:cs typeface="+mj-cs"/>
              </a:rPr>
              <a:t>PSLQ: INTEGER RELATION ALGORITHMS: 	WHAT THEY ARE</a:t>
            </a:r>
            <a:br>
              <a:rPr lang="en-AU" sz="3600" dirty="0">
                <a:solidFill>
                  <a:srgbClr val="FFFF00"/>
                </a:solidFill>
                <a:latin typeface="+mj-lt"/>
                <a:ea typeface="+mj-ea"/>
                <a:cs typeface="+mj-cs"/>
              </a:rPr>
            </a:br>
            <a:endParaRPr lang="en-AU" sz="360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3"/>
          <p:cNvSpPr>
            <a:spLocks noGrp="1" noChangeArrowheads="1"/>
          </p:cNvSpPr>
          <p:nvPr>
            <p:ph type="body" idx="1"/>
          </p:nvPr>
        </p:nvSpPr>
        <p:spPr>
          <a:xfrm>
            <a:off x="0" y="1143000"/>
            <a:ext cx="8991600" cy="4495800"/>
          </a:xfrm>
        </p:spPr>
        <p:txBody>
          <a:bodyPr/>
          <a:lstStyle/>
          <a:p>
            <a:pPr marL="457200" indent="-457200" eaLnBrk="1" hangingPunct="1">
              <a:buFont typeface="Wingdings 2" pitchFamily="18" charset="2"/>
              <a:buNone/>
            </a:pPr>
            <a:r>
              <a:rPr lang="en-US" sz="2800" smtClean="0">
                <a:solidFill>
                  <a:schemeClr val="bg1"/>
                </a:solidFill>
              </a:rPr>
              <a:t> Let (x</a:t>
            </a:r>
            <a:r>
              <a:rPr lang="en-US" sz="2800" baseline="-25000" smtClean="0">
                <a:solidFill>
                  <a:schemeClr val="bg1"/>
                </a:solidFill>
              </a:rPr>
              <a:t>n</a:t>
            </a:r>
            <a:r>
              <a:rPr lang="en-US" sz="2800" smtClean="0">
                <a:solidFill>
                  <a:schemeClr val="bg1"/>
                </a:solidFill>
              </a:rPr>
              <a:t>) be a vector of real numbers.  An </a:t>
            </a:r>
            <a:r>
              <a:rPr lang="en-US" sz="2800" b="1" smtClean="0">
                <a:solidFill>
                  <a:srgbClr val="FFFF00"/>
                </a:solidFill>
              </a:rPr>
              <a:t>integer relation algorithm</a:t>
            </a:r>
            <a:r>
              <a:rPr lang="en-US" sz="2800" b="1" smtClean="0">
                <a:solidFill>
                  <a:schemeClr val="bg1"/>
                </a:solidFill>
              </a:rPr>
              <a:t> </a:t>
            </a:r>
            <a:r>
              <a:rPr lang="en-US" sz="2800" smtClean="0">
                <a:solidFill>
                  <a:schemeClr val="bg1"/>
                </a:solidFill>
              </a:rPr>
              <a:t>finds integers (a</a:t>
            </a:r>
            <a:r>
              <a:rPr lang="en-US" sz="2800" baseline="-25000" smtClean="0">
                <a:solidFill>
                  <a:schemeClr val="bg1"/>
                </a:solidFill>
              </a:rPr>
              <a:t>n</a:t>
            </a:r>
            <a:r>
              <a:rPr lang="en-US" sz="2800" smtClean="0">
                <a:solidFill>
                  <a:schemeClr val="bg1"/>
                </a:solidFill>
              </a:rPr>
              <a:t>)</a:t>
            </a:r>
            <a:r>
              <a:rPr lang="en-US" sz="2800" i="1" smtClean="0">
                <a:solidFill>
                  <a:schemeClr val="bg1"/>
                </a:solidFill>
              </a:rPr>
              <a:t> </a:t>
            </a:r>
            <a:r>
              <a:rPr lang="en-US" sz="2800" smtClean="0">
                <a:solidFill>
                  <a:schemeClr val="bg1"/>
                </a:solidFill>
              </a:rPr>
              <a:t>such that </a:t>
            </a:r>
          </a:p>
          <a:p>
            <a:pPr marL="457200" indent="-457200" eaLnBrk="1" hangingPunct="1">
              <a:buFont typeface="Wingdings 2" pitchFamily="18" charset="2"/>
              <a:buNone/>
            </a:pPr>
            <a:r>
              <a:rPr lang="en-US" sz="2800" smtClean="0"/>
              <a:t>	</a:t>
            </a:r>
          </a:p>
          <a:p>
            <a:pPr marL="457200" indent="-457200" eaLnBrk="1" hangingPunct="1">
              <a:buFont typeface="Arial" charset="0"/>
              <a:buNone/>
            </a:pPr>
            <a:r>
              <a:rPr lang="en-US" sz="2800" smtClean="0"/>
              <a:t> or provides an </a:t>
            </a:r>
            <a:r>
              <a:rPr lang="en-US" sz="2800" b="1" smtClean="0"/>
              <a:t>exclusion bound.</a:t>
            </a:r>
            <a:endParaRPr lang="en-US" sz="2800" smtClean="0"/>
          </a:p>
        </p:txBody>
      </p:sp>
      <p:pic>
        <p:nvPicPr>
          <p:cNvPr id="588804" name="Picture 4" descr="txp_fig"/>
          <p:cNvPicPr>
            <a:picLocks noChangeAspect="1" noChangeArrowheads="1"/>
          </p:cNvPicPr>
          <p:nvPr>
            <p:custDataLst>
              <p:tags r:id="rId1"/>
            </p:custDataLst>
          </p:nvPr>
        </p:nvPicPr>
        <p:blipFill>
          <a:blip r:embed="rId6" cstate="print"/>
          <a:srcRect/>
          <a:stretch>
            <a:fillRect/>
          </a:stretch>
        </p:blipFill>
        <p:spPr bwMode="auto">
          <a:xfrm>
            <a:off x="1371600" y="2228850"/>
            <a:ext cx="5867400" cy="361950"/>
          </a:xfrm>
          <a:prstGeom prst="rect">
            <a:avLst/>
          </a:prstGeom>
          <a:noFill/>
          <a:ln w="25400">
            <a:solidFill>
              <a:schemeClr val="tx2">
                <a:lumMod val="60000"/>
                <a:lumOff val="40000"/>
              </a:schemeClr>
            </a:solidFill>
            <a:miter lim="800000"/>
            <a:headEnd type="none" w="sm" len="sm"/>
            <a:tailEnd type="none" w="sm" len="sm"/>
          </a:ln>
          <a:effectLst/>
        </p:spPr>
      </p:pic>
      <p:sp>
        <p:nvSpPr>
          <p:cNvPr id="5" name="Title 1"/>
          <p:cNvSpPr txBox="1">
            <a:spLocks/>
          </p:cNvSpPr>
          <p:nvPr/>
        </p:nvSpPr>
        <p:spPr>
          <a:xfrm>
            <a:off x="381000" y="304800"/>
            <a:ext cx="7620000" cy="1143000"/>
          </a:xfrm>
          <a:prstGeom prst="rect">
            <a:avLst/>
          </a:prstGeom>
        </p:spPr>
        <p:txBody>
          <a:bodyPr anchor="ctr"/>
          <a:lstStyle/>
          <a:p>
            <a:pPr algn="ctr" fontAlgn="auto">
              <a:spcAft>
                <a:spcPts val="0"/>
              </a:spcAft>
              <a:defRPr/>
            </a:pPr>
            <a:r>
              <a:rPr lang="en-AU" sz="3600" dirty="0">
                <a:solidFill>
                  <a:srgbClr val="FFFF00"/>
                </a:solidFill>
                <a:latin typeface="+mj-lt"/>
                <a:ea typeface="+mj-ea"/>
                <a:cs typeface="+mj-cs"/>
              </a:rPr>
              <a:t>INTEGER RELATION ALGORITHMS: 		HOW THEY WORK</a:t>
            </a:r>
            <a:br>
              <a:rPr lang="en-AU" sz="3600" dirty="0">
                <a:solidFill>
                  <a:srgbClr val="FFFF00"/>
                </a:solidFill>
                <a:latin typeface="+mj-lt"/>
                <a:ea typeface="+mj-ea"/>
                <a:cs typeface="+mj-cs"/>
              </a:rPr>
            </a:br>
            <a:endParaRPr lang="en-AU" sz="3600" dirty="0">
              <a:latin typeface="+mj-lt"/>
              <a:ea typeface="+mj-ea"/>
              <a:cs typeface="+mj-cs"/>
            </a:endParaRPr>
          </a:p>
        </p:txBody>
      </p:sp>
      <p:pic>
        <p:nvPicPr>
          <p:cNvPr id="83972" name="Picture 8" descr="TP_tmp.emf"/>
          <p:cNvPicPr>
            <a:picLocks noChangeAspect="1"/>
          </p:cNvPicPr>
          <p:nvPr>
            <p:custDataLst>
              <p:tags r:id="rId2"/>
            </p:custDataLst>
          </p:nvPr>
        </p:nvPicPr>
        <p:blipFill>
          <a:blip r:embed="rId7" cstate="print"/>
          <a:srcRect/>
          <a:stretch>
            <a:fillRect/>
          </a:stretch>
        </p:blipFill>
        <p:spPr bwMode="auto">
          <a:xfrm>
            <a:off x="152400" y="3327400"/>
            <a:ext cx="8763000" cy="1168400"/>
          </a:xfrm>
          <a:prstGeom prst="rect">
            <a:avLst/>
          </a:prstGeom>
          <a:noFill/>
          <a:ln w="25400">
            <a:solidFill>
              <a:schemeClr val="accent1"/>
            </a:solidFill>
            <a:miter lim="800000"/>
            <a:headEnd/>
            <a:tailEnd/>
          </a:ln>
        </p:spPr>
      </p:pic>
      <p:pic>
        <p:nvPicPr>
          <p:cNvPr id="16" name="Picture 15" descr="TP_tmp.emf"/>
          <p:cNvPicPr>
            <a:picLocks noChangeAspect="1"/>
          </p:cNvPicPr>
          <p:nvPr>
            <p:custDataLst>
              <p:tags r:id="rId3"/>
            </p:custDataLst>
          </p:nvPr>
        </p:nvPicPr>
        <p:blipFill>
          <a:blip r:embed="rId8" cstate="print"/>
          <a:srcRect/>
          <a:stretch>
            <a:fillRect/>
          </a:stretch>
        </p:blipFill>
        <p:spPr bwMode="auto">
          <a:xfrm>
            <a:off x="152400" y="4648200"/>
            <a:ext cx="8770938" cy="2135188"/>
          </a:xfrm>
          <a:prstGeom prst="rect">
            <a:avLst/>
          </a:prstGeom>
          <a:noFill/>
          <a:ln w="25400" algn="ctr">
            <a:solidFill>
              <a:schemeClr val="tx1"/>
            </a:solidFill>
            <a:round/>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rtlCol="0">
            <a:normAutofit fontScale="90000"/>
          </a:bodyPr>
          <a:lstStyle/>
          <a:p>
            <a:pPr eaLnBrk="1" fontAlgn="auto" hangingPunct="1">
              <a:spcAft>
                <a:spcPts val="0"/>
              </a:spcAft>
              <a:defRPr/>
            </a:pPr>
            <a:r>
              <a:rPr lang="en-AU" dirty="0" smtClean="0">
                <a:solidFill>
                  <a:srgbClr val="FFFF00"/>
                </a:solidFill>
              </a:rPr>
              <a:t>INTEGER RELATION ALGORITHMS: </a:t>
            </a:r>
            <a:r>
              <a:rPr lang="en-AU" sz="4000" dirty="0" smtClean="0">
                <a:solidFill>
                  <a:srgbClr val="FFFF00"/>
                </a:solidFill>
              </a:rPr>
              <a:t>HOW THEY WORK</a:t>
            </a:r>
            <a:r>
              <a:rPr lang="en-AU" dirty="0" smtClean="0">
                <a:solidFill>
                  <a:srgbClr val="FFFF00"/>
                </a:solidFill>
              </a:rPr>
              <a:t/>
            </a:r>
            <a:br>
              <a:rPr lang="en-AU" dirty="0" smtClean="0">
                <a:solidFill>
                  <a:srgbClr val="FFFF00"/>
                </a:solidFill>
              </a:rPr>
            </a:br>
            <a:endParaRPr lang="en-AU" dirty="0"/>
          </a:p>
        </p:txBody>
      </p:sp>
      <p:pic>
        <p:nvPicPr>
          <p:cNvPr id="86018" name="Content Placeholder 3"/>
          <p:cNvPicPr>
            <a:picLocks noGrp="1" noChangeAspect="1" noChangeArrowheads="1"/>
          </p:cNvPicPr>
          <p:nvPr>
            <p:ph idx="1"/>
          </p:nvPr>
        </p:nvPicPr>
        <p:blipFill>
          <a:blip r:embed="rId3" cstate="print"/>
          <a:srcRect/>
          <a:stretch>
            <a:fillRect/>
          </a:stretch>
        </p:blipFill>
        <p:spPr>
          <a:xfrm>
            <a:off x="1738313" y="2057400"/>
            <a:ext cx="5667375" cy="3495675"/>
          </a:xfrm>
          <a:ln>
            <a:solidFill>
              <a:srgbClr val="002060"/>
            </a:solidFill>
          </a:ln>
        </p:spPr>
      </p:pic>
      <p:sp>
        <p:nvSpPr>
          <p:cNvPr id="86019" name="TextBox 5"/>
          <p:cNvSpPr txBox="1">
            <a:spLocks noChangeArrowheads="1"/>
          </p:cNvSpPr>
          <p:nvPr/>
        </p:nvSpPr>
        <p:spPr bwMode="auto">
          <a:xfrm>
            <a:off x="838200" y="1143000"/>
            <a:ext cx="7467600" cy="830263"/>
          </a:xfrm>
          <a:prstGeom prst="rect">
            <a:avLst/>
          </a:prstGeom>
          <a:noFill/>
          <a:ln w="9525">
            <a:noFill/>
            <a:miter lim="800000"/>
            <a:headEnd/>
            <a:tailEnd/>
          </a:ln>
        </p:spPr>
        <p:txBody>
          <a:bodyPr>
            <a:spAutoFit/>
          </a:bodyPr>
          <a:lstStyle/>
          <a:p>
            <a:r>
              <a:rPr lang="en-AU" sz="2400" b="1">
                <a:solidFill>
                  <a:schemeClr val="bg1"/>
                </a:solidFill>
                <a:latin typeface="Calibri" pitchFamily="34" charset="0"/>
              </a:rPr>
              <a:t>PSLQ</a:t>
            </a:r>
            <a:r>
              <a:rPr lang="en-AU" sz="2400">
                <a:solidFill>
                  <a:schemeClr val="bg1"/>
                </a:solidFill>
                <a:latin typeface="Calibri" pitchFamily="34" charset="0"/>
              </a:rPr>
              <a:t> is a combinatorial optimization algorithm designed for (pure) mathematics</a:t>
            </a:r>
          </a:p>
        </p:txBody>
      </p:sp>
      <p:sp>
        <p:nvSpPr>
          <p:cNvPr id="7" name="TextBox 6"/>
          <p:cNvSpPr txBox="1">
            <a:spLocks noChangeArrowheads="1"/>
          </p:cNvSpPr>
          <p:nvPr/>
        </p:nvSpPr>
        <p:spPr bwMode="auto">
          <a:xfrm>
            <a:off x="838200" y="5715000"/>
            <a:ext cx="7315200" cy="1200150"/>
          </a:xfrm>
          <a:prstGeom prst="rect">
            <a:avLst/>
          </a:prstGeom>
          <a:noFill/>
          <a:ln w="9525">
            <a:noFill/>
            <a:miter lim="800000"/>
            <a:headEnd/>
            <a:tailEnd/>
          </a:ln>
        </p:spPr>
        <p:txBody>
          <a:bodyPr>
            <a:spAutoFit/>
          </a:bodyPr>
          <a:lstStyle/>
          <a:p>
            <a:r>
              <a:rPr lang="en-AU" sz="2400">
                <a:latin typeface="Calibri" pitchFamily="34" charset="0"/>
              </a:rPr>
              <a:t>The method is “self-diagnosing”---- the error drops precipitously when an identity is found. And basis coefficients are “small”.</a:t>
            </a:r>
          </a:p>
        </p:txBody>
      </p:sp>
      <p:sp>
        <p:nvSpPr>
          <p:cNvPr id="8" name="Oval 7"/>
          <p:cNvSpPr/>
          <p:nvPr/>
        </p:nvSpPr>
        <p:spPr>
          <a:xfrm>
            <a:off x="7086600" y="3810000"/>
            <a:ext cx="304800" cy="1676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pPr eaLnBrk="1" hangingPunct="1"/>
            <a:r>
              <a:rPr lang="en-AU" smtClean="0">
                <a:solidFill>
                  <a:srgbClr val="FFFF00"/>
                </a:solidFill>
              </a:rPr>
              <a:t>TOP TEN ALGORITHMS</a:t>
            </a:r>
          </a:p>
        </p:txBody>
      </p:sp>
      <p:pic>
        <p:nvPicPr>
          <p:cNvPr id="88066" name="Content Placeholder 3" descr="ten.png"/>
          <p:cNvPicPr>
            <a:picLocks noGrp="1" noChangeAspect="1"/>
          </p:cNvPicPr>
          <p:nvPr>
            <p:ph idx="1"/>
          </p:nvPr>
        </p:nvPicPr>
        <p:blipFill>
          <a:blip r:embed="rId3" cstate="print"/>
          <a:srcRect/>
          <a:stretch>
            <a:fillRect/>
          </a:stretch>
        </p:blipFill>
        <p:spPr>
          <a:xfrm>
            <a:off x="838200" y="1600200"/>
            <a:ext cx="7329488" cy="3771900"/>
          </a:xfrm>
        </p:spPr>
      </p:pic>
      <p:sp>
        <p:nvSpPr>
          <p:cNvPr id="88067" name="TextBox 4"/>
          <p:cNvSpPr txBox="1">
            <a:spLocks noChangeArrowheads="1"/>
          </p:cNvSpPr>
          <p:nvPr/>
        </p:nvSpPr>
        <p:spPr bwMode="auto">
          <a:xfrm>
            <a:off x="914400" y="5715000"/>
            <a:ext cx="7620000" cy="830263"/>
          </a:xfrm>
          <a:prstGeom prst="rect">
            <a:avLst/>
          </a:prstGeom>
          <a:noFill/>
          <a:ln w="9525">
            <a:noFill/>
            <a:miter lim="800000"/>
            <a:headEnd/>
            <a:tailEnd/>
          </a:ln>
        </p:spPr>
        <p:txBody>
          <a:bodyPr>
            <a:spAutoFit/>
          </a:bodyPr>
          <a:lstStyle/>
          <a:p>
            <a:pPr>
              <a:buFont typeface="Arial" charset="0"/>
              <a:buChar char="•"/>
            </a:pPr>
            <a:r>
              <a:rPr lang="en-AU" sz="2400">
                <a:latin typeface="Calibri" pitchFamily="34" charset="0"/>
              </a:rPr>
              <a:t>  integer relation detection (PSLQ, 1997) was the most recent of the top ten</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152400" y="0"/>
            <a:ext cx="8534400" cy="1143000"/>
          </a:xfrm>
        </p:spPr>
        <p:txBody>
          <a:bodyPr/>
          <a:lstStyle/>
          <a:p>
            <a:pPr eaLnBrk="1" hangingPunct="1"/>
            <a:r>
              <a:rPr lang="en-AU" sz="3600" smtClean="0">
                <a:solidFill>
                  <a:srgbClr val="FFFF00"/>
                </a:solidFill>
              </a:rPr>
              <a:t>HELAMAN FERGUSON</a:t>
            </a:r>
            <a:br>
              <a:rPr lang="en-AU" sz="3600" smtClean="0">
                <a:solidFill>
                  <a:srgbClr val="FFFF00"/>
                </a:solidFill>
              </a:rPr>
            </a:br>
            <a:r>
              <a:rPr lang="en-AU" sz="3600" smtClean="0">
                <a:solidFill>
                  <a:srgbClr val="FFFF00"/>
                </a:solidFill>
              </a:rPr>
              <a:t> SCULPTOR and MATHEMATICIAN</a:t>
            </a:r>
            <a:r>
              <a:rPr lang="en-AU" sz="3600" smtClean="0"/>
              <a:t> </a:t>
            </a:r>
          </a:p>
        </p:txBody>
      </p:sp>
      <p:pic>
        <p:nvPicPr>
          <p:cNvPr id="90114" name="Content Placeholder 3" descr="ferguson-science_Page_1.png"/>
          <p:cNvPicPr>
            <a:picLocks noGrp="1" noChangeAspect="1"/>
          </p:cNvPicPr>
          <p:nvPr>
            <p:ph idx="1"/>
          </p:nvPr>
        </p:nvPicPr>
        <p:blipFill>
          <a:blip r:embed="rId3" cstate="print"/>
          <a:srcRect/>
          <a:stretch>
            <a:fillRect/>
          </a:stretch>
        </p:blipFill>
        <p:spPr>
          <a:xfrm>
            <a:off x="-31750" y="1066800"/>
            <a:ext cx="4527550" cy="5783263"/>
          </a:xfrm>
        </p:spPr>
      </p:pic>
      <p:pic>
        <p:nvPicPr>
          <p:cNvPr id="90115" name="Picture 4" descr="ferguson-science_Page_2.png"/>
          <p:cNvPicPr>
            <a:picLocks noChangeAspect="1"/>
          </p:cNvPicPr>
          <p:nvPr/>
        </p:nvPicPr>
        <p:blipFill>
          <a:blip r:embed="rId4" cstate="print"/>
          <a:srcRect/>
          <a:stretch>
            <a:fillRect/>
          </a:stretch>
        </p:blipFill>
        <p:spPr bwMode="auto">
          <a:xfrm>
            <a:off x="4618038" y="1074738"/>
            <a:ext cx="4525962" cy="5783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eaLnBrk="1" hangingPunct="1"/>
            <a:r>
              <a:rPr lang="en-US" smtClean="0"/>
              <a:t>Ferguson’s Sculpture</a:t>
            </a:r>
          </a:p>
        </p:txBody>
      </p:sp>
      <p:sp>
        <p:nvSpPr>
          <p:cNvPr id="92162" name="Rectangle 3"/>
          <p:cNvSpPr>
            <a:spLocks noGrp="1" noChangeArrowheads="1"/>
          </p:cNvSpPr>
          <p:nvPr>
            <p:ph type="body" idx="1"/>
          </p:nvPr>
        </p:nvSpPr>
        <p:spPr/>
        <p:txBody>
          <a:bodyPr/>
          <a:lstStyle/>
          <a:p>
            <a:pPr eaLnBrk="1" hangingPunct="1"/>
            <a:endParaRPr lang="en-AU" smtClean="0"/>
          </a:p>
        </p:txBody>
      </p:sp>
      <p:pic>
        <p:nvPicPr>
          <p:cNvPr id="92163" name="Picture 4" descr="hpm-temp"/>
          <p:cNvPicPr>
            <a:picLocks noChangeAspect="1" noChangeArrowheads="1"/>
          </p:cNvPicPr>
          <p:nvPr/>
        </p:nvPicPr>
        <p:blipFill>
          <a:blip r:embed="rId3" cstate="print"/>
          <a:srcRect/>
          <a:stretch>
            <a:fillRect/>
          </a:stretch>
        </p:blipFill>
        <p:spPr bwMode="auto">
          <a:xfrm>
            <a:off x="0" y="17463"/>
            <a:ext cx="9124950" cy="6840537"/>
          </a:xfrm>
          <a:prstGeom prst="rect">
            <a:avLst/>
          </a:prstGeom>
          <a:noFill/>
          <a:ln w="9525">
            <a:noFill/>
            <a:miter lim="800000"/>
            <a:headEnd/>
            <a:tailEnd/>
          </a:ln>
        </p:spPr>
      </p:pic>
    </p:spTree>
  </p:cSld>
  <p:clrMapOvr>
    <a:masterClrMapping/>
  </p:clrMapOvr>
  <p:transition advTm="20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ctrTitle"/>
          </p:nvPr>
        </p:nvSpPr>
        <p:spPr>
          <a:xfrm>
            <a:off x="685800" y="0"/>
            <a:ext cx="8686800" cy="609600"/>
          </a:xfrm>
        </p:spPr>
        <p:txBody>
          <a:bodyPr lIns="90487" rIns="90487"/>
          <a:lstStyle/>
          <a:p>
            <a:pPr eaLnBrk="1" hangingPunct="1"/>
            <a:r>
              <a:rPr lang="en-US" sz="2800" smtClean="0">
                <a:solidFill>
                  <a:srgbClr val="FFFF00"/>
                </a:solidFill>
              </a:rPr>
              <a:t>ABSTRACT</a:t>
            </a:r>
          </a:p>
        </p:txBody>
      </p:sp>
      <p:sp>
        <p:nvSpPr>
          <p:cNvPr id="578563" name="Rectangle 3"/>
          <p:cNvSpPr>
            <a:spLocks noGrp="1" noChangeArrowheads="1"/>
          </p:cNvSpPr>
          <p:nvPr>
            <p:ph type="subTitle" idx="1"/>
          </p:nvPr>
        </p:nvSpPr>
        <p:spPr>
          <a:xfrm>
            <a:off x="4114800" y="762000"/>
            <a:ext cx="5029200" cy="2057400"/>
          </a:xfrm>
        </p:spPr>
        <p:txBody>
          <a:bodyPr lIns="90487" rIns="90487" rtlCol="0">
            <a:normAutofit fontScale="25000" lnSpcReduction="20000"/>
          </a:bodyPr>
          <a:lstStyle/>
          <a:p>
            <a:pPr marL="342900" indent="-342900" eaLnBrk="1" fontAlgn="auto" hangingPunct="1">
              <a:lnSpc>
                <a:spcPct val="80000"/>
              </a:lnSpc>
              <a:spcAft>
                <a:spcPts val="0"/>
              </a:spcAft>
              <a:buFont typeface="Arial" pitchFamily="34" charset="0"/>
              <a:buNone/>
              <a:defRPr/>
            </a:pPr>
            <a:r>
              <a:rPr lang="en-US" sz="8000" b="1" dirty="0">
                <a:solidFill>
                  <a:srgbClr val="FFFF00"/>
                </a:solidFill>
              </a:rPr>
              <a:t>Jonathan M. </a:t>
            </a:r>
            <a:r>
              <a:rPr lang="en-US" sz="8000" b="1" dirty="0" smtClean="0">
                <a:solidFill>
                  <a:srgbClr val="FFFF00"/>
                </a:solidFill>
              </a:rPr>
              <a:t>Borwein</a:t>
            </a:r>
          </a:p>
          <a:p>
            <a:pPr marL="342900" indent="-342900" eaLnBrk="1" fontAlgn="auto" hangingPunct="1">
              <a:lnSpc>
                <a:spcPct val="80000"/>
              </a:lnSpc>
              <a:spcAft>
                <a:spcPts val="0"/>
              </a:spcAft>
              <a:buFont typeface="Arial" pitchFamily="34" charset="0"/>
              <a:buNone/>
              <a:defRPr/>
            </a:pPr>
            <a:endParaRPr lang="en-US" sz="8000" b="1" dirty="0" smtClean="0">
              <a:solidFill>
                <a:schemeClr val="bg2"/>
              </a:solidFill>
            </a:endParaRPr>
          </a:p>
          <a:p>
            <a:pPr marL="342900" indent="-342900" eaLnBrk="1" fontAlgn="auto" hangingPunct="1">
              <a:lnSpc>
                <a:spcPct val="80000"/>
              </a:lnSpc>
              <a:spcAft>
                <a:spcPts val="0"/>
              </a:spcAft>
              <a:buFont typeface="Arial" pitchFamily="34" charset="0"/>
              <a:buNone/>
              <a:defRPr/>
            </a:pPr>
            <a:r>
              <a:rPr lang="en-US" sz="8000" b="1" dirty="0" smtClean="0">
                <a:solidFill>
                  <a:schemeClr val="bg2"/>
                </a:solidFill>
              </a:rPr>
              <a:t>Director</a:t>
            </a:r>
          </a:p>
          <a:p>
            <a:pPr marL="342900" indent="-342900" eaLnBrk="1" fontAlgn="auto" hangingPunct="1">
              <a:lnSpc>
                <a:spcPct val="120000"/>
              </a:lnSpc>
              <a:spcAft>
                <a:spcPts val="0"/>
              </a:spcAft>
              <a:buFont typeface="Arial" pitchFamily="34" charset="0"/>
              <a:buNone/>
              <a:defRPr/>
            </a:pPr>
            <a:r>
              <a:rPr lang="en-US" sz="8000" b="1" dirty="0" smtClean="0">
                <a:solidFill>
                  <a:schemeClr val="bg2"/>
                </a:solidFill>
              </a:rPr>
              <a:t> Newcastle Centre for</a:t>
            </a:r>
          </a:p>
          <a:p>
            <a:pPr marL="342900" indent="-342900" eaLnBrk="1" fontAlgn="auto" hangingPunct="1">
              <a:lnSpc>
                <a:spcPct val="120000"/>
              </a:lnSpc>
              <a:spcAft>
                <a:spcPts val="0"/>
              </a:spcAft>
              <a:buFont typeface="Arial" pitchFamily="34" charset="0"/>
              <a:buNone/>
              <a:defRPr/>
            </a:pPr>
            <a:r>
              <a:rPr lang="en-US" sz="8000" b="1" dirty="0" smtClean="0">
                <a:solidFill>
                  <a:srgbClr val="FFFF00"/>
                </a:solidFill>
              </a:rPr>
              <a:t>Computer Assisted Research Mathematics and its Applications (CARMA)</a:t>
            </a:r>
          </a:p>
          <a:p>
            <a:pPr marL="342900" indent="-342900" eaLnBrk="1" fontAlgn="auto" hangingPunct="1">
              <a:lnSpc>
                <a:spcPct val="120000"/>
              </a:lnSpc>
              <a:spcAft>
                <a:spcPts val="0"/>
              </a:spcAft>
              <a:buFont typeface="Arial" pitchFamily="34" charset="0"/>
              <a:buNone/>
              <a:defRPr/>
            </a:pPr>
            <a:r>
              <a:rPr lang="en-US" b="1" dirty="0" smtClean="0"/>
              <a:t>          </a:t>
            </a:r>
            <a:endParaRPr lang="en-US" b="1" dirty="0"/>
          </a:p>
        </p:txBody>
      </p:sp>
      <p:pic>
        <p:nvPicPr>
          <p:cNvPr id="20483" name="Picture 9" descr="ag08"/>
          <p:cNvPicPr>
            <a:picLocks noChangeAspect="1" noChangeArrowheads="1"/>
          </p:cNvPicPr>
          <p:nvPr/>
        </p:nvPicPr>
        <p:blipFill>
          <a:blip r:embed="rId3" cstate="print"/>
          <a:srcRect r="2362" b="-1086"/>
          <a:stretch>
            <a:fillRect/>
          </a:stretch>
        </p:blipFill>
        <p:spPr bwMode="auto">
          <a:xfrm>
            <a:off x="152400" y="152400"/>
            <a:ext cx="3752850" cy="2011363"/>
          </a:xfrm>
          <a:prstGeom prst="rect">
            <a:avLst/>
          </a:prstGeom>
          <a:noFill/>
          <a:ln w="28575">
            <a:solidFill>
              <a:srgbClr val="FF0000"/>
            </a:solidFill>
            <a:miter lim="800000"/>
            <a:headEnd/>
            <a:tailEnd/>
          </a:ln>
        </p:spPr>
      </p:pic>
      <p:sp>
        <p:nvSpPr>
          <p:cNvPr id="578571" name="Rectangle 11"/>
          <p:cNvSpPr>
            <a:spLocks noChangeArrowheads="1"/>
          </p:cNvSpPr>
          <p:nvPr/>
        </p:nvSpPr>
        <p:spPr bwMode="auto">
          <a:xfrm>
            <a:off x="76200" y="2503706"/>
            <a:ext cx="8915400" cy="4278094"/>
          </a:xfrm>
          <a:prstGeom prst="rect">
            <a:avLst/>
          </a:prstGeom>
          <a:noFill/>
          <a:ln w="38100">
            <a:solidFill>
              <a:schemeClr val="hlink"/>
            </a:solidFill>
            <a:miter lim="800000"/>
            <a:headEnd type="none" w="sm" len="sm"/>
            <a:tailEnd type="none" w="sm" len="sm"/>
          </a:ln>
        </p:spPr>
        <p:txBody>
          <a:bodyPr wrap="square" anchor="ctr">
            <a:spAutoFit/>
          </a:bodyPr>
          <a:lstStyle/>
          <a:p>
            <a:pPr>
              <a:defRPr/>
            </a:pPr>
            <a:r>
              <a:rPr lang="en-AU" sz="2000" dirty="0">
                <a:latin typeface="+mn-lt"/>
              </a:rPr>
              <a:t>As Keith Devlin and I wrote in our 2008 AK Peters book `` </a:t>
            </a:r>
            <a:r>
              <a:rPr lang="en-AU" sz="2000" dirty="0">
                <a:solidFill>
                  <a:schemeClr val="tx2"/>
                </a:solidFill>
                <a:latin typeface="+mn-lt"/>
              </a:rPr>
              <a:t>The Computer as Crucible</a:t>
            </a:r>
            <a:r>
              <a:rPr lang="en-AU" sz="2000" dirty="0">
                <a:latin typeface="+mn-lt"/>
              </a:rPr>
              <a:t>”</a:t>
            </a:r>
          </a:p>
          <a:p>
            <a:pPr>
              <a:defRPr/>
            </a:pPr>
            <a:endParaRPr lang="en-AU" sz="1000" dirty="0">
              <a:latin typeface="+mn-lt"/>
            </a:endParaRPr>
          </a:p>
          <a:p>
            <a:pPr lvl="1">
              <a:defRPr/>
            </a:pPr>
            <a:r>
              <a:rPr lang="en-AU" sz="2000" dirty="0">
                <a:latin typeface="+mn-lt"/>
              </a:rPr>
              <a:t>“</a:t>
            </a:r>
            <a:r>
              <a:rPr lang="en-AU" sz="2200" dirty="0">
                <a:solidFill>
                  <a:schemeClr val="tx2"/>
                </a:solidFill>
                <a:latin typeface="+mn-lt"/>
              </a:rPr>
              <a:t>Experimental mathematics is the use of a computer to run computations—sometimes no more than trial-and-error tests—to look </a:t>
            </a:r>
            <a:r>
              <a:rPr lang="en-AU" sz="2200" dirty="0" smtClean="0">
                <a:solidFill>
                  <a:schemeClr val="tx2"/>
                </a:solidFill>
                <a:latin typeface="+mn-lt"/>
              </a:rPr>
              <a:t> for </a:t>
            </a:r>
            <a:r>
              <a:rPr lang="en-AU" sz="2200" dirty="0">
                <a:solidFill>
                  <a:schemeClr val="tx2"/>
                </a:solidFill>
                <a:latin typeface="+mn-lt"/>
              </a:rPr>
              <a:t>patterns, to identify particular numbers and sequences, to gather evidence in support of specific mathematical assertions, assertions that may themselves arise by computational means, including search. Like contemporary chemists—and before them the alchemists of old—who mix various substances together in a </a:t>
            </a:r>
            <a:r>
              <a:rPr lang="en-AU" sz="2200" i="1" dirty="0">
                <a:solidFill>
                  <a:schemeClr val="tx2"/>
                </a:solidFill>
                <a:latin typeface="+mn-lt"/>
              </a:rPr>
              <a:t>crucible</a:t>
            </a:r>
            <a:r>
              <a:rPr lang="en-AU" sz="2200" dirty="0">
                <a:solidFill>
                  <a:schemeClr val="tx2"/>
                </a:solidFill>
                <a:latin typeface="+mn-lt"/>
              </a:rPr>
              <a:t> and heat them to a high temperature to see what would happen, today’s experimental </a:t>
            </a:r>
            <a:r>
              <a:rPr lang="en-AU" sz="2200" dirty="0" smtClean="0">
                <a:solidFill>
                  <a:schemeClr val="tx2"/>
                </a:solidFill>
                <a:latin typeface="+mn-lt"/>
              </a:rPr>
              <a:t>mathematician </a:t>
            </a:r>
            <a:r>
              <a:rPr lang="en-AU" sz="2200" dirty="0">
                <a:solidFill>
                  <a:schemeClr val="tx2"/>
                </a:solidFill>
                <a:latin typeface="+mn-lt"/>
              </a:rPr>
              <a:t>puts a hopefully potent mix of numbers, formulas, and algorithms into a computer in the hope that something of interest emerges.</a:t>
            </a:r>
          </a:p>
        </p:txBody>
      </p:sp>
      <p:pic>
        <p:nvPicPr>
          <p:cNvPr id="20485" name="Picture 6" descr="carmalogo.png"/>
          <p:cNvPicPr>
            <a:picLocks noChangeAspect="1"/>
          </p:cNvPicPr>
          <p:nvPr/>
        </p:nvPicPr>
        <p:blipFill>
          <a:blip r:embed="rId4" cstate="print"/>
          <a:srcRect l="6055" t="13074" r="5154" b="8485"/>
          <a:stretch>
            <a:fillRect/>
          </a:stretch>
        </p:blipFill>
        <p:spPr bwMode="auto">
          <a:xfrm>
            <a:off x="6778625" y="82550"/>
            <a:ext cx="2212975" cy="603250"/>
          </a:xfrm>
          <a:prstGeom prst="rect">
            <a:avLst/>
          </a:prstGeom>
          <a:noFill/>
          <a:ln w="25400">
            <a:solidFill>
              <a:schemeClr val="accent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7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217488" y="146050"/>
            <a:ext cx="7667625" cy="762000"/>
          </a:xfrm>
          <a:ln w="28575"/>
        </p:spPr>
        <p:txBody>
          <a:bodyPr rtlCol="0">
            <a:normAutofit fontScale="90000"/>
          </a:bodyPr>
          <a:lstStyle/>
          <a:p>
            <a:pPr eaLnBrk="1" fontAlgn="auto" hangingPunct="1">
              <a:spcAft>
                <a:spcPts val="0"/>
              </a:spcAft>
              <a:defRPr/>
            </a:pPr>
            <a:r>
              <a:rPr lang="en-US" sz="2800" b="1" dirty="0" smtClean="0">
                <a:solidFill>
                  <a:srgbClr val="FFFF00"/>
                </a:solidFill>
              </a:rPr>
              <a:t>MADELUNG’s CONSTANT</a:t>
            </a:r>
            <a:r>
              <a:rPr lang="en-US" sz="2800" b="1" dirty="0"/>
              <a:t/>
            </a:r>
            <a:br>
              <a:rPr lang="en-US" sz="2800" b="1" dirty="0"/>
            </a:br>
            <a:r>
              <a:rPr lang="en-US" sz="2800" b="1" i="1" dirty="0">
                <a:solidFill>
                  <a:schemeClr val="bg1"/>
                </a:solidFill>
              </a:rPr>
              <a:t>David Borwein </a:t>
            </a:r>
            <a:r>
              <a:rPr lang="en-US" sz="2800" b="1" i="1" dirty="0" smtClean="0">
                <a:solidFill>
                  <a:schemeClr val="bg1"/>
                </a:solidFill>
              </a:rPr>
              <a:t>CMS </a:t>
            </a:r>
            <a:r>
              <a:rPr lang="en-US" sz="2800" b="1" i="1" dirty="0">
                <a:solidFill>
                  <a:schemeClr val="bg1"/>
                </a:solidFill>
              </a:rPr>
              <a:t>Career Award</a:t>
            </a:r>
          </a:p>
        </p:txBody>
      </p:sp>
      <p:sp>
        <p:nvSpPr>
          <p:cNvPr id="553987" name="Rectangle 3"/>
          <p:cNvSpPr>
            <a:spLocks noGrp="1" noChangeArrowheads="1"/>
          </p:cNvSpPr>
          <p:nvPr>
            <p:ph type="body" idx="1"/>
          </p:nvPr>
        </p:nvSpPr>
        <p:spPr>
          <a:xfrm>
            <a:off x="0" y="3810000"/>
            <a:ext cx="9144000" cy="3352800"/>
          </a:xfrm>
        </p:spPr>
        <p:txBody>
          <a:bodyPr/>
          <a:lstStyle/>
          <a:p>
            <a:pPr algn="just" eaLnBrk="1" hangingPunct="1">
              <a:lnSpc>
                <a:spcPct val="90000"/>
              </a:lnSpc>
              <a:buFontTx/>
              <a:buNone/>
            </a:pPr>
            <a:r>
              <a:rPr lang="en-US" sz="2200" smtClean="0"/>
              <a:t>This polished solid silicon bronze sculpture is inspired by the work of David Borwein, his sons and colleagues, on the </a:t>
            </a:r>
            <a:r>
              <a:rPr lang="en-US" sz="2200" smtClean="0">
                <a:solidFill>
                  <a:srgbClr val="002060"/>
                </a:solidFill>
              </a:rPr>
              <a:t>conditional  series</a:t>
            </a:r>
            <a:r>
              <a:rPr lang="en-US" sz="2200" smtClean="0"/>
              <a:t> above for salt, </a:t>
            </a:r>
            <a:r>
              <a:rPr lang="en-US" sz="2200" smtClean="0">
                <a:solidFill>
                  <a:srgbClr val="CC0000"/>
                </a:solidFill>
              </a:rPr>
              <a:t>Madelung's constant</a:t>
            </a:r>
            <a:r>
              <a:rPr lang="en-US" sz="2200" smtClean="0"/>
              <a:t>.  This series can be summed to uncountably many constants; one is </a:t>
            </a:r>
            <a:r>
              <a:rPr lang="en-US" sz="2200" smtClean="0">
                <a:solidFill>
                  <a:srgbClr val="3406E9"/>
                </a:solidFill>
              </a:rPr>
              <a:t>Madelung's  constant </a:t>
            </a:r>
            <a:r>
              <a:rPr lang="en-US" sz="2200" smtClean="0"/>
              <a:t>for </a:t>
            </a:r>
            <a:r>
              <a:rPr lang="en-US" sz="2200" b="1" smtClean="0">
                <a:solidFill>
                  <a:srgbClr val="3406E9"/>
                </a:solidFill>
              </a:rPr>
              <a:t>electro-chemical stability of sodium chloride</a:t>
            </a:r>
            <a:r>
              <a:rPr lang="en-US" sz="2200" smtClean="0"/>
              <a:t>.   </a:t>
            </a:r>
          </a:p>
          <a:p>
            <a:pPr algn="just" eaLnBrk="1" hangingPunct="1">
              <a:lnSpc>
                <a:spcPct val="90000"/>
              </a:lnSpc>
              <a:buFontTx/>
              <a:buNone/>
            </a:pPr>
            <a:r>
              <a:rPr lang="en-US" sz="2200" smtClean="0"/>
              <a:t>This constant is a period of an elliptic curve, a real surface in four dimensions.  There are uncountably many ways to imagine that surface in three dimensions; one has negative gaussian curvature and is the tangible form of this sculpture. </a:t>
            </a:r>
            <a:r>
              <a:rPr lang="en-US" sz="2200" smtClean="0">
                <a:solidFill>
                  <a:srgbClr val="063DE8"/>
                </a:solidFill>
              </a:rPr>
              <a:t>(As described by the artist.)</a:t>
            </a:r>
          </a:p>
        </p:txBody>
      </p:sp>
      <p:pic>
        <p:nvPicPr>
          <p:cNvPr id="94211" name="Picture 4" descr="txp_fig"/>
          <p:cNvPicPr>
            <a:picLocks noChangeAspect="1" noChangeArrowheads="1"/>
          </p:cNvPicPr>
          <p:nvPr>
            <p:custDataLst>
              <p:tags r:id="rId1"/>
            </p:custDataLst>
          </p:nvPr>
        </p:nvPicPr>
        <p:blipFill>
          <a:blip r:embed="rId4" cstate="print"/>
          <a:srcRect/>
          <a:stretch>
            <a:fillRect/>
          </a:stretch>
        </p:blipFill>
        <p:spPr bwMode="auto">
          <a:xfrm>
            <a:off x="4500563" y="1773238"/>
            <a:ext cx="4243387" cy="1255712"/>
          </a:xfrm>
          <a:prstGeom prst="rect">
            <a:avLst/>
          </a:prstGeom>
          <a:noFill/>
          <a:ln w="25400">
            <a:solidFill>
              <a:srgbClr val="0000FF"/>
            </a:solidFill>
            <a:miter lim="800000"/>
            <a:headEnd type="none" w="sm" len="sm"/>
            <a:tailEnd type="none" w="sm" len="sm"/>
          </a:ln>
        </p:spPr>
      </p:pic>
      <p:pic>
        <p:nvPicPr>
          <p:cNvPr id="94212" name="Picture 5" descr="cms"/>
          <p:cNvPicPr>
            <a:picLocks noChangeAspect="1" noChangeArrowheads="1"/>
          </p:cNvPicPr>
          <p:nvPr/>
        </p:nvPicPr>
        <p:blipFill>
          <a:blip r:embed="rId5" cstate="print"/>
          <a:srcRect/>
          <a:stretch>
            <a:fillRect/>
          </a:stretch>
        </p:blipFill>
        <p:spPr bwMode="auto">
          <a:xfrm>
            <a:off x="8077200" y="95250"/>
            <a:ext cx="960438" cy="742950"/>
          </a:xfrm>
          <a:prstGeom prst="rect">
            <a:avLst/>
          </a:prstGeom>
          <a:noFill/>
          <a:ln w="9525">
            <a:noFill/>
            <a:miter lim="800000"/>
            <a:headEnd/>
            <a:tailEnd/>
          </a:ln>
        </p:spPr>
      </p:pic>
      <p:pic>
        <p:nvPicPr>
          <p:cNvPr id="94213" name="Picture 6" descr="statue 6">
            <a:hlinkClick r:id="rId6" action="ppaction://hlinkfile"/>
          </p:cNvPr>
          <p:cNvPicPr>
            <a:picLocks noChangeAspect="1" noChangeArrowheads="1"/>
          </p:cNvPicPr>
          <p:nvPr/>
        </p:nvPicPr>
        <p:blipFill>
          <a:blip r:embed="rId7" cstate="print"/>
          <a:srcRect/>
          <a:stretch>
            <a:fillRect/>
          </a:stretch>
        </p:blipFill>
        <p:spPr bwMode="auto">
          <a:xfrm>
            <a:off x="539750" y="981075"/>
            <a:ext cx="3641725" cy="2730500"/>
          </a:xfrm>
          <a:prstGeom prst="rect">
            <a:avLst/>
          </a:prstGeom>
          <a:noFill/>
          <a:ln w="28575">
            <a:solidFill>
              <a:srgbClr val="000080"/>
            </a:solidFill>
            <a:miter lim="800000"/>
            <a:headEnd/>
            <a:tailEnd/>
          </a:ln>
        </p:spPr>
      </p:pic>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3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3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eaLnBrk="1" hangingPunct="1"/>
            <a:r>
              <a:rPr lang="en-AU" smtClean="0"/>
              <a:t>Cartoon</a:t>
            </a:r>
          </a:p>
        </p:txBody>
      </p:sp>
      <p:sp>
        <p:nvSpPr>
          <p:cNvPr id="96258" name="Rectangle 3"/>
          <p:cNvSpPr>
            <a:spLocks noGrp="1" noChangeArrowheads="1"/>
          </p:cNvSpPr>
          <p:nvPr>
            <p:ph type="body" idx="1"/>
          </p:nvPr>
        </p:nvSpPr>
        <p:spPr/>
        <p:txBody>
          <a:bodyPr/>
          <a:lstStyle/>
          <a:p>
            <a:pPr eaLnBrk="1" hangingPunct="1"/>
            <a:endParaRPr lang="en-AU" smtClean="0"/>
          </a:p>
        </p:txBody>
      </p:sp>
      <p:pic>
        <p:nvPicPr>
          <p:cNvPr id="96259" name="Picture 5" descr="physics09"/>
          <p:cNvPicPr>
            <a:picLocks noChangeAspect="1" noChangeArrowheads="1"/>
          </p:cNvPicPr>
          <p:nvPr/>
        </p:nvPicPr>
        <p:blipFill>
          <a:blip r:embed="rId3" cstate="print"/>
          <a:srcRect l="5807" t="12421" r="5807" b="3580"/>
          <a:stretch>
            <a:fillRect/>
          </a:stretch>
        </p:blipFill>
        <p:spPr bwMode="auto">
          <a:xfrm>
            <a:off x="796925" y="0"/>
            <a:ext cx="7127875" cy="6742113"/>
          </a:xfrm>
          <a:prstGeom prst="rect">
            <a:avLst/>
          </a:prstGeom>
          <a:noFill/>
          <a:ln w="9525">
            <a:noFill/>
            <a:miter lim="800000"/>
            <a:headEnd/>
            <a:tailEnd/>
          </a:ln>
        </p:spPr>
      </p:pic>
    </p:spTree>
  </p:cSld>
  <p:clrMapOvr>
    <a:masterClrMapping/>
  </p:clrMapOvr>
  <p:transition advTm="20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6" descr="logistic.jpg"/>
          <p:cNvPicPr>
            <a:picLocks noChangeAspect="1"/>
          </p:cNvPicPr>
          <p:nvPr/>
        </p:nvPicPr>
        <p:blipFill>
          <a:blip r:embed="rId3" cstate="print"/>
          <a:srcRect/>
          <a:stretch>
            <a:fillRect/>
          </a:stretch>
        </p:blipFill>
        <p:spPr bwMode="auto">
          <a:xfrm>
            <a:off x="5842000" y="4216400"/>
            <a:ext cx="3302000" cy="2641600"/>
          </a:xfrm>
          <a:prstGeom prst="rect">
            <a:avLst/>
          </a:prstGeom>
          <a:noFill/>
          <a:ln w="9525">
            <a:noFill/>
            <a:miter lim="800000"/>
            <a:headEnd/>
            <a:tailEnd/>
          </a:ln>
        </p:spPr>
      </p:pic>
      <p:pic>
        <p:nvPicPr>
          <p:cNvPr id="4" name="Content Placeholder 3" descr="alg2.png"/>
          <p:cNvPicPr>
            <a:picLocks noGrp="1" noChangeAspect="1"/>
          </p:cNvPicPr>
          <p:nvPr>
            <p:ph idx="1"/>
          </p:nvPr>
        </p:nvPicPr>
        <p:blipFill>
          <a:blip r:embed="rId4" cstate="print"/>
          <a:srcRect r="4251" b="5931"/>
          <a:stretch>
            <a:fillRect/>
          </a:stretch>
        </p:blipFill>
        <p:spPr>
          <a:xfrm>
            <a:off x="609600" y="1447800"/>
            <a:ext cx="6934200" cy="3505200"/>
          </a:xfrm>
          <a:ln w="25400">
            <a:solidFill>
              <a:schemeClr val="accent1">
                <a:shade val="50000"/>
              </a:schemeClr>
            </a:solidFill>
          </a:ln>
        </p:spPr>
      </p:pic>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AU" dirty="0" smtClean="0">
                <a:solidFill>
                  <a:srgbClr val="FFFF00"/>
                </a:solidFill>
              </a:rPr>
              <a:t>INTEGER RELATION ALGORITHMS: </a:t>
            </a:r>
            <a:r>
              <a:rPr lang="en-AU" sz="4000" dirty="0" smtClean="0">
                <a:solidFill>
                  <a:srgbClr val="FFFF00"/>
                </a:solidFill>
              </a:rPr>
              <a:t>WHAT THEY DO: ELEMENTARY EXAMPLES</a:t>
            </a:r>
            <a:r>
              <a:rPr lang="en-AU" dirty="0" smtClean="0">
                <a:solidFill>
                  <a:srgbClr val="FFFF00"/>
                </a:solidFill>
              </a:rPr>
              <a:t/>
            </a:r>
            <a:br>
              <a:rPr lang="en-AU" dirty="0" smtClean="0">
                <a:solidFill>
                  <a:srgbClr val="FFFF00"/>
                </a:solidFill>
              </a:rPr>
            </a:br>
            <a:endParaRPr lang="en-AU" dirty="0"/>
          </a:p>
        </p:txBody>
      </p:sp>
      <p:sp>
        <p:nvSpPr>
          <p:cNvPr id="5" name="Rectangle 4"/>
          <p:cNvSpPr/>
          <p:nvPr/>
        </p:nvSpPr>
        <p:spPr>
          <a:xfrm>
            <a:off x="838200" y="1524000"/>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
        <p:nvSpPr>
          <p:cNvPr id="98309" name="TextBox 5"/>
          <p:cNvSpPr txBox="1">
            <a:spLocks noChangeArrowheads="1"/>
          </p:cNvSpPr>
          <p:nvPr/>
        </p:nvSpPr>
        <p:spPr bwMode="auto">
          <a:xfrm>
            <a:off x="533400" y="5029200"/>
            <a:ext cx="5257800" cy="1108075"/>
          </a:xfrm>
          <a:prstGeom prst="rect">
            <a:avLst/>
          </a:prstGeom>
          <a:noFill/>
          <a:ln w="9525">
            <a:noFill/>
            <a:miter lim="800000"/>
            <a:headEnd/>
            <a:tailEnd/>
          </a:ln>
        </p:spPr>
        <p:txBody>
          <a:bodyPr>
            <a:spAutoFit/>
          </a:bodyPr>
          <a:lstStyle/>
          <a:p>
            <a:pPr algn="r"/>
            <a:r>
              <a:rPr lang="en-AU" sz="2200" dirty="0">
                <a:latin typeface="Calibri" pitchFamily="34" charset="0"/>
              </a:rPr>
              <a:t>An application was to determine explicitly the 4</a:t>
            </a:r>
            <a:r>
              <a:rPr lang="en-AU" sz="2200" baseline="30000" dirty="0">
                <a:latin typeface="Calibri" pitchFamily="34" charset="0"/>
              </a:rPr>
              <a:t>th</a:t>
            </a:r>
            <a:r>
              <a:rPr lang="en-AU" sz="2200" dirty="0">
                <a:latin typeface="Calibri" pitchFamily="34" charset="0"/>
              </a:rPr>
              <a:t> and 5</a:t>
            </a:r>
            <a:r>
              <a:rPr lang="en-AU" sz="2200" baseline="30000" dirty="0">
                <a:latin typeface="Calibri" pitchFamily="34" charset="0"/>
              </a:rPr>
              <a:t>th</a:t>
            </a:r>
            <a:r>
              <a:rPr lang="en-AU" sz="2200" dirty="0">
                <a:latin typeface="Calibri" pitchFamily="34" charset="0"/>
              </a:rPr>
              <a:t>  bifurcation points of the logistics curve have  degrees 256.</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6" descr="logistic.jpg"/>
          <p:cNvPicPr>
            <a:picLocks noChangeAspect="1"/>
          </p:cNvPicPr>
          <p:nvPr/>
        </p:nvPicPr>
        <p:blipFill>
          <a:blip r:embed="rId4" cstate="print"/>
          <a:stretch>
            <a:fillRect/>
          </a:stretch>
        </p:blipFill>
        <p:spPr bwMode="auto">
          <a:xfrm>
            <a:off x="6400800" y="4038600"/>
            <a:ext cx="2641600" cy="2641600"/>
          </a:xfrm>
          <a:prstGeom prst="rect">
            <a:avLst/>
          </a:prstGeom>
          <a:noFill/>
          <a:ln w="25400">
            <a:solidFill>
              <a:schemeClr val="accent1"/>
            </a:solidFill>
            <a:miter lim="800000"/>
            <a:headEnd/>
            <a:tailEnd/>
          </a:ln>
        </p:spPr>
      </p:pic>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AU" dirty="0" smtClean="0">
                <a:solidFill>
                  <a:srgbClr val="FFFF00"/>
                </a:solidFill>
              </a:rPr>
              <a:t>ALGEBRAIC INDEPENDENCE</a:t>
            </a:r>
            <a:r>
              <a:rPr lang="en-AU" dirty="0" smtClean="0">
                <a:solidFill>
                  <a:srgbClr val="FFFF00"/>
                </a:solidFill>
              </a:rPr>
              <a:t/>
            </a:r>
            <a:br>
              <a:rPr lang="en-AU" dirty="0" smtClean="0">
                <a:solidFill>
                  <a:srgbClr val="FFFF00"/>
                </a:solidFill>
              </a:rPr>
            </a:br>
            <a:endParaRPr lang="en-AU" dirty="0"/>
          </a:p>
        </p:txBody>
      </p:sp>
      <p:sp>
        <p:nvSpPr>
          <p:cNvPr id="98309" name="TextBox 5"/>
          <p:cNvSpPr txBox="1">
            <a:spLocks noChangeArrowheads="1"/>
          </p:cNvSpPr>
          <p:nvPr/>
        </p:nvSpPr>
        <p:spPr bwMode="auto">
          <a:xfrm>
            <a:off x="228600" y="609600"/>
            <a:ext cx="8458200" cy="2462213"/>
          </a:xfrm>
          <a:prstGeom prst="rect">
            <a:avLst/>
          </a:prstGeom>
          <a:noFill/>
          <a:ln w="9525">
            <a:noFill/>
            <a:miter lim="800000"/>
            <a:headEnd/>
            <a:tailEnd/>
          </a:ln>
        </p:spPr>
        <p:txBody>
          <a:bodyPr wrap="square">
            <a:spAutoFit/>
          </a:bodyPr>
          <a:lstStyle/>
          <a:p>
            <a:r>
              <a:rPr lang="en-AU" sz="2200" dirty="0" smtClean="0">
                <a:latin typeface="Calibri" pitchFamily="34" charset="0"/>
              </a:rPr>
              <a:t>In the same fashion we can determine whether numbers </a:t>
            </a:r>
            <a:r>
              <a:rPr lang="en-AU" sz="2200" dirty="0" smtClean="0">
                <a:latin typeface="cmmi10"/>
              </a:rPr>
              <a:t>®</a:t>
            </a:r>
            <a:r>
              <a:rPr lang="en-AU" sz="2200" baseline="-25000" dirty="0" smtClean="0">
                <a:latin typeface="cmmi10"/>
              </a:rPr>
              <a:t>1</a:t>
            </a:r>
            <a:r>
              <a:rPr lang="en-AU" sz="2200" dirty="0" smtClean="0">
                <a:latin typeface="Calibri" pitchFamily="34" charset="0"/>
              </a:rPr>
              <a:t>,...,</a:t>
            </a:r>
            <a:r>
              <a:rPr lang="en-AU" sz="2200" dirty="0" smtClean="0">
                <a:latin typeface="cmmi10"/>
              </a:rPr>
              <a:t>®</a:t>
            </a:r>
            <a:r>
              <a:rPr lang="en-AU" sz="2200" baseline="-25000" dirty="0" smtClean="0">
                <a:latin typeface="cmmi10"/>
              </a:rPr>
              <a:t>m</a:t>
            </a:r>
            <a:r>
              <a:rPr lang="en-AU" sz="2200" dirty="0" smtClean="0">
                <a:latin typeface="Calibri" pitchFamily="34" charset="0"/>
              </a:rPr>
              <a:t>  are algebraically independent by looking at all products</a:t>
            </a:r>
          </a:p>
          <a:p>
            <a:endParaRPr lang="en-AU" sz="2200" dirty="0" smtClean="0">
              <a:latin typeface="Calibri" pitchFamily="34" charset="0"/>
            </a:endParaRPr>
          </a:p>
          <a:p>
            <a:endParaRPr lang="en-AU" sz="2200" dirty="0" smtClean="0">
              <a:latin typeface="Calibri" pitchFamily="34" charset="0"/>
            </a:endParaRPr>
          </a:p>
          <a:p>
            <a:r>
              <a:rPr lang="en-AU" sz="2200" dirty="0" smtClean="0">
                <a:latin typeface="Calibri" pitchFamily="34" charset="0"/>
              </a:rPr>
              <a:t>This rapidly becomes prohibitive for m or n large but is quite effective for small values.</a:t>
            </a:r>
          </a:p>
          <a:p>
            <a:pPr>
              <a:buFont typeface="Arial" pitchFamily="34" charset="0"/>
              <a:buChar char="•"/>
            </a:pPr>
            <a:r>
              <a:rPr lang="en-AU" sz="2200" dirty="0" smtClean="0">
                <a:latin typeface="Calibri" pitchFamily="34" charset="0"/>
              </a:rPr>
              <a:t> Can this be improved by structured/iterated use? </a:t>
            </a:r>
          </a:p>
        </p:txBody>
      </p:sp>
      <p:pic>
        <p:nvPicPr>
          <p:cNvPr id="11" name="Picture 10" descr="TP_tmp.png"/>
          <p:cNvPicPr>
            <a:picLocks noChangeAspect="1"/>
          </p:cNvPicPr>
          <p:nvPr>
            <p:custDataLst>
              <p:tags r:id="rId1"/>
            </p:custDataLst>
          </p:nvPr>
        </p:nvPicPr>
        <p:blipFill>
          <a:blip r:embed="rId5" cstate="print">
            <a:clrChange>
              <a:clrFrom>
                <a:srgbClr val="FFFFFF"/>
              </a:clrFrom>
              <a:clrTo>
                <a:srgbClr val="FFFFFF">
                  <a:alpha val="0"/>
                </a:srgbClr>
              </a:clrTo>
            </a:clrChange>
          </a:blip>
          <a:stretch>
            <a:fillRect/>
          </a:stretch>
        </p:blipFill>
        <p:spPr bwMode="auto">
          <a:xfrm>
            <a:off x="2286000" y="1371600"/>
            <a:ext cx="3378726" cy="406909"/>
          </a:xfrm>
          <a:prstGeom prst="rect">
            <a:avLst/>
          </a:prstGeom>
          <a:noFill/>
          <a:ln/>
          <a:effectLst/>
        </p:spPr>
      </p:pic>
      <p:pic>
        <p:nvPicPr>
          <p:cNvPr id="12" name="Picture 11" descr="pslq-nt.png"/>
          <p:cNvPicPr>
            <a:picLocks noChangeAspect="1"/>
          </p:cNvPicPr>
          <p:nvPr/>
        </p:nvPicPr>
        <p:blipFill>
          <a:blip r:embed="rId6" cstate="print"/>
          <a:stretch>
            <a:fillRect/>
          </a:stretch>
        </p:blipFill>
        <p:spPr>
          <a:xfrm>
            <a:off x="109028" y="2667000"/>
            <a:ext cx="6596572" cy="4100572"/>
          </a:xfrm>
          <a:prstGeom prst="rect">
            <a:avLst/>
          </a:prstGeom>
          <a:ln w="25400">
            <a:solidFill>
              <a:schemeClr val="accent1"/>
            </a:solidFill>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457200" y="-76200"/>
            <a:ext cx="8229600" cy="1143000"/>
          </a:xfrm>
        </p:spPr>
        <p:txBody>
          <a:bodyPr/>
          <a:lstStyle/>
          <a:p>
            <a:pPr eaLnBrk="1" hangingPunct="1"/>
            <a:r>
              <a:rPr lang="en-AU" sz="3600" smtClean="0">
                <a:solidFill>
                  <a:srgbClr val="FFFF00"/>
                </a:solidFill>
              </a:rPr>
              <a:t>FINALIZING FORMULAE</a:t>
            </a:r>
            <a:br>
              <a:rPr lang="en-AU" sz="3600" smtClean="0">
                <a:solidFill>
                  <a:srgbClr val="FFFF00"/>
                </a:solidFill>
              </a:rPr>
            </a:br>
            <a:endParaRPr lang="en-AU" sz="3600" smtClean="0"/>
          </a:p>
        </p:txBody>
      </p:sp>
      <p:pic>
        <p:nvPicPr>
          <p:cNvPr id="4" name="Content Placeholder 3" descr="formulas.png"/>
          <p:cNvPicPr>
            <a:picLocks noGrp="1" noChangeAspect="1"/>
          </p:cNvPicPr>
          <p:nvPr>
            <p:ph idx="1"/>
          </p:nvPr>
        </p:nvPicPr>
        <p:blipFill>
          <a:blip r:embed="rId3" cstate="print"/>
          <a:srcRect l="2285" t="14141" r="6299" b="4784"/>
          <a:stretch>
            <a:fillRect/>
          </a:stretch>
        </p:blipFill>
        <p:spPr>
          <a:xfrm>
            <a:off x="1676400" y="457200"/>
            <a:ext cx="5894388" cy="6337300"/>
          </a:xfrm>
          <a:ln w="25400">
            <a:solidFill>
              <a:schemeClr val="accent1">
                <a:shade val="50000"/>
              </a:schemeClr>
            </a:solidFill>
          </a:ln>
        </p:spPr>
      </p:pic>
      <p:sp>
        <p:nvSpPr>
          <p:cNvPr id="5" name="TextBox 4"/>
          <p:cNvSpPr txBox="1">
            <a:spLocks noChangeArrowheads="1"/>
          </p:cNvSpPr>
          <p:nvPr/>
        </p:nvSpPr>
        <p:spPr bwMode="auto">
          <a:xfrm>
            <a:off x="3352800" y="3962400"/>
            <a:ext cx="5562600" cy="369888"/>
          </a:xfrm>
          <a:prstGeom prst="rect">
            <a:avLst/>
          </a:prstGeom>
          <a:noFill/>
          <a:ln w="9525">
            <a:noFill/>
            <a:miter lim="800000"/>
            <a:headEnd/>
            <a:tailEnd/>
          </a:ln>
        </p:spPr>
        <p:txBody>
          <a:bodyPr>
            <a:spAutoFit/>
          </a:bodyPr>
          <a:lstStyle/>
          <a:p>
            <a:r>
              <a:rPr lang="en-AU" b="1">
                <a:solidFill>
                  <a:srgbClr val="FF0000"/>
                </a:solidFill>
                <a:latin typeface="Calibri" pitchFamily="34" charset="0"/>
              </a:rPr>
              <a:t>If we try with arctan(1/238) we obtain huge integers</a:t>
            </a:r>
          </a:p>
        </p:txBody>
      </p:sp>
      <p:sp>
        <p:nvSpPr>
          <p:cNvPr id="6" name="TextBox 5"/>
          <p:cNvSpPr txBox="1">
            <a:spLocks noChangeArrowheads="1"/>
          </p:cNvSpPr>
          <p:nvPr/>
        </p:nvSpPr>
        <p:spPr bwMode="auto">
          <a:xfrm>
            <a:off x="7010400" y="6400800"/>
            <a:ext cx="1676400" cy="369888"/>
          </a:xfrm>
          <a:prstGeom prst="rect">
            <a:avLst/>
          </a:prstGeom>
          <a:noFill/>
          <a:ln w="9525">
            <a:noFill/>
            <a:miter lim="800000"/>
            <a:headEnd/>
            <a:tailEnd/>
          </a:ln>
        </p:spPr>
        <p:txBody>
          <a:bodyPr>
            <a:spAutoFit/>
          </a:bodyPr>
          <a:lstStyle/>
          <a:p>
            <a:r>
              <a:rPr lang="en-AU" b="1">
                <a:solidFill>
                  <a:srgbClr val="FF0000"/>
                </a:solidFill>
                <a:latin typeface="Calibri" pitchFamily="34" charset="0"/>
              </a:rPr>
              <a:t>In his head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76200"/>
            <a:ext cx="8229600" cy="1143000"/>
          </a:xfrm>
        </p:spPr>
        <p:txBody>
          <a:bodyPr/>
          <a:lstStyle/>
          <a:p>
            <a:pPr eaLnBrk="1" hangingPunct="1"/>
            <a:r>
              <a:rPr lang="en-AU" smtClean="0">
                <a:solidFill>
                  <a:srgbClr val="FFFF00"/>
                </a:solidFill>
              </a:rPr>
              <a:t>INTEGER RELATIONS in MAPLE</a:t>
            </a:r>
            <a:endParaRPr lang="en-AU" smtClean="0"/>
          </a:p>
        </p:txBody>
      </p:sp>
      <p:sp>
        <p:nvSpPr>
          <p:cNvPr id="3" name="Content Placeholder 2"/>
          <p:cNvSpPr>
            <a:spLocks noGrp="1"/>
          </p:cNvSpPr>
          <p:nvPr>
            <p:ph idx="1"/>
          </p:nvPr>
        </p:nvSpPr>
        <p:spPr>
          <a:xfrm>
            <a:off x="304800" y="5791200"/>
            <a:ext cx="8534400" cy="1219200"/>
          </a:xfrm>
        </p:spPr>
        <p:txBody>
          <a:bodyPr rtlCol="0">
            <a:normAutofit fontScale="77500" lnSpcReduction="20000"/>
          </a:bodyPr>
          <a:lstStyle/>
          <a:p>
            <a:pPr eaLnBrk="1" fontAlgn="auto" hangingPunct="1">
              <a:spcAft>
                <a:spcPts val="0"/>
              </a:spcAft>
              <a:buFont typeface="Arial" pitchFamily="34" charset="0"/>
              <a:buChar char="•"/>
              <a:defRPr/>
            </a:pPr>
            <a:r>
              <a:rPr lang="en-AU" sz="3600" i="1" dirty="0" smtClean="0"/>
              <a:t>Maple</a:t>
            </a:r>
            <a:r>
              <a:rPr lang="en-AU" sz="3600" dirty="0" smtClean="0"/>
              <a:t> also implements the Wilf-Zeilberger algorithm</a:t>
            </a:r>
          </a:p>
          <a:p>
            <a:pPr eaLnBrk="1" fontAlgn="auto" hangingPunct="1">
              <a:spcAft>
                <a:spcPts val="0"/>
              </a:spcAft>
              <a:buFont typeface="Arial" pitchFamily="34" charset="0"/>
              <a:buChar char="•"/>
              <a:defRPr/>
            </a:pPr>
            <a:r>
              <a:rPr lang="en-AU" sz="3600" i="1" dirty="0" smtClean="0"/>
              <a:t>Mathematica</a:t>
            </a:r>
            <a:r>
              <a:rPr lang="en-AU" sz="3600" dirty="0" smtClean="0"/>
              <a:t> can only recognize algebraic numbers</a:t>
            </a:r>
          </a:p>
        </p:txBody>
      </p:sp>
      <p:pic>
        <p:nvPicPr>
          <p:cNvPr id="102403" name="Picture 3" descr="prima.png"/>
          <p:cNvPicPr>
            <a:picLocks noChangeAspect="1"/>
          </p:cNvPicPr>
          <p:nvPr/>
        </p:nvPicPr>
        <p:blipFill>
          <a:blip r:embed="rId3" cstate="print"/>
          <a:srcRect l="1677" t="-1714" r="2756" b="560"/>
          <a:stretch>
            <a:fillRect/>
          </a:stretch>
        </p:blipFill>
        <p:spPr bwMode="auto">
          <a:xfrm>
            <a:off x="228600" y="990600"/>
            <a:ext cx="8686800" cy="4495800"/>
          </a:xfrm>
          <a:prstGeom prst="rect">
            <a:avLst/>
          </a:prstGeom>
          <a:noFill/>
          <a:ln w="31750">
            <a:solidFill>
              <a:schemeClr val="accent1"/>
            </a:solidFill>
            <a:miter lim="800000"/>
            <a:headEnd/>
            <a:tailEnd/>
          </a:ln>
        </p:spPr>
      </p:pic>
      <p:sp>
        <p:nvSpPr>
          <p:cNvPr id="5" name="Oval 4"/>
          <p:cNvSpPr/>
          <p:nvPr/>
        </p:nvSpPr>
        <p:spPr>
          <a:xfrm>
            <a:off x="609600" y="3124200"/>
            <a:ext cx="685800" cy="304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rmAutofit fontScale="90000"/>
          </a:bodyPr>
          <a:lstStyle/>
          <a:p>
            <a:pPr eaLnBrk="1" fontAlgn="auto" hangingPunct="1">
              <a:spcAft>
                <a:spcPts val="0"/>
              </a:spcAft>
              <a:defRPr/>
            </a:pPr>
            <a:r>
              <a:rPr lang="en-AU" dirty="0" smtClean="0">
                <a:solidFill>
                  <a:srgbClr val="FFFF00"/>
                </a:solidFill>
              </a:rPr>
              <a:t>INTEGER RELATION ALGORITHMS: </a:t>
            </a:r>
            <a:r>
              <a:rPr lang="en-AU" sz="4000" dirty="0" smtClean="0">
                <a:solidFill>
                  <a:srgbClr val="FFFF00"/>
                </a:solidFill>
              </a:rPr>
              <a:t>WHAT THEY DO: ADVANCED EXAMPLES</a:t>
            </a:r>
            <a:r>
              <a:rPr lang="en-AU" dirty="0" smtClean="0">
                <a:solidFill>
                  <a:srgbClr val="FFFF00"/>
                </a:solidFill>
              </a:rPr>
              <a:t/>
            </a:r>
            <a:br>
              <a:rPr lang="en-AU" dirty="0" smtClean="0">
                <a:solidFill>
                  <a:srgbClr val="FFFF00"/>
                </a:solidFill>
              </a:rPr>
            </a:br>
            <a:endParaRPr lang="en-AU" dirty="0"/>
          </a:p>
        </p:txBody>
      </p:sp>
      <p:sp>
        <p:nvSpPr>
          <p:cNvPr id="104450" name="Content Placeholder 2"/>
          <p:cNvSpPr>
            <a:spLocks noGrp="1"/>
          </p:cNvSpPr>
          <p:nvPr>
            <p:ph idx="1"/>
          </p:nvPr>
        </p:nvSpPr>
        <p:spPr>
          <a:xfrm>
            <a:off x="457200" y="838200"/>
            <a:ext cx="8382000" cy="5105400"/>
          </a:xfrm>
        </p:spPr>
        <p:txBody>
          <a:bodyPr/>
          <a:lstStyle/>
          <a:p>
            <a:pPr eaLnBrk="1" hangingPunct="1">
              <a:buFont typeface="Arial" charset="0"/>
              <a:buNone/>
            </a:pPr>
            <a:endParaRPr lang="en-AU" sz="3600" smtClean="0"/>
          </a:p>
          <a:p>
            <a:pPr eaLnBrk="1" hangingPunct="1"/>
            <a:r>
              <a:rPr lang="en-AU" sz="3600" smtClean="0">
                <a:solidFill>
                  <a:schemeClr val="bg2"/>
                </a:solidFill>
              </a:rPr>
              <a:t>THE BBP FORMULA FOR PI</a:t>
            </a:r>
          </a:p>
          <a:p>
            <a:pPr eaLnBrk="1" hangingPunct="1"/>
            <a:r>
              <a:rPr lang="en-AU" sz="3600" smtClean="0">
                <a:solidFill>
                  <a:schemeClr val="tx2"/>
                </a:solidFill>
              </a:rPr>
              <a:t>PHYSICAL INTEGRALS</a:t>
            </a:r>
          </a:p>
          <a:p>
            <a:pPr lvl="1" eaLnBrk="1" hangingPunct="1"/>
            <a:r>
              <a:rPr lang="en-AU" sz="3600" smtClean="0">
                <a:solidFill>
                  <a:schemeClr val="tx2"/>
                </a:solidFill>
              </a:rPr>
              <a:t>ISING AND QUANTUM FIELD THEORY</a:t>
            </a:r>
          </a:p>
          <a:p>
            <a:pPr eaLnBrk="1" hangingPunct="1"/>
            <a:r>
              <a:rPr lang="en-AU" sz="3600" smtClean="0"/>
              <a:t>APERY SUMS </a:t>
            </a:r>
          </a:p>
          <a:p>
            <a:pPr lvl="1" eaLnBrk="1" hangingPunct="1"/>
            <a:r>
              <a:rPr lang="en-AU" sz="3600" smtClean="0"/>
              <a:t>AND GENERATING FUNCTIONS</a:t>
            </a:r>
          </a:p>
          <a:p>
            <a:pPr eaLnBrk="1" hangingPunct="1"/>
            <a:r>
              <a:rPr lang="en-AU" sz="3600" smtClean="0"/>
              <a:t>RAMANUJAN SERIES FOR 1/</a:t>
            </a:r>
            <a:r>
              <a:rPr lang="en-AU" sz="3600" smtClean="0">
                <a:latin typeface="cmmi10" pitchFamily="34" charset="0"/>
              </a:rPr>
              <a:t>¼</a:t>
            </a:r>
            <a:r>
              <a:rPr lang="en-AU" sz="3600" baseline="30000" smtClean="0">
                <a:latin typeface="cmmi10" pitchFamily="34" charset="0"/>
              </a:rPr>
              <a:t>N</a:t>
            </a:r>
            <a:endParaRPr lang="en-AU" sz="3600" baseline="30000" smtClean="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a:xfrm>
            <a:off x="762000" y="76200"/>
            <a:ext cx="5943600" cy="738188"/>
          </a:xfrm>
        </p:spPr>
        <p:txBody>
          <a:bodyPr rtlCol="0">
            <a:normAutofit fontScale="90000"/>
          </a:bodyPr>
          <a:lstStyle/>
          <a:p>
            <a:pPr eaLnBrk="1" fontAlgn="auto" hangingPunct="1">
              <a:spcAft>
                <a:spcPts val="0"/>
              </a:spcAft>
              <a:defRPr/>
            </a:pPr>
            <a:r>
              <a:rPr lang="en-US" dirty="0">
                <a:solidFill>
                  <a:srgbClr val="FFFF00"/>
                </a:solidFill>
              </a:rPr>
              <a:t>The BBP </a:t>
            </a:r>
            <a:r>
              <a:rPr lang="en-US" dirty="0" smtClean="0">
                <a:solidFill>
                  <a:srgbClr val="FFFF00"/>
                </a:solidFill>
              </a:rPr>
              <a:t>FORMULA </a:t>
            </a:r>
            <a:r>
              <a:rPr lang="en-US" dirty="0">
                <a:solidFill>
                  <a:srgbClr val="FFFF00"/>
                </a:solidFill>
              </a:rPr>
              <a:t>for Pi</a:t>
            </a:r>
            <a:endParaRPr lang="en-US" sz="4800" dirty="0">
              <a:solidFill>
                <a:srgbClr val="FFFF00"/>
              </a:solidFill>
              <a:latin typeface="Euclid Symbol" pitchFamily="18" charset="2"/>
            </a:endParaRPr>
          </a:p>
        </p:txBody>
      </p:sp>
      <p:sp>
        <p:nvSpPr>
          <p:cNvPr id="603139" name="Rectangle 3"/>
          <p:cNvSpPr>
            <a:spLocks noGrp="1" noChangeArrowheads="1"/>
          </p:cNvSpPr>
          <p:nvPr>
            <p:ph type="body" idx="1"/>
          </p:nvPr>
        </p:nvSpPr>
        <p:spPr>
          <a:xfrm>
            <a:off x="381000" y="1143000"/>
            <a:ext cx="8305800" cy="5105400"/>
          </a:xfrm>
        </p:spPr>
        <p:txBody>
          <a:bodyPr rtlCol="0">
            <a:normAutofit fontScale="85000" lnSpcReduction="10000"/>
          </a:bodyPr>
          <a:lstStyle/>
          <a:p>
            <a:pPr eaLnBrk="1" fontAlgn="auto" hangingPunct="1">
              <a:spcAft>
                <a:spcPts val="0"/>
              </a:spcAft>
              <a:buFont typeface="Wingdings 2" pitchFamily="18" charset="2"/>
              <a:buNone/>
              <a:defRPr/>
            </a:pPr>
            <a:r>
              <a:rPr lang="en-US" dirty="0" smtClean="0">
                <a:solidFill>
                  <a:schemeClr val="bg1"/>
                </a:solidFill>
              </a:rPr>
              <a:t>   In </a:t>
            </a:r>
            <a:r>
              <a:rPr lang="en-US" dirty="0" smtClean="0">
                <a:solidFill>
                  <a:srgbClr val="FFFF00"/>
                </a:solidFill>
              </a:rPr>
              <a:t>1996</a:t>
            </a:r>
            <a:r>
              <a:rPr lang="en-US" dirty="0" smtClean="0"/>
              <a:t> </a:t>
            </a:r>
            <a:r>
              <a:rPr lang="en-US" dirty="0" smtClean="0">
                <a:solidFill>
                  <a:schemeClr val="bg1"/>
                </a:solidFill>
              </a:rPr>
              <a:t>Bailey, P. Borwein and </a:t>
            </a:r>
            <a:r>
              <a:rPr lang="en-US" dirty="0">
                <a:solidFill>
                  <a:schemeClr val="bg1"/>
                </a:solidFill>
              </a:rPr>
              <a:t>Plouffe, </a:t>
            </a:r>
            <a:r>
              <a:rPr lang="en-US" dirty="0" smtClean="0">
                <a:solidFill>
                  <a:schemeClr val="bg1"/>
                </a:solidFill>
              </a:rPr>
              <a:t>using PSLQ for months, </a:t>
            </a:r>
            <a:r>
              <a:rPr lang="en-US" dirty="0">
                <a:solidFill>
                  <a:schemeClr val="bg1"/>
                </a:solidFill>
              </a:rPr>
              <a:t>discovered this formula for </a:t>
            </a:r>
            <a:r>
              <a:rPr lang="en-US" dirty="0">
                <a:solidFill>
                  <a:schemeClr val="bg1"/>
                </a:solidFill>
                <a:latin typeface="Symbol" pitchFamily="18" charset="2"/>
                <a:sym typeface="Symbol" pitchFamily="18" charset="2"/>
              </a:rPr>
              <a:t></a:t>
            </a:r>
            <a:r>
              <a:rPr lang="en-US" dirty="0">
                <a:solidFill>
                  <a:schemeClr val="bg1"/>
                </a:solidFill>
              </a:rPr>
              <a:t>:  </a:t>
            </a:r>
          </a:p>
          <a:p>
            <a:pPr eaLnBrk="1" fontAlgn="auto" hangingPunct="1">
              <a:spcAft>
                <a:spcPts val="0"/>
              </a:spcAft>
              <a:buFont typeface="Wingdings 2" pitchFamily="18" charset="2"/>
              <a:buNone/>
              <a:defRPr/>
            </a:pPr>
            <a:endParaRPr lang="en-US" dirty="0"/>
          </a:p>
          <a:p>
            <a:pPr eaLnBrk="1" fontAlgn="auto" hangingPunct="1">
              <a:spcAft>
                <a:spcPts val="0"/>
              </a:spcAft>
              <a:buFont typeface="Wingdings 2" pitchFamily="18" charset="2"/>
              <a:buNone/>
              <a:defRPr/>
            </a:pPr>
            <a:endParaRPr lang="en-US" dirty="0"/>
          </a:p>
          <a:p>
            <a:pPr eaLnBrk="1" fontAlgn="auto" hangingPunct="1">
              <a:spcAft>
                <a:spcPts val="0"/>
              </a:spcAft>
              <a:buFont typeface="Wingdings 2" pitchFamily="18" charset="2"/>
              <a:buNone/>
              <a:defRPr/>
            </a:pPr>
            <a:endParaRPr lang="en-US" dirty="0"/>
          </a:p>
          <a:p>
            <a:pPr eaLnBrk="1" fontAlgn="auto" hangingPunct="1">
              <a:spcAft>
                <a:spcPts val="0"/>
              </a:spcAft>
              <a:buFont typeface="Wingdings 2" pitchFamily="18" charset="2"/>
              <a:buNone/>
              <a:defRPr/>
            </a:pPr>
            <a:r>
              <a:rPr lang="en-US" dirty="0" smtClean="0"/>
              <a:t>    Indeed</a:t>
            </a:r>
            <a:r>
              <a:rPr lang="en-US" dirty="0"/>
              <a:t>, this formula permits one to directly calculate binary or hexadecimal (base-16) digits of </a:t>
            </a:r>
            <a:r>
              <a:rPr lang="en-US" dirty="0">
                <a:latin typeface="Mathematica1" pitchFamily="2" charset="2"/>
                <a:sym typeface="Symbol" pitchFamily="18" charset="2"/>
              </a:rPr>
              <a:t></a:t>
            </a:r>
            <a:r>
              <a:rPr lang="en-US" dirty="0"/>
              <a:t> beginning at an arbitrary starting position n, without needing to calculate any of the first n-1 </a:t>
            </a:r>
            <a:r>
              <a:rPr lang="en-US" dirty="0" smtClean="0"/>
              <a:t>digits.</a:t>
            </a:r>
          </a:p>
          <a:p>
            <a:pPr eaLnBrk="1" fontAlgn="auto" hangingPunct="1">
              <a:spcAft>
                <a:spcPts val="0"/>
              </a:spcAft>
              <a:buFont typeface="Wingdings 2" pitchFamily="18" charset="2"/>
              <a:buNone/>
              <a:defRPr/>
            </a:pPr>
            <a:r>
              <a:rPr lang="en-US" dirty="0" smtClean="0"/>
              <a:t>A finalist for the </a:t>
            </a:r>
            <a:r>
              <a:rPr lang="en-US" b="1" dirty="0" smtClean="0">
                <a:solidFill>
                  <a:srgbClr val="002060"/>
                </a:solidFill>
              </a:rPr>
              <a:t>Edge of Computation Prize</a:t>
            </a:r>
            <a:r>
              <a:rPr lang="en-US" dirty="0" smtClean="0"/>
              <a:t>, it has been used in compilers, in a record web computation, and in a trillion-digit computation of Pi.</a:t>
            </a:r>
          </a:p>
        </p:txBody>
      </p:sp>
      <p:sp>
        <p:nvSpPr>
          <p:cNvPr id="106499" name="Text Box 4"/>
          <p:cNvSpPr txBox="1">
            <a:spLocks noChangeArrowheads="1"/>
          </p:cNvSpPr>
          <p:nvPr/>
        </p:nvSpPr>
        <p:spPr bwMode="auto">
          <a:xfrm>
            <a:off x="685800" y="3276600"/>
            <a:ext cx="7696200" cy="519113"/>
          </a:xfrm>
          <a:prstGeom prst="rect">
            <a:avLst/>
          </a:prstGeom>
          <a:noFill/>
          <a:ln w="12700">
            <a:noFill/>
            <a:miter lim="800000"/>
            <a:headEnd type="none" w="sm" len="sm"/>
            <a:tailEnd type="none" w="sm" len="sm"/>
          </a:ln>
        </p:spPr>
        <p:txBody>
          <a:bodyPr>
            <a:spAutoFit/>
          </a:bodyPr>
          <a:lstStyle/>
          <a:p>
            <a:endParaRPr lang="en-AU" sz="2800">
              <a:solidFill>
                <a:schemeClr val="bg1"/>
              </a:solidFill>
              <a:latin typeface="Helvetica"/>
            </a:endParaRPr>
          </a:p>
        </p:txBody>
      </p:sp>
      <p:pic>
        <p:nvPicPr>
          <p:cNvPr id="603141" name="Picture 5" descr="txp_fig"/>
          <p:cNvPicPr>
            <a:picLocks noChangeAspect="1" noChangeArrowheads="1"/>
          </p:cNvPicPr>
          <p:nvPr>
            <p:custDataLst>
              <p:tags r:id="rId1"/>
            </p:custDataLst>
          </p:nvPr>
        </p:nvPicPr>
        <p:blipFill>
          <a:blip r:embed="rId4" cstate="print"/>
          <a:srcRect/>
          <a:stretch>
            <a:fillRect/>
          </a:stretch>
        </p:blipFill>
        <p:spPr bwMode="auto">
          <a:xfrm>
            <a:off x="609600" y="2097088"/>
            <a:ext cx="8143875" cy="857250"/>
          </a:xfrm>
          <a:prstGeom prst="rect">
            <a:avLst/>
          </a:prstGeom>
          <a:noFill/>
          <a:ln w="31750">
            <a:solidFill>
              <a:schemeClr val="accent1">
                <a:shade val="50000"/>
              </a:schemeClr>
            </a:solidFill>
            <a:miter lim="800000"/>
            <a:headEnd type="none" w="sm" len="sm"/>
            <a:tailEnd type="none" w="sm" len="sm"/>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1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533400" y="-76200"/>
            <a:ext cx="8229600" cy="762000"/>
          </a:xfrm>
        </p:spPr>
        <p:txBody>
          <a:bodyPr/>
          <a:lstStyle/>
          <a:p>
            <a:pPr eaLnBrk="1" hangingPunct="1"/>
            <a:r>
              <a:rPr lang="en-US" sz="2800" smtClean="0">
                <a:solidFill>
                  <a:srgbClr val="FFFF00"/>
                </a:solidFill>
              </a:rPr>
              <a:t>PHYSICAL INTEGRALS (2006-2008)</a:t>
            </a:r>
          </a:p>
        </p:txBody>
      </p:sp>
      <p:sp>
        <p:nvSpPr>
          <p:cNvPr id="697347" name="AutoShape 3"/>
          <p:cNvSpPr>
            <a:spLocks noGrp="1" noChangeAspect="1" noChangeArrowheads="1"/>
          </p:cNvSpPr>
          <p:nvPr>
            <p:ph type="body" idx="1"/>
          </p:nvPr>
        </p:nvSpPr>
        <p:spPr>
          <a:xfrm>
            <a:off x="381000" y="609600"/>
            <a:ext cx="8534400" cy="762000"/>
          </a:xfrm>
        </p:spPr>
        <p:txBody>
          <a:bodyPr rtlCol="0">
            <a:normAutofit fontScale="77500" lnSpcReduction="20000"/>
          </a:bodyPr>
          <a:lstStyle/>
          <a:p>
            <a:pPr eaLnBrk="1" fontAlgn="auto" hangingPunct="1">
              <a:lnSpc>
                <a:spcPct val="90000"/>
              </a:lnSpc>
              <a:spcAft>
                <a:spcPts val="0"/>
              </a:spcAft>
              <a:buFont typeface="Wingdings 2" pitchFamily="18" charset="2"/>
              <a:buNone/>
              <a:defRPr/>
            </a:pPr>
            <a:r>
              <a:rPr lang="en-US" dirty="0"/>
              <a:t>    </a:t>
            </a:r>
            <a:r>
              <a:rPr lang="en-US" dirty="0">
                <a:solidFill>
                  <a:schemeClr val="bg1"/>
                </a:solidFill>
              </a:rPr>
              <a:t>The following integrals arise independently in mathematical physics in </a:t>
            </a:r>
            <a:r>
              <a:rPr lang="en-US" dirty="0">
                <a:solidFill>
                  <a:srgbClr val="FFFF00"/>
                </a:solidFill>
              </a:rPr>
              <a:t>Quantum Field Theory </a:t>
            </a:r>
            <a:r>
              <a:rPr lang="en-US" dirty="0">
                <a:solidFill>
                  <a:schemeClr val="bg1"/>
                </a:solidFill>
              </a:rPr>
              <a:t>and in </a:t>
            </a:r>
            <a:r>
              <a:rPr lang="en-US" dirty="0">
                <a:solidFill>
                  <a:srgbClr val="FFFF00"/>
                </a:solidFill>
              </a:rPr>
              <a:t>Ising Theory</a:t>
            </a:r>
            <a:r>
              <a:rPr lang="en-US" dirty="0">
                <a:solidFill>
                  <a:schemeClr val="bg1"/>
                </a:solidFill>
              </a:rPr>
              <a:t>:</a:t>
            </a:r>
          </a:p>
        </p:txBody>
      </p:sp>
      <p:sp>
        <p:nvSpPr>
          <p:cNvPr id="108547" name="Text Box 4"/>
          <p:cNvSpPr txBox="1">
            <a:spLocks noChangeArrowheads="1"/>
          </p:cNvSpPr>
          <p:nvPr/>
        </p:nvSpPr>
        <p:spPr bwMode="auto">
          <a:xfrm>
            <a:off x="304800" y="3733800"/>
            <a:ext cx="8382000" cy="1006475"/>
          </a:xfrm>
          <a:prstGeom prst="rect">
            <a:avLst/>
          </a:prstGeom>
          <a:noFill/>
          <a:ln w="12700" algn="ctr">
            <a:noFill/>
            <a:miter lim="800000"/>
            <a:headEnd/>
            <a:tailEnd/>
          </a:ln>
        </p:spPr>
        <p:txBody>
          <a:bodyPr>
            <a:spAutoFit/>
          </a:bodyPr>
          <a:lstStyle/>
          <a:p>
            <a:r>
              <a:rPr lang="en-US" sz="2000">
                <a:latin typeface="Calibri" pitchFamily="34" charset="0"/>
              </a:rPr>
              <a:t>where K</a:t>
            </a:r>
            <a:r>
              <a:rPr lang="en-US" sz="2000" baseline="-25000">
                <a:latin typeface="Calibri" pitchFamily="34" charset="0"/>
              </a:rPr>
              <a:t>0</a:t>
            </a:r>
            <a:r>
              <a:rPr lang="en-US" sz="2000">
                <a:latin typeface="Calibri" pitchFamily="34" charset="0"/>
              </a:rPr>
              <a:t> is a </a:t>
            </a:r>
            <a:r>
              <a:rPr lang="en-US" sz="2000" b="1">
                <a:solidFill>
                  <a:schemeClr val="hlink"/>
                </a:solidFill>
                <a:latin typeface="Calibri" pitchFamily="34" charset="0"/>
              </a:rPr>
              <a:t>modified Bessel function</a:t>
            </a:r>
            <a:r>
              <a:rPr lang="en-US" sz="2000">
                <a:latin typeface="Calibri" pitchFamily="34" charset="0"/>
              </a:rPr>
              <a:t>.  We then (</a:t>
            </a:r>
            <a:r>
              <a:rPr lang="en-US" sz="2000">
                <a:solidFill>
                  <a:srgbClr val="063DE8"/>
                </a:solidFill>
                <a:latin typeface="Calibri" pitchFamily="34" charset="0"/>
              </a:rPr>
              <a:t>with care</a:t>
            </a:r>
            <a:r>
              <a:rPr lang="en-US" sz="2000">
                <a:latin typeface="Calibri" pitchFamily="34" charset="0"/>
              </a:rPr>
              <a:t>) computed 400-digit numerical values (</a:t>
            </a:r>
            <a:r>
              <a:rPr lang="en-US" sz="2000">
                <a:solidFill>
                  <a:srgbClr val="063DE8"/>
                </a:solidFill>
                <a:latin typeface="Calibri" pitchFamily="34" charset="0"/>
              </a:rPr>
              <a:t>over-kill but who knew</a:t>
            </a:r>
            <a:r>
              <a:rPr lang="en-US" sz="2000">
                <a:latin typeface="Calibri" pitchFamily="34" charset="0"/>
              </a:rPr>
              <a:t>), from which we found </a:t>
            </a:r>
            <a:r>
              <a:rPr lang="en-US" sz="2000">
                <a:solidFill>
                  <a:srgbClr val="002060"/>
                </a:solidFill>
                <a:latin typeface="Calibri" pitchFamily="34" charset="0"/>
              </a:rPr>
              <a:t>with </a:t>
            </a:r>
            <a:r>
              <a:rPr lang="en-US" sz="2000" b="1">
                <a:solidFill>
                  <a:srgbClr val="002060"/>
                </a:solidFill>
                <a:latin typeface="Calibri" pitchFamily="34" charset="0"/>
              </a:rPr>
              <a:t>PSLQ</a:t>
            </a:r>
            <a:r>
              <a:rPr lang="en-US" sz="2000">
                <a:latin typeface="Calibri" pitchFamily="34" charset="0"/>
              </a:rPr>
              <a:t>  these (now proven) </a:t>
            </a:r>
            <a:r>
              <a:rPr lang="en-US" sz="2000" b="1">
                <a:solidFill>
                  <a:schemeClr val="hlink"/>
                </a:solidFill>
                <a:latin typeface="Calibri" pitchFamily="34" charset="0"/>
              </a:rPr>
              <a:t>arithmetic</a:t>
            </a:r>
            <a:r>
              <a:rPr lang="en-US" sz="2000">
                <a:latin typeface="Calibri" pitchFamily="34" charset="0"/>
              </a:rPr>
              <a:t> results:</a:t>
            </a:r>
          </a:p>
        </p:txBody>
      </p:sp>
      <p:pic>
        <p:nvPicPr>
          <p:cNvPr id="697360" name="Picture 16" descr="txp_fig"/>
          <p:cNvPicPr>
            <a:picLocks noChangeAspect="1" noChangeArrowheads="1"/>
          </p:cNvPicPr>
          <p:nvPr>
            <p:custDataLst>
              <p:tags r:id="rId1"/>
            </p:custDataLst>
          </p:nvPr>
        </p:nvPicPr>
        <p:blipFill>
          <a:blip r:embed="rId6" cstate="print"/>
          <a:srcRect/>
          <a:stretch>
            <a:fillRect/>
          </a:stretch>
        </p:blipFill>
        <p:spPr bwMode="auto">
          <a:xfrm>
            <a:off x="1103313" y="4724400"/>
            <a:ext cx="7278687" cy="1922463"/>
          </a:xfrm>
          <a:prstGeom prst="rect">
            <a:avLst/>
          </a:prstGeom>
          <a:noFill/>
          <a:ln w="28575" algn="ctr">
            <a:solidFill>
              <a:schemeClr val="accent1">
                <a:shade val="50000"/>
              </a:schemeClr>
            </a:solidFill>
            <a:miter lim="800000"/>
            <a:headEnd type="none" w="sm" len="sm"/>
            <a:tailEnd type="none" w="sm" len="sm"/>
          </a:ln>
          <a:effectLst/>
        </p:spPr>
      </p:pic>
      <p:pic>
        <p:nvPicPr>
          <p:cNvPr id="108549" name="Picture 13" descr="txp_fig"/>
          <p:cNvPicPr>
            <a:picLocks noChangeAspect="1" noChangeArrowheads="1"/>
          </p:cNvPicPr>
          <p:nvPr>
            <p:custDataLst>
              <p:tags r:id="rId2"/>
            </p:custDataLst>
          </p:nvPr>
        </p:nvPicPr>
        <p:blipFill>
          <a:blip r:embed="rId7" cstate="print"/>
          <a:srcRect/>
          <a:stretch>
            <a:fillRect/>
          </a:stretch>
        </p:blipFill>
        <p:spPr bwMode="auto">
          <a:xfrm>
            <a:off x="685800" y="1524000"/>
            <a:ext cx="7223125" cy="850900"/>
          </a:xfrm>
          <a:prstGeom prst="rect">
            <a:avLst/>
          </a:prstGeom>
          <a:noFill/>
          <a:ln w="25400" algn="ctr">
            <a:solidFill>
              <a:schemeClr val="accent1"/>
            </a:solidFill>
            <a:miter lim="800000"/>
            <a:headEnd type="none" w="sm" len="sm"/>
            <a:tailEnd type="none" w="sm" len="sm"/>
          </a:ln>
        </p:spPr>
      </p:pic>
      <p:sp>
        <p:nvSpPr>
          <p:cNvPr id="108550" name="Text Box 7"/>
          <p:cNvSpPr txBox="1">
            <a:spLocks noChangeArrowheads="1"/>
          </p:cNvSpPr>
          <p:nvPr/>
        </p:nvSpPr>
        <p:spPr bwMode="auto">
          <a:xfrm>
            <a:off x="381000" y="2590800"/>
            <a:ext cx="8153400" cy="396875"/>
          </a:xfrm>
          <a:prstGeom prst="rect">
            <a:avLst/>
          </a:prstGeom>
          <a:noFill/>
          <a:ln w="12700">
            <a:noFill/>
            <a:miter lim="800000"/>
            <a:headEnd type="none" w="sm" len="sm"/>
            <a:tailEnd type="none" w="sm" len="sm"/>
          </a:ln>
        </p:spPr>
        <p:txBody>
          <a:bodyPr>
            <a:spAutoFit/>
          </a:bodyPr>
          <a:lstStyle/>
          <a:p>
            <a:r>
              <a:rPr lang="en-US" sz="2000">
                <a:latin typeface="Calibri" pitchFamily="34" charset="0"/>
              </a:rPr>
              <a:t>We first showed that this can be transformed to a 1-D integral:</a:t>
            </a:r>
          </a:p>
        </p:txBody>
      </p:sp>
      <p:pic>
        <p:nvPicPr>
          <p:cNvPr id="108551" name="Picture 12" descr="txp_fig"/>
          <p:cNvPicPr>
            <a:picLocks noChangeAspect="1" noChangeArrowheads="1"/>
          </p:cNvPicPr>
          <p:nvPr>
            <p:custDataLst>
              <p:tags r:id="rId3"/>
            </p:custDataLst>
          </p:nvPr>
        </p:nvPicPr>
        <p:blipFill>
          <a:blip r:embed="rId8" cstate="print"/>
          <a:srcRect/>
          <a:stretch>
            <a:fillRect/>
          </a:stretch>
        </p:blipFill>
        <p:spPr bwMode="auto">
          <a:xfrm>
            <a:off x="2132013" y="3048000"/>
            <a:ext cx="3278187" cy="606425"/>
          </a:xfrm>
          <a:prstGeom prst="rect">
            <a:avLst/>
          </a:prstGeom>
          <a:noFill/>
          <a:ln w="25400" algn="ctr">
            <a:solidFill>
              <a:schemeClr val="accent1"/>
            </a:solidFill>
            <a:miter lim="800000"/>
            <a:headEnd type="none" w="sm" len="sm"/>
            <a:tailEnd type="none" w="sm" len="sm"/>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7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xfrm>
            <a:off x="-76200" y="228600"/>
            <a:ext cx="9296400" cy="762000"/>
          </a:xfrm>
        </p:spPr>
        <p:txBody>
          <a:bodyPr rtlCol="0">
            <a:normAutofit fontScale="90000"/>
          </a:bodyPr>
          <a:lstStyle/>
          <a:p>
            <a:pPr eaLnBrk="1" fontAlgn="auto" hangingPunct="1">
              <a:spcAft>
                <a:spcPts val="0"/>
              </a:spcAft>
              <a:defRPr/>
            </a:pPr>
            <a:r>
              <a:rPr lang="en-US" dirty="0" smtClean="0">
                <a:solidFill>
                  <a:srgbClr val="FFFF00"/>
                </a:solidFill>
              </a:rPr>
              <a:t>IDENTIFYING THE LIMIT WITH THE I</a:t>
            </a:r>
            <a:r>
              <a:rPr lang="en-US" b="1" dirty="0" smtClean="0">
                <a:solidFill>
                  <a:srgbClr val="FFFF00"/>
                </a:solidFill>
              </a:rPr>
              <a:t>SC </a:t>
            </a:r>
            <a:r>
              <a:rPr lang="en-US" dirty="0" smtClean="0">
                <a:solidFill>
                  <a:srgbClr val="FFFF00"/>
                </a:solidFill>
              </a:rPr>
              <a:t>(2.0</a:t>
            </a:r>
            <a:r>
              <a:rPr lang="en-US" dirty="0">
                <a:solidFill>
                  <a:srgbClr val="FFFF00"/>
                </a:solidFill>
              </a:rPr>
              <a:t>)</a:t>
            </a:r>
          </a:p>
        </p:txBody>
      </p:sp>
      <p:sp>
        <p:nvSpPr>
          <p:cNvPr id="110594" name="Rectangle 3"/>
          <p:cNvSpPr>
            <a:spLocks noGrp="1" noChangeArrowheads="1"/>
          </p:cNvSpPr>
          <p:nvPr>
            <p:ph type="body" idx="1"/>
          </p:nvPr>
        </p:nvSpPr>
        <p:spPr>
          <a:xfrm>
            <a:off x="228600" y="1219200"/>
            <a:ext cx="8534400" cy="381000"/>
          </a:xfrm>
        </p:spPr>
        <p:txBody>
          <a:bodyPr/>
          <a:lstStyle/>
          <a:p>
            <a:pPr eaLnBrk="1" hangingPunct="1">
              <a:lnSpc>
                <a:spcPct val="90000"/>
              </a:lnSpc>
              <a:buFont typeface="Wingdings 2" pitchFamily="18" charset="2"/>
              <a:buNone/>
            </a:pPr>
            <a:r>
              <a:rPr lang="en-US" sz="2400" smtClean="0">
                <a:solidFill>
                  <a:schemeClr val="bg1"/>
                </a:solidFill>
              </a:rPr>
              <a:t>We discovered the limit result as follows:  We first calculated:</a:t>
            </a:r>
          </a:p>
        </p:txBody>
      </p:sp>
      <p:pic>
        <p:nvPicPr>
          <p:cNvPr id="110595" name="Picture 4" descr="txp_fig"/>
          <p:cNvPicPr>
            <a:picLocks noChangeAspect="1" noChangeArrowheads="1"/>
          </p:cNvPicPr>
          <p:nvPr>
            <p:custDataLst>
              <p:tags r:id="rId1"/>
            </p:custDataLst>
          </p:nvPr>
        </p:nvPicPr>
        <p:blipFill>
          <a:blip r:embed="rId5" cstate="print"/>
          <a:srcRect/>
          <a:stretch>
            <a:fillRect/>
          </a:stretch>
        </p:blipFill>
        <p:spPr bwMode="auto">
          <a:xfrm>
            <a:off x="52388" y="1752600"/>
            <a:ext cx="8939212" cy="269875"/>
          </a:xfrm>
          <a:prstGeom prst="rect">
            <a:avLst/>
          </a:prstGeom>
          <a:noFill/>
          <a:ln w="12700">
            <a:noFill/>
            <a:miter lim="800000"/>
            <a:headEnd type="none" w="sm" len="sm"/>
            <a:tailEnd type="none" w="sm" len="sm"/>
          </a:ln>
        </p:spPr>
      </p:pic>
      <p:sp>
        <p:nvSpPr>
          <p:cNvPr id="110596" name="Text Box 5"/>
          <p:cNvSpPr txBox="1">
            <a:spLocks noChangeArrowheads="1"/>
          </p:cNvSpPr>
          <p:nvPr/>
        </p:nvSpPr>
        <p:spPr bwMode="auto">
          <a:xfrm>
            <a:off x="76200" y="2133600"/>
            <a:ext cx="8534400" cy="2246313"/>
          </a:xfrm>
          <a:prstGeom prst="rect">
            <a:avLst/>
          </a:prstGeom>
          <a:noFill/>
          <a:ln w="12700">
            <a:noFill/>
            <a:miter lim="800000"/>
            <a:headEnd type="none" w="sm" len="sm"/>
            <a:tailEnd type="none" w="sm" len="sm"/>
          </a:ln>
        </p:spPr>
        <p:txBody>
          <a:bodyPr>
            <a:spAutoFit/>
          </a:bodyPr>
          <a:lstStyle/>
          <a:p>
            <a:r>
              <a:rPr lang="en-US" sz="2000">
                <a:latin typeface="Calibri" pitchFamily="34" charset="0"/>
              </a:rPr>
              <a:t>We then used the Inverse Symbolic Calculator, the online numerical constant recognition facility available at:</a:t>
            </a:r>
          </a:p>
          <a:p>
            <a:r>
              <a:rPr lang="en-US" sz="2000">
                <a:latin typeface="Calibri" pitchFamily="34" charset="0"/>
                <a:hlinkClick r:id="rId6"/>
              </a:rPr>
              <a:t>http://ddrive.cs.dal.ca/~isc/portal</a:t>
            </a:r>
            <a:endParaRPr lang="en-US" sz="2000">
              <a:solidFill>
                <a:schemeClr val="hlink"/>
              </a:solidFill>
              <a:latin typeface="Calibri" pitchFamily="34" charset="0"/>
            </a:endParaRPr>
          </a:p>
          <a:p>
            <a:r>
              <a:rPr lang="en-US" sz="2000" b="1">
                <a:solidFill>
                  <a:schemeClr val="hlink"/>
                </a:solidFill>
                <a:latin typeface="Calibri" pitchFamily="34" charset="0"/>
              </a:rPr>
              <a:t>Output</a:t>
            </a:r>
            <a:r>
              <a:rPr lang="en-US" sz="2000">
                <a:latin typeface="Calibri" pitchFamily="34" charset="0"/>
              </a:rPr>
              <a:t>: </a:t>
            </a:r>
            <a:r>
              <a:rPr lang="en-US" sz="2000" b="1">
                <a:latin typeface="Calibri" pitchFamily="34" charset="0"/>
              </a:rPr>
              <a:t>Mixed constants, 2 with elementary transforms. </a:t>
            </a:r>
          </a:p>
          <a:p>
            <a:r>
              <a:rPr lang="en-US" sz="2000" b="1">
                <a:latin typeface="Calibri" pitchFamily="34" charset="0"/>
              </a:rPr>
              <a:t>              .6304735033743867</a:t>
            </a:r>
            <a:r>
              <a:rPr lang="en-US" sz="2000">
                <a:latin typeface="Calibri" pitchFamily="34" charset="0"/>
              </a:rPr>
              <a:t> = sr(2)^2/exp(gamma)^2 </a:t>
            </a:r>
          </a:p>
          <a:p>
            <a:endParaRPr lang="en-US" sz="2000">
              <a:latin typeface="Calibri" pitchFamily="34" charset="0"/>
            </a:endParaRPr>
          </a:p>
          <a:p>
            <a:r>
              <a:rPr lang="en-US" sz="2000">
                <a:latin typeface="Calibri" pitchFamily="34" charset="0"/>
              </a:rPr>
              <a:t>In other words,</a:t>
            </a:r>
          </a:p>
        </p:txBody>
      </p:sp>
      <p:pic>
        <p:nvPicPr>
          <p:cNvPr id="110597" name="Picture 6" descr="txp_fig"/>
          <p:cNvPicPr>
            <a:picLocks noChangeAspect="1" noChangeArrowheads="1"/>
          </p:cNvPicPr>
          <p:nvPr>
            <p:custDataLst>
              <p:tags r:id="rId2"/>
            </p:custDataLst>
          </p:nvPr>
        </p:nvPicPr>
        <p:blipFill>
          <a:blip r:embed="rId7" cstate="print"/>
          <a:srcRect/>
          <a:stretch>
            <a:fillRect/>
          </a:stretch>
        </p:blipFill>
        <p:spPr bwMode="auto">
          <a:xfrm>
            <a:off x="2286000" y="4495800"/>
            <a:ext cx="2701925" cy="422275"/>
          </a:xfrm>
          <a:prstGeom prst="rect">
            <a:avLst/>
          </a:prstGeom>
          <a:noFill/>
          <a:ln w="28575">
            <a:solidFill>
              <a:schemeClr val="hlink"/>
            </a:solidFill>
            <a:miter lim="800000"/>
            <a:headEnd type="none" w="sm" len="sm"/>
            <a:tailEnd type="none" w="sm" len="sm"/>
          </a:ln>
        </p:spPr>
      </p:pic>
      <p:sp>
        <p:nvSpPr>
          <p:cNvPr id="110598" name="Text Box 7"/>
          <p:cNvSpPr txBox="1">
            <a:spLocks noChangeArrowheads="1"/>
          </p:cNvSpPr>
          <p:nvPr/>
        </p:nvSpPr>
        <p:spPr bwMode="auto">
          <a:xfrm>
            <a:off x="304800" y="5289550"/>
            <a:ext cx="8686800" cy="1492250"/>
          </a:xfrm>
          <a:prstGeom prst="rect">
            <a:avLst/>
          </a:prstGeom>
          <a:noFill/>
          <a:ln w="28575">
            <a:solidFill>
              <a:schemeClr val="bg2"/>
            </a:solidFill>
            <a:miter lim="800000"/>
            <a:headEnd type="none" w="sm" len="sm"/>
            <a:tailEnd type="none" w="sm" len="sm"/>
          </a:ln>
        </p:spPr>
        <p:txBody>
          <a:bodyPr>
            <a:spAutoFit/>
          </a:bodyPr>
          <a:lstStyle/>
          <a:p>
            <a:r>
              <a:rPr lang="en-AU" sz="2000" b="1">
                <a:solidFill>
                  <a:srgbClr val="3406E9"/>
                </a:solidFill>
                <a:latin typeface="Calibri" pitchFamily="34" charset="0"/>
              </a:rPr>
              <a:t>References.</a:t>
            </a:r>
            <a:r>
              <a:rPr lang="en-AU" sz="2000">
                <a:latin typeface="Calibri" pitchFamily="34" charset="0"/>
              </a:rPr>
              <a:t> Bailey, Borwein and Crandall, “Integrals of the Ising Class," </a:t>
            </a:r>
            <a:r>
              <a:rPr lang="en-AU" sz="2000" i="1">
                <a:latin typeface="Calibri" pitchFamily="34" charset="0"/>
              </a:rPr>
              <a:t>J. Phys. A.</a:t>
            </a:r>
            <a:r>
              <a:rPr lang="en-AU" sz="2000">
                <a:latin typeface="Calibri" pitchFamily="34" charset="0"/>
              </a:rPr>
              <a:t>, </a:t>
            </a:r>
            <a:r>
              <a:rPr lang="en-AU" sz="2000" b="1">
                <a:latin typeface="Calibri" pitchFamily="34" charset="0"/>
              </a:rPr>
              <a:t>39</a:t>
            </a:r>
            <a:r>
              <a:rPr lang="en-AU" sz="2000">
                <a:latin typeface="Calibri" pitchFamily="34" charset="0"/>
              </a:rPr>
              <a:t> (2006) </a:t>
            </a:r>
          </a:p>
          <a:p>
            <a:r>
              <a:rPr lang="en-AU" sz="2000">
                <a:latin typeface="Calibri" pitchFamily="34" charset="0"/>
              </a:rPr>
              <a:t>Bailey, Borwein, Broadhurst and Glasser, “Elliptic integral representation of Bessel moments," </a:t>
            </a:r>
            <a:r>
              <a:rPr lang="en-AU" sz="2000" i="1">
                <a:latin typeface="Calibri" pitchFamily="34" charset="0"/>
              </a:rPr>
              <a:t>J. Phys. A,</a:t>
            </a:r>
            <a:r>
              <a:rPr lang="en-AU" sz="2000">
                <a:latin typeface="Calibri" pitchFamily="34" charset="0"/>
              </a:rPr>
              <a:t> </a:t>
            </a:r>
            <a:r>
              <a:rPr lang="en-AU" sz="2000" b="1">
                <a:latin typeface="Calibri" pitchFamily="34" charset="0"/>
              </a:rPr>
              <a:t>41</a:t>
            </a:r>
            <a:r>
              <a:rPr lang="en-AU" sz="2000">
                <a:latin typeface="Calibri" pitchFamily="34" charset="0"/>
              </a:rPr>
              <a:t> (2008) 	[IoP Select]</a:t>
            </a:r>
            <a:endParaRPr lang="en-US" sz="2000">
              <a:latin typeface="Calibri" pitchFamily="34" charset="0"/>
            </a:endParaRPr>
          </a:p>
        </p:txBody>
      </p:sp>
      <p:pic>
        <p:nvPicPr>
          <p:cNvPr id="110599" name="Picture 8" descr="ISCPlus"/>
          <p:cNvPicPr>
            <a:picLocks noChangeAspect="1" noChangeArrowheads="1"/>
          </p:cNvPicPr>
          <p:nvPr/>
        </p:nvPicPr>
        <p:blipFill>
          <a:blip r:embed="rId8" cstate="print"/>
          <a:srcRect/>
          <a:stretch>
            <a:fillRect/>
          </a:stretch>
        </p:blipFill>
        <p:spPr bwMode="auto">
          <a:xfrm>
            <a:off x="6324600" y="2514600"/>
            <a:ext cx="2571750" cy="2708275"/>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ctrTitle"/>
          </p:nvPr>
        </p:nvSpPr>
        <p:spPr>
          <a:xfrm>
            <a:off x="685800" y="0"/>
            <a:ext cx="8686800" cy="609600"/>
          </a:xfrm>
        </p:spPr>
        <p:txBody>
          <a:bodyPr lIns="90487" rIns="90487"/>
          <a:lstStyle/>
          <a:p>
            <a:pPr eaLnBrk="1" hangingPunct="1"/>
            <a:r>
              <a:rPr lang="en-US" sz="2800" dirty="0" smtClean="0">
                <a:solidFill>
                  <a:srgbClr val="FFFF00"/>
                </a:solidFill>
              </a:rPr>
              <a:t>ABSTRACT</a:t>
            </a:r>
          </a:p>
        </p:txBody>
      </p:sp>
      <p:sp>
        <p:nvSpPr>
          <p:cNvPr id="578563" name="Rectangle 3"/>
          <p:cNvSpPr>
            <a:spLocks noGrp="1" noChangeArrowheads="1"/>
          </p:cNvSpPr>
          <p:nvPr>
            <p:ph type="subTitle" idx="1"/>
          </p:nvPr>
        </p:nvSpPr>
        <p:spPr>
          <a:xfrm>
            <a:off x="4114800" y="762000"/>
            <a:ext cx="5029200" cy="2057400"/>
          </a:xfrm>
        </p:spPr>
        <p:txBody>
          <a:bodyPr lIns="90487" rIns="90487" rtlCol="0">
            <a:normAutofit fontScale="25000" lnSpcReduction="20000"/>
          </a:bodyPr>
          <a:lstStyle/>
          <a:p>
            <a:pPr marL="342900" indent="-342900" eaLnBrk="1" fontAlgn="auto" hangingPunct="1">
              <a:lnSpc>
                <a:spcPct val="80000"/>
              </a:lnSpc>
              <a:spcAft>
                <a:spcPts val="0"/>
              </a:spcAft>
              <a:buFont typeface="Arial" pitchFamily="34" charset="0"/>
              <a:buNone/>
              <a:defRPr/>
            </a:pPr>
            <a:r>
              <a:rPr lang="en-US" sz="8000" b="1" dirty="0">
                <a:solidFill>
                  <a:srgbClr val="FFFF00"/>
                </a:solidFill>
              </a:rPr>
              <a:t>Jonathan M. </a:t>
            </a:r>
            <a:r>
              <a:rPr lang="en-US" sz="8000" b="1" dirty="0" smtClean="0">
                <a:solidFill>
                  <a:srgbClr val="FFFF00"/>
                </a:solidFill>
              </a:rPr>
              <a:t>Borwein</a:t>
            </a:r>
          </a:p>
          <a:p>
            <a:pPr marL="342900" indent="-342900" eaLnBrk="1" fontAlgn="auto" hangingPunct="1">
              <a:lnSpc>
                <a:spcPct val="80000"/>
              </a:lnSpc>
              <a:spcAft>
                <a:spcPts val="0"/>
              </a:spcAft>
              <a:buFont typeface="Arial" pitchFamily="34" charset="0"/>
              <a:buNone/>
              <a:defRPr/>
            </a:pPr>
            <a:endParaRPr lang="en-US" sz="8000" b="1" dirty="0" smtClean="0">
              <a:solidFill>
                <a:schemeClr val="bg2"/>
              </a:solidFill>
            </a:endParaRPr>
          </a:p>
          <a:p>
            <a:pPr marL="342900" indent="-342900" eaLnBrk="1" fontAlgn="auto" hangingPunct="1">
              <a:lnSpc>
                <a:spcPct val="80000"/>
              </a:lnSpc>
              <a:spcAft>
                <a:spcPts val="0"/>
              </a:spcAft>
              <a:buFont typeface="Arial" pitchFamily="34" charset="0"/>
              <a:buNone/>
              <a:defRPr/>
            </a:pPr>
            <a:r>
              <a:rPr lang="en-US" sz="8000" b="1" dirty="0" smtClean="0">
                <a:solidFill>
                  <a:schemeClr val="bg2"/>
                </a:solidFill>
              </a:rPr>
              <a:t>Director</a:t>
            </a:r>
          </a:p>
          <a:p>
            <a:pPr marL="342900" indent="-342900" eaLnBrk="1" fontAlgn="auto" hangingPunct="1">
              <a:lnSpc>
                <a:spcPct val="120000"/>
              </a:lnSpc>
              <a:spcAft>
                <a:spcPts val="0"/>
              </a:spcAft>
              <a:buFont typeface="Arial" pitchFamily="34" charset="0"/>
              <a:buNone/>
              <a:defRPr/>
            </a:pPr>
            <a:r>
              <a:rPr lang="en-US" sz="8000" b="1" dirty="0" smtClean="0">
                <a:solidFill>
                  <a:schemeClr val="bg2"/>
                </a:solidFill>
              </a:rPr>
              <a:t> Newcastle Centre for</a:t>
            </a:r>
          </a:p>
          <a:p>
            <a:pPr marL="342900" indent="-342900" eaLnBrk="1" fontAlgn="auto" hangingPunct="1">
              <a:lnSpc>
                <a:spcPct val="120000"/>
              </a:lnSpc>
              <a:spcAft>
                <a:spcPts val="0"/>
              </a:spcAft>
              <a:buFont typeface="Arial" pitchFamily="34" charset="0"/>
              <a:buNone/>
              <a:defRPr/>
            </a:pPr>
            <a:r>
              <a:rPr lang="en-US" sz="8000" b="1" dirty="0" smtClean="0">
                <a:solidFill>
                  <a:srgbClr val="FFFF00"/>
                </a:solidFill>
              </a:rPr>
              <a:t>Computer Assisted Research Mathematics and its Applications (CARMA)</a:t>
            </a:r>
          </a:p>
          <a:p>
            <a:pPr marL="342900" indent="-342900" eaLnBrk="1" fontAlgn="auto" hangingPunct="1">
              <a:lnSpc>
                <a:spcPct val="120000"/>
              </a:lnSpc>
              <a:spcAft>
                <a:spcPts val="0"/>
              </a:spcAft>
              <a:buFont typeface="Arial" pitchFamily="34" charset="0"/>
              <a:buNone/>
              <a:defRPr/>
            </a:pPr>
            <a:r>
              <a:rPr lang="en-US" b="1" dirty="0" smtClean="0"/>
              <a:t>          </a:t>
            </a:r>
            <a:endParaRPr lang="en-US" b="1" dirty="0"/>
          </a:p>
        </p:txBody>
      </p:sp>
      <p:sp>
        <p:nvSpPr>
          <p:cNvPr id="22531" name="Text Box 5"/>
          <p:cNvSpPr txBox="1">
            <a:spLocks noChangeArrowheads="1"/>
          </p:cNvSpPr>
          <p:nvPr/>
        </p:nvSpPr>
        <p:spPr bwMode="auto">
          <a:xfrm>
            <a:off x="152400" y="6096000"/>
            <a:ext cx="8839200" cy="707886"/>
          </a:xfrm>
          <a:prstGeom prst="rect">
            <a:avLst/>
          </a:prstGeom>
          <a:noFill/>
          <a:ln w="28575">
            <a:solidFill>
              <a:schemeClr val="folHlink"/>
            </a:solidFill>
            <a:miter lim="800000"/>
            <a:headEnd type="none" w="sm" len="sm"/>
            <a:tailEnd type="none" w="sm" len="sm"/>
          </a:ln>
        </p:spPr>
        <p:txBody>
          <a:bodyPr wrap="square">
            <a:spAutoFit/>
          </a:bodyPr>
          <a:lstStyle/>
          <a:p>
            <a:pPr>
              <a:spcBef>
                <a:spcPct val="50000"/>
              </a:spcBef>
            </a:pPr>
            <a:r>
              <a:rPr lang="en-AU" sz="2000">
                <a:latin typeface="Calibri" pitchFamily="34" charset="0"/>
              </a:rPr>
              <a:t>"</a:t>
            </a:r>
            <a:r>
              <a:rPr lang="en-AU" sz="2000" i="1">
                <a:solidFill>
                  <a:schemeClr val="hlink"/>
                </a:solidFill>
                <a:latin typeface="Calibri" pitchFamily="34" charset="0"/>
              </a:rPr>
              <a:t>The object of mathematical rigor is to sanction and legitimize the conquests of intuition, and there was never any other object for it</a:t>
            </a:r>
            <a:r>
              <a:rPr lang="en-AU" sz="2000">
                <a:solidFill>
                  <a:schemeClr val="hlink"/>
                </a:solidFill>
                <a:latin typeface="Calibri" pitchFamily="34" charset="0"/>
              </a:rPr>
              <a:t>.</a:t>
            </a:r>
            <a:r>
              <a:rPr lang="en-AU" sz="2000">
                <a:latin typeface="Calibri" pitchFamily="34" charset="0"/>
              </a:rPr>
              <a:t>" </a:t>
            </a:r>
            <a:r>
              <a:rPr lang="en-US">
                <a:latin typeface="Calibri" pitchFamily="34" charset="0"/>
              </a:rPr>
              <a:t>– Jacques Hadamard</a:t>
            </a:r>
          </a:p>
        </p:txBody>
      </p:sp>
      <p:pic>
        <p:nvPicPr>
          <p:cNvPr id="22532" name="Picture 9" descr="ag08"/>
          <p:cNvPicPr>
            <a:picLocks noChangeAspect="1" noChangeArrowheads="1"/>
          </p:cNvPicPr>
          <p:nvPr/>
        </p:nvPicPr>
        <p:blipFill>
          <a:blip r:embed="rId3" cstate="print"/>
          <a:stretch>
            <a:fillRect/>
          </a:stretch>
        </p:blipFill>
        <p:spPr bwMode="auto">
          <a:xfrm>
            <a:off x="228600" y="50902"/>
            <a:ext cx="3183331" cy="2387498"/>
          </a:xfrm>
          <a:prstGeom prst="rect">
            <a:avLst/>
          </a:prstGeom>
          <a:noFill/>
          <a:ln w="28575">
            <a:solidFill>
              <a:schemeClr val="tx2"/>
            </a:solidFill>
            <a:miter lim="800000"/>
            <a:headEnd/>
            <a:tailEnd/>
          </a:ln>
        </p:spPr>
      </p:pic>
      <p:sp>
        <p:nvSpPr>
          <p:cNvPr id="578571" name="Rectangle 11"/>
          <p:cNvSpPr>
            <a:spLocks noChangeArrowheads="1"/>
          </p:cNvSpPr>
          <p:nvPr/>
        </p:nvSpPr>
        <p:spPr bwMode="auto">
          <a:xfrm>
            <a:off x="228600" y="2514600"/>
            <a:ext cx="8763000" cy="3508653"/>
          </a:xfrm>
          <a:prstGeom prst="rect">
            <a:avLst/>
          </a:prstGeom>
          <a:noFill/>
          <a:ln w="38100">
            <a:solidFill>
              <a:schemeClr val="hlink"/>
            </a:solidFill>
            <a:miter lim="800000"/>
            <a:headEnd type="none" w="sm" len="sm"/>
            <a:tailEnd type="none" w="sm" len="sm"/>
          </a:ln>
        </p:spPr>
        <p:txBody>
          <a:bodyPr wrap="square" anchor="ctr">
            <a:spAutoFit/>
          </a:bodyPr>
          <a:lstStyle/>
          <a:p>
            <a:pPr lvl="1">
              <a:defRPr/>
            </a:pPr>
            <a:r>
              <a:rPr lang="en-AU" sz="2000" dirty="0" smtClean="0">
                <a:latin typeface="+mn-lt"/>
              </a:rPr>
              <a:t>“</a:t>
            </a:r>
            <a:r>
              <a:rPr lang="en-AU" sz="2000" dirty="0">
                <a:solidFill>
                  <a:schemeClr val="tx2"/>
                </a:solidFill>
                <a:latin typeface="+mn-lt"/>
              </a:rPr>
              <a:t>Experimental mathematics is fairly new. It is a way of doing mathematics that has been made possible by fast, powerful, easy-to-use computers, by networks, and by databases</a:t>
            </a:r>
            <a:r>
              <a:rPr lang="en-AU" sz="2000" dirty="0" smtClean="0">
                <a:solidFill>
                  <a:schemeClr val="tx2"/>
                </a:solidFill>
                <a:latin typeface="+mn-lt"/>
              </a:rPr>
              <a:t>. The </a:t>
            </a:r>
            <a:r>
              <a:rPr lang="en-AU" sz="2000" dirty="0">
                <a:solidFill>
                  <a:schemeClr val="tx2"/>
                </a:solidFill>
                <a:latin typeface="+mn-lt"/>
              </a:rPr>
              <a:t>use of computers in mathematics </a:t>
            </a:r>
            <a:r>
              <a:rPr lang="en-AU" sz="2000" i="1" dirty="0">
                <a:solidFill>
                  <a:schemeClr val="tx2"/>
                </a:solidFill>
                <a:latin typeface="+mn-lt"/>
              </a:rPr>
              <a:t>for its own sake</a:t>
            </a:r>
            <a:r>
              <a:rPr lang="en-AU" sz="2000" dirty="0">
                <a:solidFill>
                  <a:schemeClr val="tx2"/>
                </a:solidFill>
                <a:latin typeface="+mn-lt"/>
              </a:rPr>
              <a:t> is a recent phenomenon — much more recent than the computer itself, in fact. (This surprises some outsiders, who assume, incorrectly, that mathematicians led the computer revolution. To be sure, mathematicians invented computers, but then they left it to others to develop them, with very few mathematicians actually using them until relatively recently</a:t>
            </a:r>
            <a:r>
              <a:rPr lang="en-AU" sz="2000" dirty="0" smtClean="0">
                <a:solidFill>
                  <a:schemeClr val="tx2"/>
                </a:solidFill>
                <a:latin typeface="+mn-lt"/>
              </a:rPr>
              <a:t>.)”</a:t>
            </a:r>
          </a:p>
          <a:p>
            <a:pPr lvl="1">
              <a:defRPr/>
            </a:pPr>
            <a:endParaRPr lang="en-AU" sz="1200" dirty="0">
              <a:latin typeface="+mn-lt"/>
            </a:endParaRPr>
          </a:p>
          <a:p>
            <a:pPr>
              <a:defRPr/>
            </a:pPr>
            <a:r>
              <a:rPr lang="en-AU" dirty="0">
                <a:latin typeface="+mn-lt"/>
              </a:rPr>
              <a:t>I shall describe—with accessible examples—how experimental mathematics works, what it has to offer, and what challenges it presents.</a:t>
            </a:r>
            <a:endParaRPr lang="en-AU" sz="2400" dirty="0">
              <a:latin typeface="+mn-lt"/>
            </a:endParaRPr>
          </a:p>
        </p:txBody>
      </p:sp>
      <p:pic>
        <p:nvPicPr>
          <p:cNvPr id="22534" name="Picture 6" descr="carmalogo.png"/>
          <p:cNvPicPr>
            <a:picLocks noChangeAspect="1"/>
          </p:cNvPicPr>
          <p:nvPr/>
        </p:nvPicPr>
        <p:blipFill>
          <a:blip r:embed="rId4" cstate="print"/>
          <a:srcRect l="6055" t="13074" r="5154" b="8485"/>
          <a:stretch>
            <a:fillRect/>
          </a:stretch>
        </p:blipFill>
        <p:spPr bwMode="auto">
          <a:xfrm>
            <a:off x="6778625" y="82550"/>
            <a:ext cx="2212975" cy="603250"/>
          </a:xfrm>
          <a:prstGeom prst="rect">
            <a:avLst/>
          </a:prstGeom>
          <a:noFill/>
          <a:ln w="25400">
            <a:solidFill>
              <a:schemeClr val="accent2"/>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7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762000" y="304800"/>
            <a:ext cx="7010400" cy="762000"/>
          </a:xfrm>
        </p:spPr>
        <p:txBody>
          <a:bodyPr/>
          <a:lstStyle/>
          <a:p>
            <a:pPr eaLnBrk="1" hangingPunct="1"/>
            <a:r>
              <a:rPr lang="en-US" smtClean="0">
                <a:solidFill>
                  <a:srgbClr val="FFFF00"/>
                </a:solidFill>
              </a:rPr>
              <a:t>APERY-LIKE SUMMATIONS</a:t>
            </a:r>
          </a:p>
        </p:txBody>
      </p:sp>
      <p:sp>
        <p:nvSpPr>
          <p:cNvPr id="719875" name="Rectangle 3"/>
          <p:cNvSpPr>
            <a:spLocks noGrp="1" noChangeArrowheads="1"/>
          </p:cNvSpPr>
          <p:nvPr>
            <p:ph type="body" idx="1"/>
          </p:nvPr>
        </p:nvSpPr>
        <p:spPr>
          <a:xfrm>
            <a:off x="304800" y="1219200"/>
            <a:ext cx="8458200" cy="381000"/>
          </a:xfrm>
        </p:spPr>
        <p:txBody>
          <a:bodyPr rtlCol="0">
            <a:normAutofit fontScale="92500" lnSpcReduction="10000"/>
          </a:bodyPr>
          <a:lstStyle/>
          <a:p>
            <a:pPr eaLnBrk="1" fontAlgn="auto" hangingPunct="1">
              <a:lnSpc>
                <a:spcPct val="90000"/>
              </a:lnSpc>
              <a:spcAft>
                <a:spcPts val="0"/>
              </a:spcAft>
              <a:buFont typeface="Wingdings 2" pitchFamily="18" charset="2"/>
              <a:buNone/>
              <a:defRPr/>
            </a:pPr>
            <a:r>
              <a:rPr lang="en-US" sz="2400" dirty="0">
                <a:solidFill>
                  <a:schemeClr val="bg1"/>
                </a:solidFill>
              </a:rPr>
              <a:t>The following formulas for </a:t>
            </a:r>
            <a:r>
              <a:rPr lang="en-US" sz="2400" dirty="0">
                <a:solidFill>
                  <a:schemeClr val="bg1"/>
                </a:solidFill>
                <a:latin typeface="Symbol" pitchFamily="18" charset="2"/>
                <a:sym typeface="Symbol" pitchFamily="18" charset="2"/>
              </a:rPr>
              <a:t></a:t>
            </a:r>
            <a:r>
              <a:rPr lang="en-US" sz="2400" dirty="0" smtClean="0">
                <a:solidFill>
                  <a:schemeClr val="bg1"/>
                </a:solidFill>
              </a:rPr>
              <a:t>(s) </a:t>
            </a:r>
            <a:r>
              <a:rPr lang="en-US" sz="2400" dirty="0">
                <a:solidFill>
                  <a:schemeClr val="bg1"/>
                </a:solidFill>
              </a:rPr>
              <a:t>have been known for many decades</a:t>
            </a:r>
            <a:r>
              <a:rPr lang="en-US" sz="2000" dirty="0"/>
              <a:t>:</a:t>
            </a:r>
          </a:p>
        </p:txBody>
      </p:sp>
      <p:sp>
        <p:nvSpPr>
          <p:cNvPr id="112643" name="Text Box 4"/>
          <p:cNvSpPr txBox="1">
            <a:spLocks noChangeArrowheads="1"/>
          </p:cNvSpPr>
          <p:nvPr/>
        </p:nvSpPr>
        <p:spPr bwMode="auto">
          <a:xfrm>
            <a:off x="609600" y="4038600"/>
            <a:ext cx="7696200" cy="396875"/>
          </a:xfrm>
          <a:prstGeom prst="rect">
            <a:avLst/>
          </a:prstGeom>
          <a:noFill/>
          <a:ln w="12700">
            <a:noFill/>
            <a:miter lim="800000"/>
            <a:headEnd type="none" w="sm" len="sm"/>
            <a:tailEnd type="none" w="sm" len="sm"/>
          </a:ln>
        </p:spPr>
        <p:txBody>
          <a:bodyPr>
            <a:spAutoFit/>
          </a:bodyPr>
          <a:lstStyle/>
          <a:p>
            <a:pPr algn="ctr">
              <a:spcBef>
                <a:spcPct val="50000"/>
              </a:spcBef>
            </a:pPr>
            <a:r>
              <a:rPr lang="en-US" sz="2000">
                <a:latin typeface="Calibri" pitchFamily="34" charset="0"/>
              </a:rPr>
              <a:t>These results have led many to speculate that</a:t>
            </a:r>
          </a:p>
        </p:txBody>
      </p:sp>
      <p:pic>
        <p:nvPicPr>
          <p:cNvPr id="719877" name="Picture 5" descr="txp_fig"/>
          <p:cNvPicPr>
            <a:picLocks noChangeAspect="1" noChangeArrowheads="1"/>
          </p:cNvPicPr>
          <p:nvPr>
            <p:custDataLst>
              <p:tags r:id="rId1"/>
            </p:custDataLst>
          </p:nvPr>
        </p:nvPicPr>
        <p:blipFill>
          <a:blip r:embed="rId6" cstate="print"/>
          <a:srcRect/>
          <a:stretch>
            <a:fillRect/>
          </a:stretch>
        </p:blipFill>
        <p:spPr bwMode="auto">
          <a:xfrm>
            <a:off x="609600" y="1676400"/>
            <a:ext cx="2819400" cy="2319338"/>
          </a:xfrm>
          <a:prstGeom prst="rect">
            <a:avLst/>
          </a:prstGeom>
          <a:noFill/>
          <a:ln w="25400">
            <a:solidFill>
              <a:schemeClr val="accent1">
                <a:shade val="50000"/>
              </a:schemeClr>
            </a:solidFill>
            <a:miter lim="800000"/>
            <a:headEnd type="none" w="sm" len="sm"/>
            <a:tailEnd type="none" w="sm" len="sm"/>
          </a:ln>
          <a:effectLst/>
        </p:spPr>
      </p:pic>
      <p:sp>
        <p:nvSpPr>
          <p:cNvPr id="719878" name="Text Box 6"/>
          <p:cNvSpPr txBox="1">
            <a:spLocks noChangeArrowheads="1"/>
          </p:cNvSpPr>
          <p:nvPr/>
        </p:nvSpPr>
        <p:spPr bwMode="auto">
          <a:xfrm>
            <a:off x="228600" y="5334000"/>
            <a:ext cx="8686800" cy="1477963"/>
          </a:xfrm>
          <a:prstGeom prst="rect">
            <a:avLst/>
          </a:prstGeom>
          <a:noFill/>
          <a:ln w="12700">
            <a:noFill/>
            <a:miter lim="800000"/>
            <a:headEnd type="none" w="sm" len="sm"/>
            <a:tailEnd type="none" w="sm" len="sm"/>
          </a:ln>
        </p:spPr>
        <p:txBody>
          <a:bodyPr>
            <a:spAutoFit/>
          </a:bodyPr>
          <a:lstStyle/>
          <a:p>
            <a:pPr algn="ctr">
              <a:spcBef>
                <a:spcPct val="50000"/>
              </a:spcBef>
            </a:pPr>
            <a:r>
              <a:rPr lang="en-US" sz="2000">
                <a:latin typeface="Calibri" pitchFamily="34" charset="0"/>
              </a:rPr>
              <a:t>might be some nice rational or algebraic value.</a:t>
            </a:r>
          </a:p>
          <a:p>
            <a:pPr>
              <a:spcBef>
                <a:spcPct val="50000"/>
              </a:spcBef>
            </a:pPr>
            <a:r>
              <a:rPr lang="en-US" sz="2000" b="1">
                <a:solidFill>
                  <a:schemeClr val="hlink"/>
                </a:solidFill>
                <a:latin typeface="Calibri" pitchFamily="34" charset="0"/>
              </a:rPr>
              <a:t>Sadly (?)</a:t>
            </a:r>
            <a:r>
              <a:rPr lang="en-US" sz="2000">
                <a:latin typeface="Calibri" pitchFamily="34" charset="0"/>
              </a:rPr>
              <a:t>, PSLQ calculations have established that if Q</a:t>
            </a:r>
            <a:r>
              <a:rPr lang="en-US" sz="2000" baseline="-25000">
                <a:latin typeface="Calibri" pitchFamily="34" charset="0"/>
              </a:rPr>
              <a:t>5</a:t>
            </a:r>
            <a:r>
              <a:rPr lang="en-US" sz="2000">
                <a:latin typeface="Calibri" pitchFamily="34" charset="0"/>
              </a:rPr>
              <a:t> satisfies a polynomial with </a:t>
            </a:r>
            <a:r>
              <a:rPr lang="en-US" sz="2000" b="1">
                <a:solidFill>
                  <a:schemeClr val="hlink"/>
                </a:solidFill>
                <a:latin typeface="Calibri" pitchFamily="34" charset="0"/>
              </a:rPr>
              <a:t>degree</a:t>
            </a:r>
            <a:r>
              <a:rPr lang="en-US" sz="2000">
                <a:latin typeface="Calibri" pitchFamily="34" charset="0"/>
              </a:rPr>
              <a:t> at most </a:t>
            </a:r>
            <a:r>
              <a:rPr lang="en-US" sz="2000" b="1">
                <a:solidFill>
                  <a:schemeClr val="hlink"/>
                </a:solidFill>
                <a:latin typeface="Calibri" pitchFamily="34" charset="0"/>
              </a:rPr>
              <a:t>25</a:t>
            </a:r>
            <a:r>
              <a:rPr lang="en-US" sz="2000">
                <a:latin typeface="Calibri" pitchFamily="34" charset="0"/>
              </a:rPr>
              <a:t>, then at least </a:t>
            </a:r>
            <a:r>
              <a:rPr lang="en-US" sz="2000" b="1">
                <a:solidFill>
                  <a:schemeClr val="hlink"/>
                </a:solidFill>
                <a:latin typeface="Calibri" pitchFamily="34" charset="0"/>
              </a:rPr>
              <a:t>one coefficient</a:t>
            </a:r>
            <a:r>
              <a:rPr lang="en-US" sz="2000">
                <a:latin typeface="Calibri" pitchFamily="34" charset="0"/>
              </a:rPr>
              <a:t> has </a:t>
            </a:r>
            <a:r>
              <a:rPr lang="en-US" sz="2000" b="1">
                <a:solidFill>
                  <a:schemeClr val="hlink"/>
                </a:solidFill>
                <a:latin typeface="Calibri" pitchFamily="34" charset="0"/>
              </a:rPr>
              <a:t>380</a:t>
            </a:r>
            <a:r>
              <a:rPr lang="en-US" sz="2000">
                <a:latin typeface="Calibri" pitchFamily="34" charset="0"/>
              </a:rPr>
              <a:t> digits. But positive results exist.</a:t>
            </a:r>
          </a:p>
        </p:txBody>
      </p:sp>
      <p:pic>
        <p:nvPicPr>
          <p:cNvPr id="719879" name="Picture 7" descr="txp_fig"/>
          <p:cNvPicPr>
            <a:picLocks noChangeAspect="1" noChangeArrowheads="1"/>
          </p:cNvPicPr>
          <p:nvPr>
            <p:custDataLst>
              <p:tags r:id="rId2"/>
            </p:custDataLst>
          </p:nvPr>
        </p:nvPicPr>
        <p:blipFill>
          <a:blip r:embed="rId7" cstate="print"/>
          <a:srcRect/>
          <a:stretch>
            <a:fillRect/>
          </a:stretch>
        </p:blipFill>
        <p:spPr bwMode="auto">
          <a:xfrm>
            <a:off x="2514600" y="4495800"/>
            <a:ext cx="3200400" cy="738188"/>
          </a:xfrm>
          <a:prstGeom prst="rect">
            <a:avLst/>
          </a:prstGeom>
          <a:noFill/>
          <a:ln w="25400">
            <a:solidFill>
              <a:schemeClr val="accent1">
                <a:shade val="50000"/>
              </a:schemeClr>
            </a:solidFill>
            <a:miter lim="800000"/>
            <a:headEnd type="none" w="sm" len="sm"/>
            <a:tailEnd type="none" w="sm" len="sm"/>
          </a:ln>
          <a:effectLst/>
        </p:spPr>
      </p:pic>
      <p:pic>
        <p:nvPicPr>
          <p:cNvPr id="112647" name="Picture 9" descr="modulus"/>
          <p:cNvPicPr>
            <a:picLocks noChangeAspect="1" noChangeArrowheads="1"/>
          </p:cNvPicPr>
          <p:nvPr/>
        </p:nvPicPr>
        <p:blipFill>
          <a:blip r:embed="rId8" cstate="print"/>
          <a:srcRect/>
          <a:stretch>
            <a:fillRect/>
          </a:stretch>
        </p:blipFill>
        <p:spPr bwMode="auto">
          <a:xfrm>
            <a:off x="6248400" y="1905000"/>
            <a:ext cx="2579688" cy="2100263"/>
          </a:xfrm>
          <a:prstGeom prst="rect">
            <a:avLst/>
          </a:prstGeom>
          <a:noFill/>
          <a:ln w="9525">
            <a:noFill/>
            <a:miter lim="800000"/>
            <a:headEnd/>
            <a:tailEnd/>
          </a:ln>
        </p:spPr>
      </p:pic>
      <p:sp>
        <p:nvSpPr>
          <p:cNvPr id="112648" name="Text Box 10"/>
          <p:cNvSpPr txBox="1">
            <a:spLocks noChangeArrowheads="1"/>
          </p:cNvSpPr>
          <p:nvPr/>
        </p:nvSpPr>
        <p:spPr bwMode="auto">
          <a:xfrm>
            <a:off x="6324600" y="1828800"/>
            <a:ext cx="2514600" cy="336550"/>
          </a:xfrm>
          <a:prstGeom prst="rect">
            <a:avLst/>
          </a:prstGeom>
          <a:noFill/>
          <a:ln w="12700">
            <a:noFill/>
            <a:miter lim="800000"/>
            <a:headEnd type="none" w="sm" len="sm"/>
            <a:tailEnd type="none" w="sm" len="sm"/>
          </a:ln>
        </p:spPr>
        <p:txBody>
          <a:bodyPr>
            <a:spAutoFit/>
          </a:bodyPr>
          <a:lstStyle/>
          <a:p>
            <a:pPr algn="r">
              <a:spcBef>
                <a:spcPct val="50000"/>
              </a:spcBef>
            </a:pPr>
            <a:r>
              <a:rPr lang="en-AU" sz="1600">
                <a:solidFill>
                  <a:schemeClr val="hlink"/>
                </a:solidFill>
                <a:latin typeface="Calibri" pitchFamily="34" charset="0"/>
              </a:rPr>
              <a:t>The RH in Maple</a:t>
            </a:r>
          </a:p>
        </p:txBody>
      </p:sp>
      <p:sp>
        <p:nvSpPr>
          <p:cNvPr id="719883" name="Rectangle 11"/>
          <p:cNvSpPr>
            <a:spLocks noChangeArrowheads="1"/>
          </p:cNvSpPr>
          <p:nvPr/>
        </p:nvSpPr>
        <p:spPr bwMode="auto">
          <a:xfrm>
            <a:off x="381000" y="2438400"/>
            <a:ext cx="3276600" cy="835025"/>
          </a:xfrm>
          <a:prstGeom prst="rect">
            <a:avLst/>
          </a:prstGeom>
          <a:noFill/>
          <a:ln w="28575">
            <a:solidFill>
              <a:schemeClr val="hlink"/>
            </a:solidFill>
            <a:miter lim="800000"/>
            <a:headEnd type="none" w="sm" len="sm"/>
            <a:tailEnd type="none" w="sm" len="sm"/>
          </a:ln>
        </p:spPr>
        <p:txBody>
          <a:bodyPr wrap="none" anchor="ctr"/>
          <a:lstStyle/>
          <a:p>
            <a:endParaRPr lang="en-AU">
              <a:latin typeface="Calibri" pitchFamily="34" charset="0"/>
            </a:endParaRPr>
          </a:p>
        </p:txBody>
      </p:sp>
      <p:pic>
        <p:nvPicPr>
          <p:cNvPr id="14" name="Picture 13" descr="TP_tmp.emf"/>
          <p:cNvPicPr>
            <a:picLocks noChangeAspect="1"/>
          </p:cNvPicPr>
          <p:nvPr>
            <p:custDataLst>
              <p:tags r:id="rId3"/>
            </p:custDataLst>
          </p:nvPr>
        </p:nvPicPr>
        <p:blipFill>
          <a:blip r:embed="rId9" cstate="print"/>
          <a:stretch>
            <a:fillRect/>
          </a:stretch>
        </p:blipFill>
        <p:spPr bwMode="auto">
          <a:xfrm>
            <a:off x="4343400" y="1905000"/>
            <a:ext cx="1858963" cy="611188"/>
          </a:xfrm>
          <a:prstGeom prst="rect">
            <a:avLst/>
          </a:prstGeom>
          <a:noFill/>
          <a:ln w="25400">
            <a:solidFill>
              <a:schemeClr val="accent1">
                <a:shade val="50000"/>
              </a:schemeClr>
            </a:solidFill>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98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98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Line 51"/>
          <p:cNvSpPr>
            <a:spLocks noChangeShapeType="1"/>
          </p:cNvSpPr>
          <p:nvPr/>
        </p:nvSpPr>
        <p:spPr bwMode="auto">
          <a:xfrm>
            <a:off x="0" y="0"/>
            <a:ext cx="914400" cy="0"/>
          </a:xfrm>
          <a:prstGeom prst="line">
            <a:avLst/>
          </a:prstGeom>
          <a:noFill/>
          <a:ln w="0">
            <a:solidFill>
              <a:srgbClr val="FBFFFF"/>
            </a:solidFill>
            <a:round/>
            <a:headEnd type="none" w="sm" len="sm"/>
            <a:tailEnd type="none" w="sm" len="sm"/>
          </a:ln>
        </p:spPr>
        <p:txBody>
          <a:bodyPr wrap="none" anchor="ctr"/>
          <a:lstStyle/>
          <a:p>
            <a:endParaRPr lang="en-US"/>
          </a:p>
        </p:txBody>
      </p:sp>
      <p:sp>
        <p:nvSpPr>
          <p:cNvPr id="114690" name="Line 29"/>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482" name="Text Box 2"/>
          <p:cNvSpPr txBox="1">
            <a:spLocks noChangeArrowheads="1"/>
          </p:cNvSpPr>
          <p:nvPr/>
        </p:nvSpPr>
        <p:spPr bwMode="auto">
          <a:xfrm>
            <a:off x="4572000" y="5791200"/>
            <a:ext cx="4343400" cy="663575"/>
          </a:xfrm>
          <a:prstGeom prst="rect">
            <a:avLst/>
          </a:prstGeom>
          <a:solidFill>
            <a:schemeClr val="bg2"/>
          </a:solidFill>
          <a:ln w="22225">
            <a:solidFill>
              <a:schemeClr val="folHlink"/>
            </a:solidFill>
            <a:miter lim="800000"/>
            <a:headEnd/>
            <a:tailEnd/>
          </a:ln>
        </p:spPr>
        <p:txBody>
          <a:bodyPr>
            <a:spAutoFit/>
          </a:bodyPr>
          <a:lstStyle/>
          <a:p>
            <a:pPr algn="ctr"/>
            <a:r>
              <a:rPr lang="en-US" b="1">
                <a:solidFill>
                  <a:srgbClr val="002060"/>
                </a:solidFill>
                <a:latin typeface="Calibri" pitchFamily="34" charset="0"/>
                <a:cs typeface="Arial" charset="0"/>
              </a:rPr>
              <a:t>3.</a:t>
            </a:r>
            <a:r>
              <a:rPr lang="en-US">
                <a:solidFill>
                  <a:srgbClr val="002060"/>
                </a:solidFill>
                <a:latin typeface="Calibri" pitchFamily="34" charset="0"/>
                <a:cs typeface="Arial" charset="0"/>
              </a:rPr>
              <a:t> </a:t>
            </a:r>
            <a:r>
              <a:rPr lang="en-US" b="1">
                <a:solidFill>
                  <a:srgbClr val="663300"/>
                </a:solidFill>
                <a:latin typeface="Calibri" pitchFamily="34" charset="0"/>
                <a:cs typeface="Arial" charset="0"/>
              </a:rPr>
              <a:t>was easily</a:t>
            </a:r>
            <a:r>
              <a:rPr lang="en-US">
                <a:solidFill>
                  <a:srgbClr val="663300"/>
                </a:solidFill>
                <a:latin typeface="Calibri" pitchFamily="34" charset="0"/>
                <a:cs typeface="Arial" charset="0"/>
              </a:rPr>
              <a:t> </a:t>
            </a:r>
            <a:r>
              <a:rPr lang="en-US" b="1">
                <a:solidFill>
                  <a:srgbClr val="663300"/>
                </a:solidFill>
                <a:latin typeface="Calibri" pitchFamily="34" charset="0"/>
                <a:cs typeface="Arial" charset="0"/>
              </a:rPr>
              <a:t>computer proven</a:t>
            </a:r>
            <a:r>
              <a:rPr lang="en-US" b="1">
                <a:solidFill>
                  <a:schemeClr val="bg1"/>
                </a:solidFill>
                <a:latin typeface="Calibri" pitchFamily="34" charset="0"/>
                <a:cs typeface="Arial" charset="0"/>
              </a:rPr>
              <a:t> </a:t>
            </a:r>
            <a:r>
              <a:rPr lang="en-US">
                <a:latin typeface="Calibri" pitchFamily="34" charset="0"/>
                <a:cs typeface="Arial" charset="0"/>
              </a:rPr>
              <a:t>(Wilf-Zeilberger) </a:t>
            </a:r>
            <a:r>
              <a:rPr lang="en-US" b="1">
                <a:solidFill>
                  <a:schemeClr val="hlink"/>
                </a:solidFill>
                <a:latin typeface="Calibri" pitchFamily="34" charset="0"/>
                <a:cs typeface="Arial" charset="0"/>
              </a:rPr>
              <a:t>(now 2 human proofs)</a:t>
            </a:r>
          </a:p>
        </p:txBody>
      </p:sp>
      <p:sp>
        <p:nvSpPr>
          <p:cNvPr id="114692" name="Line 30"/>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pic>
        <p:nvPicPr>
          <p:cNvPr id="114693" name="Picture 5" descr="truth"/>
          <p:cNvPicPr>
            <a:picLocks noChangeAspect="1" noChangeArrowheads="1"/>
          </p:cNvPicPr>
          <p:nvPr/>
        </p:nvPicPr>
        <p:blipFill>
          <a:blip r:embed="rId3" cstate="print"/>
          <a:srcRect/>
          <a:stretch>
            <a:fillRect/>
          </a:stretch>
        </p:blipFill>
        <p:spPr bwMode="auto">
          <a:xfrm>
            <a:off x="2989263" y="1773238"/>
            <a:ext cx="5614987" cy="2505075"/>
          </a:xfrm>
          <a:prstGeom prst="rect">
            <a:avLst/>
          </a:prstGeom>
          <a:solidFill>
            <a:schemeClr val="tx1"/>
          </a:solidFill>
          <a:ln w="9525">
            <a:noFill/>
            <a:miter lim="800000"/>
            <a:headEnd/>
            <a:tailEnd/>
          </a:ln>
        </p:spPr>
      </p:pic>
      <p:sp>
        <p:nvSpPr>
          <p:cNvPr id="114694" name="Line 31"/>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486" name="AutoShape 6"/>
          <p:cNvSpPr>
            <a:spLocks noChangeArrowheads="1"/>
          </p:cNvSpPr>
          <p:nvPr/>
        </p:nvSpPr>
        <p:spPr bwMode="auto">
          <a:xfrm rot="8344735">
            <a:off x="6589713" y="3860800"/>
            <a:ext cx="792162" cy="360363"/>
          </a:xfrm>
          <a:prstGeom prst="rightArrow">
            <a:avLst>
              <a:gd name="adj1" fmla="val 50000"/>
              <a:gd name="adj2" fmla="val 54956"/>
            </a:avLst>
          </a:prstGeom>
          <a:solidFill>
            <a:schemeClr val="tx1"/>
          </a:solidFill>
          <a:ln w="9525" algn="ctr">
            <a:solidFill>
              <a:schemeClr val="tx1"/>
            </a:solidFill>
            <a:miter lim="800000"/>
            <a:headEnd/>
            <a:tailEnd/>
          </a:ln>
        </p:spPr>
        <p:txBody>
          <a:bodyPr anchor="ctr">
            <a:spAutoFit/>
          </a:bodyPr>
          <a:lstStyle/>
          <a:p>
            <a:endParaRPr lang="en-AU">
              <a:latin typeface="Calibri" pitchFamily="34" charset="0"/>
            </a:endParaRPr>
          </a:p>
        </p:txBody>
      </p:sp>
      <p:sp>
        <p:nvSpPr>
          <p:cNvPr id="114696" name="Line 32"/>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487" name="Text Box 7"/>
          <p:cNvSpPr txBox="1">
            <a:spLocks noChangeArrowheads="1"/>
          </p:cNvSpPr>
          <p:nvPr/>
        </p:nvSpPr>
        <p:spPr bwMode="auto">
          <a:xfrm>
            <a:off x="6661150" y="4029075"/>
            <a:ext cx="360363" cy="336550"/>
          </a:xfrm>
          <a:prstGeom prst="rect">
            <a:avLst/>
          </a:prstGeom>
          <a:noFill/>
          <a:ln w="9525" algn="ctr">
            <a:noFill/>
            <a:miter lim="800000"/>
            <a:headEnd/>
            <a:tailEnd/>
          </a:ln>
        </p:spPr>
        <p:txBody>
          <a:bodyPr>
            <a:spAutoFit/>
          </a:bodyPr>
          <a:lstStyle/>
          <a:p>
            <a:pPr>
              <a:spcBef>
                <a:spcPct val="50000"/>
              </a:spcBef>
            </a:pPr>
            <a:r>
              <a:rPr lang="en-US" sz="1600" b="1">
                <a:solidFill>
                  <a:srgbClr val="FF5050"/>
                </a:solidFill>
                <a:latin typeface="Calibri" pitchFamily="34" charset="0"/>
                <a:cs typeface="Arial" charset="0"/>
              </a:rPr>
              <a:t>2</a:t>
            </a:r>
            <a:endParaRPr lang="en-US" sz="1600" b="1">
              <a:solidFill>
                <a:schemeClr val="accent2"/>
              </a:solidFill>
              <a:latin typeface="Calibri" pitchFamily="34" charset="0"/>
              <a:cs typeface="Arial" charset="0"/>
            </a:endParaRPr>
          </a:p>
        </p:txBody>
      </p:sp>
      <p:sp>
        <p:nvSpPr>
          <p:cNvPr id="114698" name="Line 33"/>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699" name="Rectangle 8"/>
          <p:cNvSpPr>
            <a:spLocks noChangeArrowheads="1"/>
          </p:cNvSpPr>
          <p:nvPr/>
        </p:nvSpPr>
        <p:spPr bwMode="auto">
          <a:xfrm>
            <a:off x="3851275" y="1989138"/>
            <a:ext cx="4824413" cy="1655762"/>
          </a:xfrm>
          <a:prstGeom prst="rect">
            <a:avLst/>
          </a:prstGeom>
          <a:noFill/>
          <a:ln w="19050">
            <a:solidFill>
              <a:schemeClr val="folHlink"/>
            </a:solidFill>
            <a:miter lim="800000"/>
            <a:headEnd/>
            <a:tailEnd/>
          </a:ln>
        </p:spPr>
        <p:txBody>
          <a:bodyPr wrap="none" anchor="ctr"/>
          <a:lstStyle/>
          <a:p>
            <a:endParaRPr lang="en-AU">
              <a:latin typeface="Calibri" pitchFamily="34" charset="0"/>
            </a:endParaRPr>
          </a:p>
        </p:txBody>
      </p:sp>
      <p:sp>
        <p:nvSpPr>
          <p:cNvPr id="114700" name="Line 34"/>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pic>
        <p:nvPicPr>
          <p:cNvPr id="660489" name="Picture 9" descr="finite-id"/>
          <p:cNvPicPr>
            <a:picLocks noChangeAspect="1" noChangeArrowheads="1"/>
          </p:cNvPicPr>
          <p:nvPr/>
        </p:nvPicPr>
        <p:blipFill>
          <a:blip r:embed="rId4" cstate="print"/>
          <a:srcRect/>
          <a:stretch>
            <a:fillRect/>
          </a:stretch>
        </p:blipFill>
        <p:spPr bwMode="auto">
          <a:xfrm>
            <a:off x="2843213" y="4364038"/>
            <a:ext cx="5715000" cy="1225550"/>
          </a:xfrm>
          <a:prstGeom prst="rect">
            <a:avLst/>
          </a:prstGeom>
          <a:noFill/>
          <a:ln w="9525" algn="ctr">
            <a:solidFill>
              <a:srgbClr val="CECECE"/>
            </a:solidFill>
            <a:miter lim="800000"/>
            <a:headEnd/>
            <a:tailEnd/>
          </a:ln>
        </p:spPr>
      </p:pic>
      <p:sp>
        <p:nvSpPr>
          <p:cNvPr id="114702" name="Line 35"/>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pic>
        <p:nvPicPr>
          <p:cNvPr id="114703" name="Picture 10" descr="zeta"/>
          <p:cNvPicPr>
            <a:picLocks noChangeAspect="1" noChangeArrowheads="1"/>
          </p:cNvPicPr>
          <p:nvPr/>
        </p:nvPicPr>
        <p:blipFill>
          <a:blip r:embed="rId5" cstate="print"/>
          <a:srcRect/>
          <a:stretch>
            <a:fillRect/>
          </a:stretch>
        </p:blipFill>
        <p:spPr bwMode="auto">
          <a:xfrm>
            <a:off x="3132138" y="0"/>
            <a:ext cx="4437062" cy="1839913"/>
          </a:xfrm>
          <a:prstGeom prst="rect">
            <a:avLst/>
          </a:prstGeom>
          <a:noFill/>
          <a:ln w="9525">
            <a:noFill/>
            <a:miter lim="800000"/>
            <a:headEnd/>
            <a:tailEnd/>
          </a:ln>
        </p:spPr>
      </p:pic>
      <p:sp>
        <p:nvSpPr>
          <p:cNvPr id="114704" name="Line 36"/>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pic>
        <p:nvPicPr>
          <p:cNvPr id="114705" name="Picture 11" descr="euler"/>
          <p:cNvPicPr>
            <a:picLocks noChangeAspect="1" noChangeArrowheads="1"/>
          </p:cNvPicPr>
          <p:nvPr/>
        </p:nvPicPr>
        <p:blipFill>
          <a:blip r:embed="rId6" cstate="print"/>
          <a:srcRect/>
          <a:stretch>
            <a:fillRect/>
          </a:stretch>
        </p:blipFill>
        <p:spPr bwMode="auto">
          <a:xfrm>
            <a:off x="7462838" y="9525"/>
            <a:ext cx="1681162" cy="1835150"/>
          </a:xfrm>
          <a:prstGeom prst="rect">
            <a:avLst/>
          </a:prstGeom>
          <a:noFill/>
          <a:ln w="9525">
            <a:noFill/>
            <a:miter lim="800000"/>
            <a:headEnd/>
            <a:tailEnd/>
          </a:ln>
        </p:spPr>
      </p:pic>
      <p:sp>
        <p:nvSpPr>
          <p:cNvPr id="114706" name="Line 37"/>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pic>
        <p:nvPicPr>
          <p:cNvPr id="114707" name="Picture 12" descr="Riemann_2"/>
          <p:cNvPicPr>
            <a:picLocks noChangeAspect="1" noChangeArrowheads="1"/>
          </p:cNvPicPr>
          <p:nvPr/>
        </p:nvPicPr>
        <p:blipFill>
          <a:blip r:embed="rId7" cstate="print"/>
          <a:srcRect/>
          <a:stretch>
            <a:fillRect/>
          </a:stretch>
        </p:blipFill>
        <p:spPr bwMode="auto">
          <a:xfrm>
            <a:off x="152400" y="1066800"/>
            <a:ext cx="1533525" cy="1865313"/>
          </a:xfrm>
          <a:prstGeom prst="rect">
            <a:avLst/>
          </a:prstGeom>
          <a:noFill/>
          <a:ln w="9525" algn="ctr">
            <a:solidFill>
              <a:srgbClr val="000000"/>
            </a:solidFill>
            <a:miter lim="800000"/>
            <a:headEnd/>
            <a:tailEnd/>
          </a:ln>
        </p:spPr>
      </p:pic>
      <p:sp>
        <p:nvSpPr>
          <p:cNvPr id="114708" name="Line 38"/>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709" name="Text Box 14"/>
          <p:cNvSpPr txBox="1">
            <a:spLocks noChangeArrowheads="1"/>
          </p:cNvSpPr>
          <p:nvPr/>
        </p:nvSpPr>
        <p:spPr bwMode="auto">
          <a:xfrm>
            <a:off x="1835150" y="1484313"/>
            <a:ext cx="1511300" cy="581025"/>
          </a:xfrm>
          <a:prstGeom prst="rect">
            <a:avLst/>
          </a:prstGeom>
          <a:noFill/>
          <a:ln w="9525" algn="ctr">
            <a:noFill/>
            <a:miter lim="800000"/>
            <a:headEnd/>
            <a:tailEnd/>
          </a:ln>
        </p:spPr>
        <p:txBody>
          <a:bodyPr>
            <a:spAutoFit/>
          </a:bodyPr>
          <a:lstStyle/>
          <a:p>
            <a:pPr>
              <a:spcBef>
                <a:spcPct val="50000"/>
              </a:spcBef>
            </a:pPr>
            <a:r>
              <a:rPr lang="en-US" sz="1600">
                <a:solidFill>
                  <a:schemeClr val="accent2"/>
                </a:solidFill>
                <a:latin typeface="Calibri" pitchFamily="34" charset="0"/>
                <a:cs typeface="Arial" charset="0"/>
              </a:rPr>
              <a:t>Riemann (1826-66)</a:t>
            </a:r>
          </a:p>
        </p:txBody>
      </p:sp>
      <p:sp>
        <p:nvSpPr>
          <p:cNvPr id="114710" name="Line 39"/>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711" name="Text Box 15"/>
          <p:cNvSpPr txBox="1">
            <a:spLocks noChangeArrowheads="1"/>
          </p:cNvSpPr>
          <p:nvPr/>
        </p:nvSpPr>
        <p:spPr bwMode="auto">
          <a:xfrm>
            <a:off x="6948488" y="115888"/>
            <a:ext cx="1079500" cy="581025"/>
          </a:xfrm>
          <a:prstGeom prst="rect">
            <a:avLst/>
          </a:prstGeom>
          <a:noFill/>
          <a:ln w="9525" algn="ctr">
            <a:noFill/>
            <a:miter lim="800000"/>
            <a:headEnd/>
            <a:tailEnd/>
          </a:ln>
        </p:spPr>
        <p:txBody>
          <a:bodyPr>
            <a:spAutoFit/>
          </a:bodyPr>
          <a:lstStyle/>
          <a:p>
            <a:pPr algn="ctr">
              <a:spcBef>
                <a:spcPct val="50000"/>
              </a:spcBef>
            </a:pPr>
            <a:r>
              <a:rPr lang="en-US" sz="1600">
                <a:solidFill>
                  <a:schemeClr val="accent2"/>
                </a:solidFill>
                <a:latin typeface="Calibri" pitchFamily="34" charset="0"/>
                <a:cs typeface="Arial" charset="0"/>
              </a:rPr>
              <a:t>Euler (1707-73)</a:t>
            </a:r>
          </a:p>
        </p:txBody>
      </p:sp>
      <p:sp>
        <p:nvSpPr>
          <p:cNvPr id="114712" name="Line 40"/>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713" name="Oval 16"/>
          <p:cNvSpPr>
            <a:spLocks noChangeArrowheads="1"/>
          </p:cNvSpPr>
          <p:nvPr/>
        </p:nvSpPr>
        <p:spPr bwMode="auto">
          <a:xfrm rot="-462714">
            <a:off x="2916238" y="-171450"/>
            <a:ext cx="6084887" cy="2060575"/>
          </a:xfrm>
          <a:prstGeom prst="ellipse">
            <a:avLst/>
          </a:prstGeom>
          <a:noFill/>
          <a:ln w="9525" algn="ctr">
            <a:solidFill>
              <a:schemeClr val="accent2"/>
            </a:solidFill>
            <a:round/>
            <a:headEnd/>
            <a:tailEnd/>
          </a:ln>
        </p:spPr>
        <p:txBody>
          <a:bodyPr anchor="ctr">
            <a:spAutoFit/>
          </a:bodyPr>
          <a:lstStyle/>
          <a:p>
            <a:endParaRPr lang="en-AU">
              <a:latin typeface="Calibri" pitchFamily="34" charset="0"/>
            </a:endParaRPr>
          </a:p>
        </p:txBody>
      </p:sp>
      <p:sp>
        <p:nvSpPr>
          <p:cNvPr id="114714" name="Line 41"/>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715" name="Line 42"/>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716" name="Line 43"/>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501" name="AutoShape 21"/>
          <p:cNvSpPr>
            <a:spLocks noChangeArrowheads="1"/>
          </p:cNvSpPr>
          <p:nvPr/>
        </p:nvSpPr>
        <p:spPr bwMode="auto">
          <a:xfrm>
            <a:off x="2987675" y="2565400"/>
            <a:ext cx="792163" cy="360363"/>
          </a:xfrm>
          <a:prstGeom prst="rightArrow">
            <a:avLst>
              <a:gd name="adj1" fmla="val 50000"/>
              <a:gd name="adj2" fmla="val 54956"/>
            </a:avLst>
          </a:prstGeom>
          <a:solidFill>
            <a:schemeClr val="tx2"/>
          </a:solidFill>
          <a:ln w="9525" algn="ctr">
            <a:solidFill>
              <a:schemeClr val="tx1"/>
            </a:solidFill>
            <a:miter lim="800000"/>
            <a:headEnd/>
            <a:tailEnd/>
          </a:ln>
        </p:spPr>
        <p:txBody>
          <a:bodyPr anchor="ctr">
            <a:spAutoFit/>
          </a:bodyPr>
          <a:lstStyle/>
          <a:p>
            <a:endParaRPr lang="en-AU">
              <a:latin typeface="Calibri" pitchFamily="34" charset="0"/>
            </a:endParaRPr>
          </a:p>
        </p:txBody>
      </p:sp>
      <p:sp>
        <p:nvSpPr>
          <p:cNvPr id="114718" name="Line 44"/>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502" name="Text Box 22"/>
          <p:cNvSpPr txBox="1">
            <a:spLocks noChangeArrowheads="1"/>
          </p:cNvSpPr>
          <p:nvPr/>
        </p:nvSpPr>
        <p:spPr bwMode="auto">
          <a:xfrm>
            <a:off x="3492500" y="2565400"/>
            <a:ext cx="360363" cy="336550"/>
          </a:xfrm>
          <a:prstGeom prst="rect">
            <a:avLst/>
          </a:prstGeom>
          <a:noFill/>
          <a:ln w="9525" algn="ctr">
            <a:noFill/>
            <a:miter lim="800000"/>
            <a:headEnd/>
            <a:tailEnd/>
          </a:ln>
        </p:spPr>
        <p:txBody>
          <a:bodyPr>
            <a:spAutoFit/>
          </a:bodyPr>
          <a:lstStyle/>
          <a:p>
            <a:pPr>
              <a:spcBef>
                <a:spcPct val="50000"/>
              </a:spcBef>
            </a:pPr>
            <a:r>
              <a:rPr lang="en-US" sz="1600" b="1">
                <a:solidFill>
                  <a:srgbClr val="FF5050"/>
                </a:solidFill>
                <a:latin typeface="Calibri" pitchFamily="34" charset="0"/>
                <a:cs typeface="Arial" charset="0"/>
              </a:rPr>
              <a:t>1</a:t>
            </a:r>
          </a:p>
        </p:txBody>
      </p:sp>
      <p:sp>
        <p:nvSpPr>
          <p:cNvPr id="114720" name="Line 45"/>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503" name="Text Box 23"/>
          <p:cNvSpPr txBox="1">
            <a:spLocks noChangeArrowheads="1"/>
          </p:cNvSpPr>
          <p:nvPr/>
        </p:nvSpPr>
        <p:spPr bwMode="auto">
          <a:xfrm>
            <a:off x="228600" y="3219450"/>
            <a:ext cx="2736850" cy="1200150"/>
          </a:xfrm>
          <a:prstGeom prst="rect">
            <a:avLst/>
          </a:prstGeom>
          <a:solidFill>
            <a:schemeClr val="bg2"/>
          </a:solidFill>
          <a:ln w="22225">
            <a:solidFill>
              <a:schemeClr val="folHlink"/>
            </a:solidFill>
            <a:miter lim="800000"/>
            <a:headEnd/>
            <a:tailEnd/>
          </a:ln>
        </p:spPr>
        <p:txBody>
          <a:bodyPr>
            <a:spAutoFit/>
          </a:bodyPr>
          <a:lstStyle/>
          <a:p>
            <a:pPr algn="ctr">
              <a:spcBef>
                <a:spcPct val="50000"/>
              </a:spcBef>
            </a:pPr>
            <a:r>
              <a:rPr lang="en-US" b="1">
                <a:latin typeface="Calibri" pitchFamily="34" charset="0"/>
                <a:cs typeface="Arial" charset="0"/>
              </a:rPr>
              <a:t>2005</a:t>
            </a:r>
            <a:r>
              <a:rPr lang="en-US">
                <a:latin typeface="Calibri" pitchFamily="34" charset="0"/>
                <a:cs typeface="Arial" charset="0"/>
              </a:rPr>
              <a:t>  Bailey, Bradley  &amp; JMB </a:t>
            </a:r>
            <a:r>
              <a:rPr lang="en-US" i="1">
                <a:latin typeface="Calibri" pitchFamily="34" charset="0"/>
                <a:cs typeface="Arial" charset="0"/>
              </a:rPr>
              <a:t>discovered and proved</a:t>
            </a:r>
            <a:r>
              <a:rPr lang="en-US">
                <a:latin typeface="Calibri" pitchFamily="34" charset="0"/>
                <a:cs typeface="Arial" charset="0"/>
              </a:rPr>
              <a:t> - in 3Ms - three </a:t>
            </a:r>
            <a:r>
              <a:rPr lang="en-US" i="1">
                <a:latin typeface="Calibri" pitchFamily="34" charset="0"/>
                <a:cs typeface="Arial" charset="0"/>
              </a:rPr>
              <a:t>equivalent</a:t>
            </a:r>
            <a:r>
              <a:rPr lang="en-US">
                <a:latin typeface="Calibri" pitchFamily="34" charset="0"/>
                <a:cs typeface="Arial" charset="0"/>
              </a:rPr>
              <a:t> binomial identities</a:t>
            </a:r>
          </a:p>
        </p:txBody>
      </p:sp>
      <p:sp>
        <p:nvSpPr>
          <p:cNvPr id="114722" name="Line 46"/>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pic>
        <p:nvPicPr>
          <p:cNvPr id="660504" name="Picture 24" descr="proof"/>
          <p:cNvPicPr>
            <a:picLocks noChangeAspect="1" noChangeArrowheads="1"/>
          </p:cNvPicPr>
          <p:nvPr/>
        </p:nvPicPr>
        <p:blipFill>
          <a:blip r:embed="rId8" cstate="print"/>
          <a:srcRect/>
          <a:stretch>
            <a:fillRect/>
          </a:stretch>
        </p:blipFill>
        <p:spPr bwMode="auto">
          <a:xfrm>
            <a:off x="65088" y="5589588"/>
            <a:ext cx="4219575" cy="1028700"/>
          </a:xfrm>
          <a:prstGeom prst="rect">
            <a:avLst/>
          </a:prstGeom>
          <a:noFill/>
          <a:ln w="22225" algn="ctr">
            <a:solidFill>
              <a:srgbClr val="CECECE"/>
            </a:solidFill>
            <a:miter lim="800000"/>
            <a:headEnd/>
            <a:tailEnd/>
          </a:ln>
        </p:spPr>
      </p:pic>
      <p:sp>
        <p:nvSpPr>
          <p:cNvPr id="114724" name="Line 47"/>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506" name="Text Box 26"/>
          <p:cNvSpPr txBox="1">
            <a:spLocks noChangeArrowheads="1"/>
          </p:cNvSpPr>
          <p:nvPr/>
        </p:nvSpPr>
        <p:spPr bwMode="auto">
          <a:xfrm>
            <a:off x="7696200" y="3644900"/>
            <a:ext cx="1547813" cy="641350"/>
          </a:xfrm>
          <a:prstGeom prst="rect">
            <a:avLst/>
          </a:prstGeom>
          <a:noFill/>
          <a:ln w="9525">
            <a:noFill/>
            <a:miter lim="800000"/>
            <a:headEnd/>
            <a:tailEnd/>
          </a:ln>
        </p:spPr>
        <p:txBody>
          <a:bodyPr>
            <a:spAutoFit/>
          </a:bodyPr>
          <a:lstStyle/>
          <a:p>
            <a:pPr>
              <a:spcBef>
                <a:spcPct val="50000"/>
              </a:spcBef>
            </a:pPr>
            <a:r>
              <a:rPr lang="en-US" b="1">
                <a:latin typeface="Calibri" pitchFamily="34" charset="0"/>
                <a:cs typeface="Arial" charset="0"/>
              </a:rPr>
              <a:t>2</a:t>
            </a:r>
            <a:r>
              <a:rPr lang="en-US" b="1">
                <a:solidFill>
                  <a:srgbClr val="CC6600"/>
                </a:solidFill>
                <a:latin typeface="Calibri" pitchFamily="34" charset="0"/>
                <a:cs typeface="Arial" charset="0"/>
              </a:rPr>
              <a:t>. reduced</a:t>
            </a:r>
            <a:r>
              <a:rPr lang="en-US">
                <a:solidFill>
                  <a:srgbClr val="CC6600"/>
                </a:solidFill>
                <a:latin typeface="Calibri" pitchFamily="34" charset="0"/>
                <a:cs typeface="Arial" charset="0"/>
              </a:rPr>
              <a:t> </a:t>
            </a:r>
            <a:r>
              <a:rPr lang="en-US">
                <a:latin typeface="Calibri" pitchFamily="34" charset="0"/>
                <a:cs typeface="Arial" charset="0"/>
              </a:rPr>
              <a:t>as</a:t>
            </a:r>
            <a:r>
              <a:rPr lang="en-US">
                <a:solidFill>
                  <a:srgbClr val="CC6600"/>
                </a:solidFill>
                <a:latin typeface="Calibri" pitchFamily="34" charset="0"/>
                <a:cs typeface="Arial" charset="0"/>
              </a:rPr>
              <a:t> </a:t>
            </a:r>
            <a:r>
              <a:rPr lang="en-US">
                <a:latin typeface="Calibri" pitchFamily="34" charset="0"/>
                <a:cs typeface="Arial" charset="0"/>
              </a:rPr>
              <a:t>hoped</a:t>
            </a:r>
          </a:p>
        </p:txBody>
      </p:sp>
      <p:sp>
        <p:nvSpPr>
          <p:cNvPr id="114726" name="Line 48"/>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114727" name="Rectangle 28"/>
          <p:cNvSpPr>
            <a:spLocks noGrp="1" noChangeArrowheads="1"/>
          </p:cNvSpPr>
          <p:nvPr>
            <p:ph type="ctrTitle"/>
          </p:nvPr>
        </p:nvSpPr>
        <p:spPr>
          <a:xfrm>
            <a:off x="-152400" y="0"/>
            <a:ext cx="3429000" cy="762000"/>
          </a:xfrm>
        </p:spPr>
        <p:txBody>
          <a:bodyPr/>
          <a:lstStyle/>
          <a:p>
            <a:pPr eaLnBrk="1" hangingPunct="1"/>
            <a:r>
              <a:rPr lang="en-AU" smtClean="0">
                <a:solidFill>
                  <a:srgbClr val="FFFF00"/>
                </a:solidFill>
              </a:rPr>
              <a:t>APERY </a:t>
            </a:r>
            <a:r>
              <a:rPr lang="en-AU" sz="4000" smtClean="0">
                <a:solidFill>
                  <a:srgbClr val="FFFF00"/>
                </a:solidFill>
              </a:rPr>
              <a:t>OGF’S</a:t>
            </a:r>
          </a:p>
        </p:txBody>
      </p:sp>
      <p:sp>
        <p:nvSpPr>
          <p:cNvPr id="114728" name="Line 49"/>
          <p:cNvSpPr>
            <a:spLocks noChangeShapeType="1"/>
          </p:cNvSpPr>
          <p:nvPr/>
        </p:nvSpPr>
        <p:spPr bwMode="auto">
          <a:xfrm>
            <a:off x="0" y="0"/>
            <a:ext cx="457200" cy="0"/>
          </a:xfrm>
          <a:prstGeom prst="line">
            <a:avLst/>
          </a:prstGeom>
          <a:noFill/>
          <a:ln w="0">
            <a:solidFill>
              <a:srgbClr val="FEFFFF"/>
            </a:solidFill>
            <a:round/>
            <a:headEnd type="none" w="sm" len="sm"/>
            <a:tailEnd type="none" w="sm" len="sm"/>
          </a:ln>
        </p:spPr>
        <p:txBody>
          <a:bodyPr wrap="none" anchor="ctr"/>
          <a:lstStyle/>
          <a:p>
            <a:endParaRPr lang="en-US"/>
          </a:p>
        </p:txBody>
      </p:sp>
      <p:sp>
        <p:nvSpPr>
          <p:cNvPr id="660505" name="Text Box 25"/>
          <p:cNvSpPr txBox="1">
            <a:spLocks noChangeArrowheads="1"/>
          </p:cNvSpPr>
          <p:nvPr/>
        </p:nvSpPr>
        <p:spPr bwMode="auto">
          <a:xfrm>
            <a:off x="1371600" y="1143000"/>
            <a:ext cx="1828800" cy="915988"/>
          </a:xfrm>
          <a:prstGeom prst="rect">
            <a:avLst/>
          </a:prstGeom>
          <a:solidFill>
            <a:schemeClr val="bg1"/>
          </a:solidFill>
          <a:ln w="9525">
            <a:noFill/>
            <a:miter lim="800000"/>
            <a:headEnd/>
            <a:tailEnd/>
          </a:ln>
        </p:spPr>
        <p:txBody>
          <a:bodyPr>
            <a:spAutoFit/>
          </a:bodyPr>
          <a:lstStyle/>
          <a:p>
            <a:pPr algn="ctr">
              <a:spcBef>
                <a:spcPct val="50000"/>
              </a:spcBef>
            </a:pPr>
            <a:r>
              <a:rPr lang="en-US" b="1">
                <a:latin typeface="Calibri" pitchFamily="34" charset="0"/>
                <a:cs typeface="Arial" charset="0"/>
              </a:rPr>
              <a:t>1.</a:t>
            </a:r>
            <a:r>
              <a:rPr lang="en-US" b="1">
                <a:solidFill>
                  <a:srgbClr val="CC6600"/>
                </a:solidFill>
                <a:latin typeface="Calibri" pitchFamily="34" charset="0"/>
                <a:cs typeface="Arial" charset="0"/>
              </a:rPr>
              <a:t> </a:t>
            </a:r>
            <a:r>
              <a:rPr lang="en-US" b="1">
                <a:solidFill>
                  <a:srgbClr val="663300"/>
                </a:solidFill>
                <a:latin typeface="Calibri" pitchFamily="34" charset="0"/>
                <a:cs typeface="Arial" charset="0"/>
              </a:rPr>
              <a:t>via PSLQ to    5,000 digits</a:t>
            </a:r>
            <a:r>
              <a:rPr lang="en-US" b="1">
                <a:solidFill>
                  <a:schemeClr val="folHlink"/>
                </a:solidFill>
                <a:latin typeface="Calibri" pitchFamily="34" charset="0"/>
                <a:cs typeface="Arial" charset="0"/>
              </a:rPr>
              <a:t>  </a:t>
            </a:r>
            <a:r>
              <a:rPr lang="en-US">
                <a:latin typeface="Calibri" pitchFamily="34" charset="0"/>
                <a:cs typeface="Arial" charset="0"/>
              </a:rPr>
              <a:t>  (120 terms)</a:t>
            </a:r>
          </a:p>
        </p:txBody>
      </p:sp>
      <p:sp>
        <p:nvSpPr>
          <p:cNvPr id="114730" name="Line 50"/>
          <p:cNvSpPr>
            <a:spLocks noChangeShapeType="1"/>
          </p:cNvSpPr>
          <p:nvPr/>
        </p:nvSpPr>
        <p:spPr bwMode="auto">
          <a:xfrm>
            <a:off x="0" y="0"/>
            <a:ext cx="0" cy="457200"/>
          </a:xfrm>
          <a:prstGeom prst="line">
            <a:avLst/>
          </a:prstGeom>
          <a:noFill/>
          <a:ln w="0">
            <a:solidFill>
              <a:srgbClr val="FDFFFF"/>
            </a:solidFill>
            <a:round/>
            <a:headEnd type="none" w="sm" len="sm"/>
            <a:tailEnd type="none" w="sm" len="sm"/>
          </a:ln>
        </p:spPr>
        <p:txBody>
          <a:bodyPr wrap="none" anchor="ctr"/>
          <a:lstStyle/>
          <a:p>
            <a:endParaRPr lang="en-US"/>
          </a:p>
        </p:txBody>
      </p:sp>
      <p:sp>
        <p:nvSpPr>
          <p:cNvPr id="660532" name="AutoShape 52"/>
          <p:cNvSpPr>
            <a:spLocks noChangeArrowheads="1"/>
          </p:cNvSpPr>
          <p:nvPr/>
        </p:nvSpPr>
        <p:spPr bwMode="auto">
          <a:xfrm rot="8344735">
            <a:off x="1676400" y="5029200"/>
            <a:ext cx="792163" cy="360363"/>
          </a:xfrm>
          <a:prstGeom prst="rightArrow">
            <a:avLst>
              <a:gd name="adj1" fmla="val 50000"/>
              <a:gd name="adj2" fmla="val 54956"/>
            </a:avLst>
          </a:prstGeom>
          <a:solidFill>
            <a:schemeClr val="tx1"/>
          </a:solidFill>
          <a:ln w="9525" algn="ctr">
            <a:solidFill>
              <a:schemeClr val="tx1"/>
            </a:solidFill>
            <a:miter lim="800000"/>
            <a:headEnd/>
            <a:tailEnd/>
          </a:ln>
        </p:spPr>
        <p:txBody>
          <a:bodyPr anchor="ctr">
            <a:spAutoFit/>
          </a:bodyPr>
          <a:lstStyle/>
          <a:p>
            <a:endParaRPr lang="en-AU">
              <a:latin typeface="Calibri" pitchFamily="34" charset="0"/>
            </a:endParaRPr>
          </a:p>
        </p:txBody>
      </p:sp>
      <p:sp>
        <p:nvSpPr>
          <p:cNvPr id="660533" name="Text Box 53"/>
          <p:cNvSpPr txBox="1">
            <a:spLocks noChangeArrowheads="1"/>
          </p:cNvSpPr>
          <p:nvPr/>
        </p:nvSpPr>
        <p:spPr bwMode="auto">
          <a:xfrm>
            <a:off x="1752600" y="5181600"/>
            <a:ext cx="360363" cy="336550"/>
          </a:xfrm>
          <a:prstGeom prst="rect">
            <a:avLst/>
          </a:prstGeom>
          <a:noFill/>
          <a:ln w="9525" algn="ctr">
            <a:noFill/>
            <a:miter lim="800000"/>
            <a:headEnd/>
            <a:tailEnd/>
          </a:ln>
        </p:spPr>
        <p:txBody>
          <a:bodyPr>
            <a:spAutoFit/>
          </a:bodyPr>
          <a:lstStyle/>
          <a:p>
            <a:pPr>
              <a:spcBef>
                <a:spcPct val="50000"/>
              </a:spcBef>
            </a:pPr>
            <a:r>
              <a:rPr lang="en-US" sz="1600" b="1">
                <a:solidFill>
                  <a:srgbClr val="FF5050"/>
                </a:solidFill>
                <a:latin typeface="Calibri" pitchFamily="34" charset="0"/>
                <a:cs typeface="Arial" charset="0"/>
              </a:rPr>
              <a:t>3</a:t>
            </a:r>
            <a:endParaRPr lang="en-US" sz="1600" b="1">
              <a:solidFill>
                <a:schemeClr val="accent2"/>
              </a:solidFill>
              <a:latin typeface="Calibri" pitchFamily="34" charset="0"/>
              <a:cs typeface="Arial" charset="0"/>
            </a:endParaRPr>
          </a:p>
        </p:txBody>
      </p:sp>
    </p:spTree>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5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05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05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05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04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04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048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05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60504"/>
                                        </p:tgtEl>
                                        <p:attrNameLst>
                                          <p:attrName>style.visibility</p:attrName>
                                        </p:attrNameLst>
                                      </p:cBhvr>
                                      <p:to>
                                        <p:strVal val="visible"/>
                                      </p:to>
                                    </p:set>
                                    <p:anim calcmode="lin" valueType="num">
                                      <p:cBhvr additive="base">
                                        <p:cTn id="27" dur="500" fill="hold"/>
                                        <p:tgtEl>
                                          <p:spTgt spid="660504"/>
                                        </p:tgtEl>
                                        <p:attrNameLst>
                                          <p:attrName>ppt_x</p:attrName>
                                        </p:attrNameLst>
                                      </p:cBhvr>
                                      <p:tavLst>
                                        <p:tav tm="0">
                                          <p:val>
                                            <p:strVal val="#ppt_x"/>
                                          </p:val>
                                        </p:tav>
                                        <p:tav tm="100000">
                                          <p:val>
                                            <p:strVal val="#ppt_x"/>
                                          </p:val>
                                        </p:tav>
                                      </p:tavLst>
                                    </p:anim>
                                    <p:anim calcmode="lin" valueType="num">
                                      <p:cBhvr additive="base">
                                        <p:cTn id="28" dur="500" fill="hold"/>
                                        <p:tgtEl>
                                          <p:spTgt spid="660504"/>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6605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05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60482"/>
                                        </p:tgtEl>
                                        <p:attrNameLst>
                                          <p:attrName>style.visibility</p:attrName>
                                        </p:attrNameLst>
                                      </p:cBhvr>
                                      <p:to>
                                        <p:strVal val="visible"/>
                                      </p:to>
                                    </p:set>
                                    <p:animEffect transition="in" filter="dissolve">
                                      <p:cBhvr>
                                        <p:cTn id="37" dur="500"/>
                                        <p:tgtEl>
                                          <p:spTgt spid="66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2" grpId="0" animBg="1"/>
      <p:bldP spid="660486" grpId="0" animBg="1"/>
      <p:bldP spid="660487" grpId="0"/>
      <p:bldP spid="660501" grpId="0" animBg="1"/>
      <p:bldP spid="660502" grpId="0"/>
      <p:bldP spid="660503" grpId="0" animBg="1"/>
      <p:bldP spid="660506" grpId="0"/>
      <p:bldP spid="660505" grpId="0" animBg="1"/>
      <p:bldP spid="660532" grpId="0" animBg="1"/>
      <p:bldP spid="66053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533400" y="76200"/>
            <a:ext cx="8001000" cy="762000"/>
          </a:xfrm>
        </p:spPr>
        <p:txBody>
          <a:bodyPr/>
          <a:lstStyle/>
          <a:p>
            <a:pPr eaLnBrk="1" hangingPunct="1"/>
            <a:r>
              <a:rPr lang="en-US" sz="3600" smtClean="0">
                <a:solidFill>
                  <a:srgbClr val="FFFF00"/>
                </a:solidFill>
              </a:rPr>
              <a:t>NEW RAMANUJAN-LIKE IDENTITIES</a:t>
            </a:r>
          </a:p>
        </p:txBody>
      </p:sp>
      <p:sp>
        <p:nvSpPr>
          <p:cNvPr id="747523" name="Rectangle 3"/>
          <p:cNvSpPr>
            <a:spLocks noGrp="1" noChangeArrowheads="1"/>
          </p:cNvSpPr>
          <p:nvPr>
            <p:ph type="body" idx="1"/>
          </p:nvPr>
        </p:nvSpPr>
        <p:spPr>
          <a:xfrm>
            <a:off x="304800" y="838200"/>
            <a:ext cx="8458200" cy="381000"/>
          </a:xfrm>
        </p:spPr>
        <p:txBody>
          <a:bodyPr rtlCol="0">
            <a:noAutofit/>
          </a:bodyPr>
          <a:lstStyle/>
          <a:p>
            <a:pPr eaLnBrk="1" fontAlgn="auto" hangingPunct="1">
              <a:lnSpc>
                <a:spcPct val="90000"/>
              </a:lnSpc>
              <a:spcAft>
                <a:spcPts val="0"/>
              </a:spcAft>
              <a:buFont typeface="Wingdings 2" pitchFamily="18" charset="2"/>
              <a:buNone/>
              <a:defRPr/>
            </a:pPr>
            <a:r>
              <a:rPr lang="en-US" sz="2400" dirty="0">
                <a:solidFill>
                  <a:schemeClr val="bg2">
                    <a:lumMod val="90000"/>
                  </a:schemeClr>
                </a:solidFill>
              </a:rPr>
              <a:t>Guillera </a:t>
            </a:r>
            <a:r>
              <a:rPr lang="en-US" sz="2400" dirty="0" smtClean="0">
                <a:solidFill>
                  <a:schemeClr val="bg2">
                    <a:lumMod val="90000"/>
                  </a:schemeClr>
                </a:solidFill>
              </a:rPr>
              <a:t>(around 2003)  </a:t>
            </a:r>
            <a:r>
              <a:rPr lang="en-US" sz="2400" dirty="0">
                <a:solidFill>
                  <a:schemeClr val="bg2">
                    <a:lumMod val="90000"/>
                  </a:schemeClr>
                </a:solidFill>
              </a:rPr>
              <a:t>found Ramanujan-like identities, including:</a:t>
            </a:r>
          </a:p>
        </p:txBody>
      </p:sp>
      <p:sp>
        <p:nvSpPr>
          <p:cNvPr id="116739" name="Text Box 4"/>
          <p:cNvSpPr txBox="1">
            <a:spLocks noChangeArrowheads="1"/>
          </p:cNvSpPr>
          <p:nvPr/>
        </p:nvSpPr>
        <p:spPr bwMode="auto">
          <a:xfrm>
            <a:off x="152400" y="3810000"/>
            <a:ext cx="8458200" cy="396875"/>
          </a:xfrm>
          <a:prstGeom prst="rect">
            <a:avLst/>
          </a:prstGeom>
          <a:noFill/>
          <a:ln w="12700">
            <a:noFill/>
            <a:miter lim="800000"/>
            <a:headEnd type="none" w="sm" len="sm"/>
            <a:tailEnd type="none" w="sm" len="sm"/>
          </a:ln>
        </p:spPr>
        <p:txBody>
          <a:bodyPr>
            <a:spAutoFit/>
          </a:bodyPr>
          <a:lstStyle/>
          <a:p>
            <a:pPr>
              <a:spcBef>
                <a:spcPct val="50000"/>
              </a:spcBef>
            </a:pPr>
            <a:r>
              <a:rPr lang="en-US" sz="2000">
                <a:latin typeface="Calibri" pitchFamily="34" charset="0"/>
              </a:rPr>
              <a:t>where</a:t>
            </a:r>
          </a:p>
        </p:txBody>
      </p:sp>
      <p:pic>
        <p:nvPicPr>
          <p:cNvPr id="747525" name="Picture 5" descr="txp_fig"/>
          <p:cNvPicPr>
            <a:picLocks noChangeAspect="1" noChangeArrowheads="1"/>
          </p:cNvPicPr>
          <p:nvPr>
            <p:custDataLst>
              <p:tags r:id="rId1"/>
            </p:custDataLst>
          </p:nvPr>
        </p:nvPicPr>
        <p:blipFill>
          <a:blip r:embed="rId5" cstate="print"/>
          <a:srcRect/>
          <a:stretch>
            <a:fillRect/>
          </a:stretch>
        </p:blipFill>
        <p:spPr bwMode="auto">
          <a:xfrm>
            <a:off x="533400" y="4343400"/>
            <a:ext cx="7696200" cy="614363"/>
          </a:xfrm>
          <a:prstGeom prst="rect">
            <a:avLst/>
          </a:prstGeom>
          <a:noFill/>
          <a:ln w="28575">
            <a:solidFill>
              <a:schemeClr val="accent5">
                <a:lumMod val="75000"/>
              </a:schemeClr>
            </a:solidFill>
            <a:miter lim="800000"/>
            <a:headEnd type="none" w="sm" len="sm"/>
            <a:tailEnd type="none" w="sm" len="sm"/>
          </a:ln>
          <a:effectLst/>
        </p:spPr>
      </p:pic>
      <p:sp>
        <p:nvSpPr>
          <p:cNvPr id="747526" name="Text Box 6"/>
          <p:cNvSpPr txBox="1">
            <a:spLocks noChangeArrowheads="1"/>
          </p:cNvSpPr>
          <p:nvPr/>
        </p:nvSpPr>
        <p:spPr bwMode="auto">
          <a:xfrm>
            <a:off x="228600" y="5105400"/>
            <a:ext cx="8763000" cy="1200150"/>
          </a:xfrm>
          <a:prstGeom prst="rect">
            <a:avLst/>
          </a:prstGeom>
          <a:noFill/>
          <a:ln w="12700">
            <a:noFill/>
            <a:miter lim="800000"/>
            <a:headEnd type="none" w="sm" len="sm"/>
            <a:tailEnd type="none" w="sm" len="sm"/>
          </a:ln>
        </p:spPr>
        <p:txBody>
          <a:bodyPr>
            <a:spAutoFit/>
          </a:bodyPr>
          <a:lstStyle/>
          <a:p>
            <a:pPr>
              <a:spcBef>
                <a:spcPct val="50000"/>
              </a:spcBef>
            </a:pPr>
            <a:r>
              <a:rPr lang="en-US" sz="2400">
                <a:latin typeface="Calibri" pitchFamily="34" charset="0"/>
              </a:rPr>
              <a:t>Guillera proved the first two using the Wilf-Zeilberger algorithm.  He ascribed the third to Gourevich, who found it using integer relation methods.	 </a:t>
            </a:r>
            <a:r>
              <a:rPr lang="en-US" sz="2400" b="1">
                <a:solidFill>
                  <a:srgbClr val="3406E9"/>
                </a:solidFill>
                <a:latin typeface="Calibri" pitchFamily="34" charset="0"/>
              </a:rPr>
              <a:t>It is true but has no hint of a proof…</a:t>
            </a:r>
            <a:endParaRPr lang="en-US" sz="2400" b="1">
              <a:latin typeface="Calibri" pitchFamily="34" charset="0"/>
            </a:endParaRPr>
          </a:p>
        </p:txBody>
      </p:sp>
      <p:pic>
        <p:nvPicPr>
          <p:cNvPr id="747533" name="Picture 13" descr="txp_fig"/>
          <p:cNvPicPr>
            <a:picLocks noChangeAspect="1" noChangeArrowheads="1"/>
          </p:cNvPicPr>
          <p:nvPr>
            <p:custDataLst>
              <p:tags r:id="rId2"/>
            </p:custDataLst>
          </p:nvPr>
        </p:nvPicPr>
        <p:blipFill>
          <a:blip r:embed="rId6" cstate="print"/>
          <a:srcRect/>
          <a:stretch>
            <a:fillRect/>
          </a:stretch>
        </p:blipFill>
        <p:spPr bwMode="auto">
          <a:xfrm>
            <a:off x="900113" y="1447800"/>
            <a:ext cx="6491287" cy="2171700"/>
          </a:xfrm>
          <a:prstGeom prst="rect">
            <a:avLst/>
          </a:prstGeom>
          <a:noFill/>
          <a:ln w="31750" algn="ctr">
            <a:solidFill>
              <a:schemeClr val="accent1">
                <a:shade val="50000"/>
              </a:schemeClr>
            </a:solidFill>
            <a:miter lim="800000"/>
            <a:headEnd type="none" w="sm" len="sm"/>
            <a:tailEnd type="none" w="sm" len="sm"/>
          </a:ln>
          <a:effectLst/>
        </p:spPr>
      </p:pic>
      <p:sp>
        <p:nvSpPr>
          <p:cNvPr id="116743" name="Text Box 8"/>
          <p:cNvSpPr txBox="1">
            <a:spLocks noChangeArrowheads="1"/>
          </p:cNvSpPr>
          <p:nvPr/>
        </p:nvSpPr>
        <p:spPr bwMode="auto">
          <a:xfrm>
            <a:off x="1128713" y="6381750"/>
            <a:ext cx="6338887" cy="400050"/>
          </a:xfrm>
          <a:prstGeom prst="rect">
            <a:avLst/>
          </a:prstGeom>
          <a:noFill/>
          <a:ln w="28575">
            <a:solidFill>
              <a:schemeClr val="bg2"/>
            </a:solidFill>
            <a:miter lim="800000"/>
            <a:headEnd type="none" w="sm" len="sm"/>
            <a:tailEnd type="none" w="sm" len="sm"/>
          </a:ln>
        </p:spPr>
        <p:txBody>
          <a:bodyPr wrap="none">
            <a:spAutoFit/>
          </a:bodyPr>
          <a:lstStyle/>
          <a:p>
            <a:pPr>
              <a:spcBef>
                <a:spcPct val="50000"/>
              </a:spcBef>
            </a:pPr>
            <a:r>
              <a:rPr lang="en-US" sz="2000" b="1">
                <a:latin typeface="Calibri" pitchFamily="34" charset="0"/>
              </a:rPr>
              <a:t>As far as we can tell there are no higher-order analogues</a:t>
            </a:r>
            <a:r>
              <a:rPr lang="en-US" sz="2000">
                <a:latin typeface="Calibri"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26">
                                            <p:txEl>
                                              <p:pRg st="0" end="0"/>
                                            </p:txEl>
                                          </p:spTgt>
                                        </p:tgtEl>
                                        <p:attrNameLst>
                                          <p:attrName>style.visibility</p:attrName>
                                        </p:attrNameLst>
                                      </p:cBhvr>
                                      <p:to>
                                        <p:strVal val="visible"/>
                                      </p:to>
                                    </p:set>
                                    <p:anim calcmode="lin" valueType="num">
                                      <p:cBhvr additive="base">
                                        <p:cTn id="7" dur="500" fill="hold"/>
                                        <p:tgtEl>
                                          <p:spTgt spid="7475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75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solidFill>
                  <a:srgbClr val="FFFF00"/>
                </a:solidFill>
              </a:rPr>
              <a:t>... PSLQ Algorithmic Details</a:t>
            </a:r>
            <a:endParaRPr lang="en-AU" dirty="0">
              <a:solidFill>
                <a:srgbClr val="FFFF00"/>
              </a:solidFill>
            </a:endParaRPr>
          </a:p>
        </p:txBody>
      </p:sp>
      <p:sp>
        <p:nvSpPr>
          <p:cNvPr id="3" name="Content Placeholder 2"/>
          <p:cNvSpPr>
            <a:spLocks noGrp="1"/>
          </p:cNvSpPr>
          <p:nvPr>
            <p:ph idx="1"/>
          </p:nvPr>
        </p:nvSpPr>
        <p:spPr>
          <a:xfrm>
            <a:off x="457200" y="1447800"/>
            <a:ext cx="8229600" cy="4525963"/>
          </a:xfrm>
        </p:spPr>
        <p:txBody>
          <a:bodyPr/>
          <a:lstStyle/>
          <a:p>
            <a:r>
              <a:rPr lang="en-AU" dirty="0" smtClean="0">
                <a:hlinkClick r:id="rId3"/>
              </a:rPr>
              <a:t>The notes</a:t>
            </a:r>
            <a:r>
              <a:rPr lang="en-AU" dirty="0" smtClean="0"/>
              <a:t> we will use are due to Armin Straub</a:t>
            </a:r>
          </a:p>
          <a:p>
            <a:pPr>
              <a:buNone/>
            </a:pPr>
            <a:endParaRPr lang="en-AU" dirty="0" smtClean="0"/>
          </a:p>
          <a:p>
            <a:r>
              <a:rPr lang="en-AU" dirty="0" smtClean="0"/>
              <a:t>Next week we will try to make the algorithm work over a general </a:t>
            </a:r>
            <a:r>
              <a:rPr lang="en-AU" dirty="0" smtClean="0">
                <a:solidFill>
                  <a:srgbClr val="C00000"/>
                </a:solidFill>
              </a:rPr>
              <a:t>Euclidean domain</a:t>
            </a:r>
            <a:endParaRPr lang="en-AU" dirty="0" smtClean="0">
              <a:solidFill>
                <a:srgbClr val="C00000"/>
              </a:solidFill>
            </a:endParaRPr>
          </a:p>
        </p:txBody>
      </p:sp>
      <p:pic>
        <p:nvPicPr>
          <p:cNvPr id="4" name="Picture 3" descr="wilf-400.jpg"/>
          <p:cNvPicPr>
            <a:picLocks noChangeAspect="1"/>
          </p:cNvPicPr>
          <p:nvPr/>
        </p:nvPicPr>
        <p:blipFill>
          <a:blip r:embed="rId4" cstate="print"/>
          <a:stretch>
            <a:fillRect/>
          </a:stretch>
        </p:blipFill>
        <p:spPr>
          <a:xfrm>
            <a:off x="2743200" y="3733800"/>
            <a:ext cx="3759200" cy="2819400"/>
          </a:xfrm>
          <a:prstGeom prst="rect">
            <a:avLst/>
          </a:prstGeom>
          <a:ln w="25400">
            <a:solidFill>
              <a:schemeClr val="accent1"/>
            </a:solid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algn="l" eaLnBrk="1" fontAlgn="auto" hangingPunct="1">
              <a:spcAft>
                <a:spcPts val="0"/>
              </a:spcAft>
              <a:defRPr/>
            </a:pPr>
            <a:r>
              <a:rPr lang="en-AU" dirty="0" smtClean="0">
                <a:solidFill>
                  <a:srgbClr val="FFFF00"/>
                </a:solidFill>
              </a:rPr>
              <a:t>REFERENCES</a:t>
            </a:r>
            <a:br>
              <a:rPr lang="en-AU" dirty="0" smtClean="0">
                <a:solidFill>
                  <a:srgbClr val="FFFF00"/>
                </a:solidFill>
              </a:rPr>
            </a:br>
            <a:endParaRPr lang="en-AU" dirty="0"/>
          </a:p>
        </p:txBody>
      </p:sp>
      <p:pic>
        <p:nvPicPr>
          <p:cNvPr id="118786" name="Picture 4" descr="akp-flyer"/>
          <p:cNvPicPr>
            <a:picLocks noChangeAspect="1" noChangeArrowheads="1"/>
          </p:cNvPicPr>
          <p:nvPr/>
        </p:nvPicPr>
        <p:blipFill>
          <a:blip r:embed="rId4" cstate="print"/>
          <a:srcRect t="1511" r="-1401" b="1082"/>
          <a:stretch>
            <a:fillRect/>
          </a:stretch>
        </p:blipFill>
        <p:spPr bwMode="auto">
          <a:xfrm>
            <a:off x="3886200" y="0"/>
            <a:ext cx="5518150" cy="6858000"/>
          </a:xfrm>
          <a:prstGeom prst="rect">
            <a:avLst/>
          </a:prstGeom>
          <a:noFill/>
          <a:ln w="9525">
            <a:noFill/>
            <a:miter lim="800000"/>
            <a:headEnd/>
            <a:tailEnd/>
          </a:ln>
        </p:spPr>
      </p:pic>
      <p:pic>
        <p:nvPicPr>
          <p:cNvPr id="118787" name="Picture 7" descr="TP_tmp.emf"/>
          <p:cNvPicPr>
            <a:picLocks noChangeAspect="1"/>
          </p:cNvPicPr>
          <p:nvPr>
            <p:custDataLst>
              <p:tags r:id="rId1"/>
            </p:custDataLst>
          </p:nvPr>
        </p:nvPicPr>
        <p:blipFill>
          <a:blip r:embed="rId5" cstate="print"/>
          <a:srcRect/>
          <a:stretch>
            <a:fillRect/>
          </a:stretch>
        </p:blipFill>
        <p:spPr bwMode="auto">
          <a:xfrm>
            <a:off x="892175" y="4749800"/>
            <a:ext cx="8251825" cy="1422400"/>
          </a:xfrm>
          <a:prstGeom prst="rect">
            <a:avLst/>
          </a:prstGeom>
          <a:noFill/>
          <a:ln w="9525">
            <a:noFill/>
            <a:miter lim="800000"/>
            <a:headEnd/>
            <a:tailEnd/>
          </a:ln>
        </p:spPr>
      </p:pic>
      <p:sp>
        <p:nvSpPr>
          <p:cNvPr id="118788" name="Content Placeholder 13"/>
          <p:cNvSpPr>
            <a:spLocks noGrp="1"/>
          </p:cNvSpPr>
          <p:nvPr>
            <p:ph idx="1"/>
          </p:nvPr>
        </p:nvSpPr>
        <p:spPr>
          <a:xfrm>
            <a:off x="1524000" y="6172200"/>
            <a:ext cx="7696200" cy="650875"/>
          </a:xfrm>
          <a:solidFill>
            <a:schemeClr val="bg1"/>
          </a:solidFill>
          <a:ln w="25400">
            <a:solidFill>
              <a:srgbClr val="C00000"/>
            </a:solidFill>
          </a:ln>
        </p:spPr>
        <p:txBody>
          <a:bodyPr/>
          <a:lstStyle/>
          <a:p>
            <a:pPr eaLnBrk="1" hangingPunct="1"/>
            <a:r>
              <a:rPr lang="en-AU" sz="2800" dirty="0" smtClean="0">
                <a:hlinkClick r:id="rId6"/>
              </a:rPr>
              <a:t>www.experimentalmath.info</a:t>
            </a:r>
            <a:r>
              <a:rPr lang="en-AU" sz="2800" dirty="0" smtClean="0"/>
              <a:t> is our website</a:t>
            </a:r>
          </a:p>
        </p:txBody>
      </p:sp>
      <p:pic>
        <p:nvPicPr>
          <p:cNvPr id="118789" name="Picture 17" descr="cover-sm.jpg"/>
          <p:cNvPicPr>
            <a:picLocks noChangeAspect="1"/>
          </p:cNvPicPr>
          <p:nvPr/>
        </p:nvPicPr>
        <p:blipFill>
          <a:blip r:embed="rId7" cstate="print"/>
          <a:srcRect/>
          <a:stretch>
            <a:fillRect/>
          </a:stretch>
        </p:blipFill>
        <p:spPr bwMode="auto">
          <a:xfrm>
            <a:off x="723900" y="838200"/>
            <a:ext cx="2362200" cy="3733800"/>
          </a:xfrm>
          <a:prstGeom prst="rect">
            <a:avLst/>
          </a:prstGeom>
          <a:noFill/>
          <a:ln w="38100">
            <a:solidFill>
              <a:srgbClr val="C0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6" descr="toc"/>
          <p:cNvPicPr>
            <a:picLocks noChangeAspect="1" noChangeArrowheads="1"/>
          </p:cNvPicPr>
          <p:nvPr/>
        </p:nvPicPr>
        <p:blipFill>
          <a:blip r:embed="rId3" cstate="print">
            <a:duotone>
              <a:prstClr val="black"/>
              <a:schemeClr val="accent1">
                <a:tint val="45000"/>
                <a:satMod val="400000"/>
              </a:schemeClr>
            </a:duotone>
          </a:blip>
          <a:srcRect l="12399" t="15674" r="7692" b="20285"/>
          <a:stretch>
            <a:fillRect/>
          </a:stretch>
        </p:blipFill>
        <p:spPr bwMode="auto">
          <a:xfrm>
            <a:off x="4724400" y="1219200"/>
            <a:ext cx="4419600" cy="5292725"/>
          </a:xfrm>
          <a:prstGeom prst="rect">
            <a:avLst/>
          </a:prstGeom>
          <a:noFill/>
          <a:ln w="9525">
            <a:noFill/>
            <a:miter lim="800000"/>
            <a:headEnd/>
            <a:tailEnd/>
          </a:ln>
        </p:spPr>
      </p:pic>
      <p:sp>
        <p:nvSpPr>
          <p:cNvPr id="687106" name="Rectangle 2"/>
          <p:cNvSpPr>
            <a:spLocks noGrp="1" noChangeArrowheads="1"/>
          </p:cNvSpPr>
          <p:nvPr>
            <p:ph type="title"/>
          </p:nvPr>
        </p:nvSpPr>
        <p:spPr>
          <a:xfrm>
            <a:off x="4356100" y="260350"/>
            <a:ext cx="4464050" cy="998538"/>
          </a:xfrm>
        </p:spPr>
        <p:txBody>
          <a:bodyPr rtlCol="0">
            <a:normAutofit/>
          </a:bodyPr>
          <a:lstStyle/>
          <a:p>
            <a:pPr eaLnBrk="1" fontAlgn="auto" hangingPunct="1">
              <a:spcAft>
                <a:spcPts val="0"/>
              </a:spcAft>
              <a:defRPr/>
            </a:pPr>
            <a:r>
              <a:rPr lang="en-AU" sz="2000" dirty="0">
                <a:solidFill>
                  <a:srgbClr val="CC0000"/>
                </a:solidFill>
                <a:effectLst>
                  <a:outerShdw blurRad="38100" dist="38100" dir="2700000" algn="tl">
                    <a:srgbClr val="C0C0C0"/>
                  </a:outerShdw>
                </a:effectLst>
              </a:rPr>
              <a:t>“The Crucible” </a:t>
            </a:r>
            <a:r>
              <a:rPr lang="en-AU" sz="2000" dirty="0" smtClean="0">
                <a:solidFill>
                  <a:srgbClr val="CC0000"/>
                </a:solidFill>
                <a:effectLst>
                  <a:outerShdw blurRad="38100" dist="38100" dir="2700000" algn="tl">
                    <a:srgbClr val="C0C0C0"/>
                  </a:outerShdw>
                </a:effectLst>
              </a:rPr>
              <a:t>An advert</a:t>
            </a:r>
            <a:r>
              <a:rPr lang="en-AU" sz="2000" dirty="0">
                <a:solidFill>
                  <a:srgbClr val="CC0000"/>
                </a:solidFill>
                <a:effectLst>
                  <a:outerShdw blurRad="38100" dist="38100" dir="2700000" algn="tl">
                    <a:srgbClr val="C0C0C0"/>
                  </a:outerShdw>
                </a:effectLst>
              </a:rPr>
              <a:t/>
            </a:r>
            <a:br>
              <a:rPr lang="en-AU" sz="2000" dirty="0">
                <a:solidFill>
                  <a:srgbClr val="CC0000"/>
                </a:solidFill>
                <a:effectLst>
                  <a:outerShdw blurRad="38100" dist="38100" dir="2700000" algn="tl">
                    <a:srgbClr val="C0C0C0"/>
                  </a:outerShdw>
                </a:effectLst>
              </a:rPr>
            </a:br>
            <a:endParaRPr lang="en-AU" sz="1600" dirty="0">
              <a:effectLst>
                <a:outerShdw blurRad="38100" dist="38100" dir="2700000" algn="tl">
                  <a:srgbClr val="C0C0C0"/>
                </a:outerShdw>
              </a:effectLst>
            </a:endParaRPr>
          </a:p>
        </p:txBody>
      </p:sp>
      <p:pic>
        <p:nvPicPr>
          <p:cNvPr id="24579" name="Picture 5" descr="crucible full cover"/>
          <p:cNvPicPr>
            <a:picLocks noChangeAspect="1" noChangeArrowheads="1"/>
          </p:cNvPicPr>
          <p:nvPr/>
        </p:nvPicPr>
        <p:blipFill>
          <a:blip r:embed="rId4" cstate="print"/>
          <a:srcRect/>
          <a:stretch>
            <a:fillRect/>
          </a:stretch>
        </p:blipFill>
        <p:spPr bwMode="auto">
          <a:xfrm>
            <a:off x="-228600" y="0"/>
            <a:ext cx="5056188" cy="3686175"/>
          </a:xfrm>
          <a:prstGeom prst="rect">
            <a:avLst/>
          </a:prstGeom>
          <a:noFill/>
          <a:ln w="9525">
            <a:noFill/>
            <a:miter lim="800000"/>
            <a:headEnd/>
            <a:tailEnd/>
          </a:ln>
        </p:spPr>
      </p:pic>
      <p:pic>
        <p:nvPicPr>
          <p:cNvPr id="687112" name="Picture 8" descr="cover-b"/>
          <p:cNvPicPr>
            <a:picLocks noChangeAspect="1" noChangeArrowheads="1"/>
          </p:cNvPicPr>
          <p:nvPr/>
        </p:nvPicPr>
        <p:blipFill>
          <a:blip r:embed="rId5" cstate="print"/>
          <a:srcRect/>
          <a:stretch>
            <a:fillRect/>
          </a:stretch>
        </p:blipFill>
        <p:spPr bwMode="auto">
          <a:xfrm>
            <a:off x="1066800" y="3733800"/>
            <a:ext cx="2519363" cy="2935288"/>
          </a:xfrm>
          <a:prstGeom prst="rect">
            <a:avLst/>
          </a:prstGeom>
          <a:noFill/>
          <a:ln w="9525">
            <a:noFill/>
            <a:miter lim="800000"/>
            <a:headEnd/>
            <a:tailEnd/>
          </a:ln>
        </p:spPr>
      </p:pic>
      <p:sp>
        <p:nvSpPr>
          <p:cNvPr id="687113" name="Oval 9"/>
          <p:cNvSpPr>
            <a:spLocks noChangeArrowheads="1"/>
          </p:cNvSpPr>
          <p:nvPr/>
        </p:nvSpPr>
        <p:spPr bwMode="auto">
          <a:xfrm>
            <a:off x="457200" y="609600"/>
            <a:ext cx="1066800" cy="914400"/>
          </a:xfrm>
          <a:prstGeom prst="ellipse">
            <a:avLst/>
          </a:prstGeom>
          <a:noFill/>
          <a:ln w="28575">
            <a:solidFill>
              <a:schemeClr val="hlink"/>
            </a:solidFill>
            <a:round/>
            <a:headEnd type="none" w="sm" len="sm"/>
            <a:tailEnd type="none" w="sm" len="sm"/>
          </a:ln>
        </p:spPr>
        <p:txBody>
          <a:bodyPr wrap="none" anchor="ctr"/>
          <a:lstStyle/>
          <a:p>
            <a:endParaRPr lang="en-AU">
              <a:latin typeface="Calibri" pitchFamily="34" charset="0"/>
            </a:endParaRPr>
          </a:p>
        </p:txBody>
      </p:sp>
      <p:pic>
        <p:nvPicPr>
          <p:cNvPr id="24582" name="Picture 10" descr="title"/>
          <p:cNvPicPr>
            <a:picLocks noChangeAspect="1" noChangeArrowheads="1"/>
          </p:cNvPicPr>
          <p:nvPr/>
        </p:nvPicPr>
        <p:blipFill>
          <a:blip r:embed="rId6" cstate="print"/>
          <a:srcRect l="14368" t="6218" r="9488" b="519"/>
          <a:stretch>
            <a:fillRect/>
          </a:stretch>
        </p:blipFill>
        <p:spPr bwMode="auto">
          <a:xfrm>
            <a:off x="4953000" y="76200"/>
            <a:ext cx="4038600" cy="1143000"/>
          </a:xfrm>
          <a:prstGeom prst="rect">
            <a:avLst/>
          </a:prstGeom>
          <a:noFill/>
          <a:ln w="9525">
            <a:noFill/>
            <a:miter lim="800000"/>
            <a:headEnd/>
            <a:tailEnd/>
          </a:ln>
        </p:spPr>
      </p:pic>
      <p:cxnSp>
        <p:nvCxnSpPr>
          <p:cNvPr id="9" name="Straight Arrow Connector 8"/>
          <p:cNvCxnSpPr/>
          <p:nvPr/>
        </p:nvCxnSpPr>
        <p:spPr>
          <a:xfrm rot="16200000" flipH="1">
            <a:off x="190500" y="2400300"/>
            <a:ext cx="2819400" cy="1219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7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2743200"/>
            <a:ext cx="6705600" cy="3324225"/>
          </a:xfrm>
          <a:prstGeom prst="rect">
            <a:avLst/>
          </a:prstGeom>
          <a:noFill/>
        </p:spPr>
        <p:txBody>
          <a:bodyPr>
            <a:spAutoFit/>
          </a:bodyPr>
          <a:lstStyle/>
          <a:p>
            <a:pPr>
              <a:defRPr/>
            </a:pPr>
            <a:r>
              <a:rPr lang="en-AU" sz="2400" i="1" dirty="0">
                <a:latin typeface="+mn-lt"/>
              </a:rPr>
              <a:t>Rather, says Proclus, ARITHMETIC IS MORE EXACT THAN GEOMETRY.  To an accurate calculator, if the diameter is set to one unit, the circumference of the inscribed dodecagon will be the side of the binomial [i.e. square root of the difference                        Whoever declares any other result, will be mistaken, either the geometer in his measurements or the calculator in his numbers.</a:t>
            </a:r>
          </a:p>
          <a:p>
            <a:pPr>
              <a:defRPr/>
            </a:pPr>
            <a:endParaRPr lang="en-AU" dirty="0"/>
          </a:p>
        </p:txBody>
      </p:sp>
      <p:sp>
        <p:nvSpPr>
          <p:cNvPr id="26626" name="Title 1"/>
          <p:cNvSpPr>
            <a:spLocks noGrp="1"/>
          </p:cNvSpPr>
          <p:nvPr>
            <p:ph type="title"/>
          </p:nvPr>
        </p:nvSpPr>
        <p:spPr>
          <a:xfrm>
            <a:off x="152400" y="-228600"/>
            <a:ext cx="8458200" cy="1143000"/>
          </a:xfrm>
        </p:spPr>
        <p:txBody>
          <a:bodyPr/>
          <a:lstStyle/>
          <a:p>
            <a:pPr eaLnBrk="1" hangingPunct="1"/>
            <a:r>
              <a:rPr lang="en-AU" sz="3200" smtClean="0">
                <a:solidFill>
                  <a:srgbClr val="FFFF00"/>
                </a:solidFill>
              </a:rPr>
              <a:t>Francois Vieta (1540-1603): Philosophy Matters</a:t>
            </a:r>
          </a:p>
        </p:txBody>
      </p:sp>
      <p:sp>
        <p:nvSpPr>
          <p:cNvPr id="26627" name="Content Placeholder 4"/>
          <p:cNvSpPr>
            <a:spLocks noGrp="1"/>
          </p:cNvSpPr>
          <p:nvPr>
            <p:ph idx="1"/>
          </p:nvPr>
        </p:nvSpPr>
        <p:spPr>
          <a:xfrm>
            <a:off x="-228600" y="762000"/>
            <a:ext cx="9372600" cy="4830763"/>
          </a:xfrm>
        </p:spPr>
        <p:txBody>
          <a:bodyPr/>
          <a:lstStyle/>
          <a:p>
            <a:pPr eaLnBrk="1" hangingPunct="1">
              <a:buFont typeface="Arial" charset="0"/>
              <a:buNone/>
            </a:pPr>
            <a:r>
              <a:rPr lang="en-AU" sz="2400" i="1" smtClean="0"/>
              <a:t>     Arithmetic is absolutely as much science as geometry [is]. Rational magnitudes are conveniently designated by numbers and irrational [magnitudes by irrational [numbers]. If someone measures magnitudes with numbers and by his calculation get them different from what they really are, it is not the reckoning's fault but the reckoner's.</a:t>
            </a:r>
          </a:p>
          <a:p>
            <a:pPr eaLnBrk="1" hangingPunct="1">
              <a:buFont typeface="Arial" charset="0"/>
              <a:buNone/>
            </a:pPr>
            <a:r>
              <a:rPr lang="en-AU" sz="2400" i="1" smtClean="0"/>
              <a:t>   </a:t>
            </a:r>
            <a:endParaRPr lang="en-AU" sz="2400" smtClean="0"/>
          </a:p>
        </p:txBody>
      </p:sp>
      <p:pic>
        <p:nvPicPr>
          <p:cNvPr id="26628" name="Picture 12" descr="TP_tmp.png"/>
          <p:cNvPicPr>
            <a:picLocks noChangeAspect="1"/>
          </p:cNvPicPr>
          <p:nvPr>
            <p:custDataLst>
              <p:tags r:id="rId1"/>
            </p:custDataLst>
          </p:nvPr>
        </p:nvPicPr>
        <p:blipFill>
          <a:blip r:embed="rId4" cstate="print"/>
          <a:srcRect/>
          <a:stretch>
            <a:fillRect/>
          </a:stretch>
        </p:blipFill>
        <p:spPr bwMode="auto">
          <a:xfrm>
            <a:off x="4343400" y="4267200"/>
            <a:ext cx="1323975" cy="279400"/>
          </a:xfrm>
          <a:prstGeom prst="rect">
            <a:avLst/>
          </a:prstGeom>
          <a:noFill/>
          <a:ln w="9525">
            <a:noFill/>
            <a:miter lim="800000"/>
            <a:headEnd/>
            <a:tailEnd/>
          </a:ln>
        </p:spPr>
      </p:pic>
      <p:pic>
        <p:nvPicPr>
          <p:cNvPr id="26629" name="Picture 5" descr="Viete_2.jpeg"/>
          <p:cNvPicPr>
            <a:picLocks noChangeAspect="1"/>
          </p:cNvPicPr>
          <p:nvPr/>
        </p:nvPicPr>
        <p:blipFill>
          <a:blip r:embed="rId5" cstate="print"/>
          <a:srcRect/>
          <a:stretch>
            <a:fillRect/>
          </a:stretch>
        </p:blipFill>
        <p:spPr bwMode="auto">
          <a:xfrm>
            <a:off x="6629400" y="2895600"/>
            <a:ext cx="2463800" cy="3352800"/>
          </a:xfrm>
          <a:prstGeom prst="rect">
            <a:avLst/>
          </a:prstGeom>
          <a:noFill/>
          <a:ln w="25400">
            <a:solidFill>
              <a:schemeClr val="accent1"/>
            </a:solidFill>
            <a:miter lim="800000"/>
            <a:headEnd/>
            <a:tailEnd/>
          </a:ln>
        </p:spPr>
      </p:pic>
      <p:sp>
        <p:nvSpPr>
          <p:cNvPr id="9" name="TextBox 8"/>
          <p:cNvSpPr txBox="1"/>
          <p:nvPr/>
        </p:nvSpPr>
        <p:spPr>
          <a:xfrm>
            <a:off x="152400" y="5878513"/>
            <a:ext cx="6477000" cy="369887"/>
          </a:xfrm>
          <a:prstGeom prst="rect">
            <a:avLst/>
          </a:prstGeom>
          <a:noFill/>
        </p:spPr>
        <p:txBody>
          <a:bodyPr>
            <a:spAutoFit/>
          </a:bodyPr>
          <a:lstStyle/>
          <a:p>
            <a:pPr>
              <a:buFont typeface="Arial" pitchFamily="34" charset="0"/>
              <a:buChar char="•"/>
              <a:defRPr/>
            </a:pPr>
            <a:r>
              <a:rPr lang="en-AU" dirty="0">
                <a:latin typeface="+mn-lt"/>
              </a:rPr>
              <a:t> The inventor of `x’ and ‘y’ he did not </a:t>
            </a:r>
            <a:r>
              <a:rPr lang="en-AU" i="1" dirty="0">
                <a:latin typeface="+mn-lt"/>
              </a:rPr>
              <a:t>believe</a:t>
            </a:r>
            <a:r>
              <a:rPr lang="en-AU" dirty="0">
                <a:latin typeface="+mn-lt"/>
              </a:rPr>
              <a:t> in negative numbers</a:t>
            </a:r>
          </a:p>
        </p:txBody>
      </p:sp>
      <p:sp>
        <p:nvSpPr>
          <p:cNvPr id="10" name="TextBox 9"/>
          <p:cNvSpPr txBox="1"/>
          <p:nvPr/>
        </p:nvSpPr>
        <p:spPr>
          <a:xfrm>
            <a:off x="0" y="6324600"/>
            <a:ext cx="8915400" cy="369888"/>
          </a:xfrm>
          <a:prstGeom prst="rect">
            <a:avLst/>
          </a:prstGeom>
          <a:noFill/>
        </p:spPr>
        <p:txBody>
          <a:bodyPr>
            <a:spAutoFit/>
          </a:bodyPr>
          <a:lstStyle/>
          <a:p>
            <a:pPr algn="ctr">
              <a:defRPr/>
            </a:pPr>
            <a:r>
              <a:rPr lang="en-AU" dirty="0">
                <a:solidFill>
                  <a:schemeClr val="tx1">
                    <a:lumMod val="50000"/>
                    <a:lumOff val="50000"/>
                  </a:schemeClr>
                </a:solidFill>
                <a:latin typeface="+mn-lt"/>
              </a:rPr>
              <a:t> </a:t>
            </a:r>
            <a:r>
              <a:rPr lang="en-AU" dirty="0" err="1">
                <a:solidFill>
                  <a:schemeClr val="tx1">
                    <a:lumMod val="50000"/>
                    <a:lumOff val="50000"/>
                  </a:schemeClr>
                </a:solidFill>
                <a:latin typeface="+mn-lt"/>
              </a:rPr>
              <a:t>Veita</a:t>
            </a:r>
            <a:r>
              <a:rPr lang="en-AU" dirty="0">
                <a:solidFill>
                  <a:schemeClr val="tx1">
                    <a:lumMod val="50000"/>
                    <a:lumOff val="50000"/>
                  </a:schemeClr>
                </a:solidFill>
                <a:latin typeface="+mn-lt"/>
              </a:rPr>
              <a:t> as translated in the third edition of my 1997 </a:t>
            </a:r>
            <a:r>
              <a:rPr lang="en-AU" i="1" dirty="0">
                <a:solidFill>
                  <a:schemeClr val="tx1">
                    <a:lumMod val="50000"/>
                    <a:lumOff val="50000"/>
                  </a:schemeClr>
                </a:solidFill>
                <a:latin typeface="+mn-lt"/>
              </a:rPr>
              <a:t>Sourcebook on Pi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457200" y="-228600"/>
            <a:ext cx="8229600" cy="1143000"/>
          </a:xfrm>
        </p:spPr>
        <p:txBody>
          <a:bodyPr/>
          <a:lstStyle/>
          <a:p>
            <a:pPr eaLnBrk="1" hangingPunct="1"/>
            <a:r>
              <a:rPr lang="en-AU" smtClean="0">
                <a:solidFill>
                  <a:srgbClr val="FFFF00"/>
                </a:solidFill>
              </a:rPr>
              <a:t>OUTLINE</a:t>
            </a:r>
          </a:p>
        </p:txBody>
      </p:sp>
      <p:sp>
        <p:nvSpPr>
          <p:cNvPr id="3" name="Content Placeholder 2"/>
          <p:cNvSpPr>
            <a:spLocks noGrp="1"/>
          </p:cNvSpPr>
          <p:nvPr>
            <p:ph idx="1"/>
          </p:nvPr>
        </p:nvSpPr>
        <p:spPr>
          <a:xfrm>
            <a:off x="228600" y="533400"/>
            <a:ext cx="8229600" cy="4525963"/>
          </a:xfrm>
        </p:spPr>
        <p:txBody>
          <a:bodyPr/>
          <a:lstStyle/>
          <a:p>
            <a:pPr eaLnBrk="1" hangingPunct="1"/>
            <a:r>
              <a:rPr lang="en-AU" sz="2800" dirty="0" smtClean="0">
                <a:solidFill>
                  <a:schemeClr val="bg1"/>
                </a:solidFill>
              </a:rPr>
              <a:t>with background </a:t>
            </a:r>
            <a:r>
              <a:rPr lang="en-AU" sz="2400" dirty="0" smtClean="0">
                <a:solidFill>
                  <a:schemeClr val="bg1"/>
                </a:solidFill>
              </a:rPr>
              <a:t>and history of my own activities</a:t>
            </a:r>
          </a:p>
          <a:p>
            <a:pPr eaLnBrk="1" hangingPunct="1">
              <a:buFont typeface="Arial" charset="0"/>
              <a:buNone/>
            </a:pPr>
            <a:r>
              <a:rPr lang="en-AU" b="1" dirty="0" smtClean="0"/>
              <a:t>Part I. What is Experimental Mathematics?</a:t>
            </a:r>
            <a:endParaRPr lang="en-AU" dirty="0" smtClean="0"/>
          </a:p>
          <a:p>
            <a:pPr lvl="1" eaLnBrk="1" hangingPunct="1"/>
            <a:r>
              <a:rPr lang="en-AU" dirty="0" smtClean="0"/>
              <a:t>Discovery and Digital Assistance</a:t>
            </a:r>
            <a:endParaRPr lang="en-AU" b="1" dirty="0" smtClean="0"/>
          </a:p>
          <a:p>
            <a:pPr eaLnBrk="1" hangingPunct="1">
              <a:buFont typeface="Arial" charset="0"/>
              <a:buNone/>
            </a:pPr>
            <a:r>
              <a:rPr lang="en-AU" b="1" dirty="0" smtClean="0"/>
              <a:t>Part II. ISC</a:t>
            </a:r>
            <a:r>
              <a:rPr lang="en-AU" dirty="0" smtClean="0"/>
              <a:t> and </a:t>
            </a:r>
            <a:r>
              <a:rPr lang="en-AU" b="1" dirty="0" smtClean="0"/>
              <a:t>Colour Calculator</a:t>
            </a:r>
            <a:r>
              <a:rPr lang="en-AU" dirty="0" smtClean="0"/>
              <a:t> </a:t>
            </a:r>
          </a:p>
          <a:p>
            <a:pPr lvl="1" eaLnBrk="1" hangingPunct="1"/>
            <a:r>
              <a:rPr lang="en-AU" b="1" dirty="0" smtClean="0"/>
              <a:t>Identify</a:t>
            </a:r>
            <a:r>
              <a:rPr lang="en-AU" dirty="0" smtClean="0"/>
              <a:t> and </a:t>
            </a:r>
            <a:r>
              <a:rPr lang="en-AU" b="1" dirty="0" smtClean="0"/>
              <a:t>OEIS </a:t>
            </a:r>
            <a:r>
              <a:rPr lang="en-AU" dirty="0" smtClean="0"/>
              <a:t>in action</a:t>
            </a:r>
          </a:p>
          <a:p>
            <a:pPr eaLnBrk="1" hangingPunct="1">
              <a:buFont typeface="Arial" charset="0"/>
              <a:buNone/>
            </a:pPr>
            <a:r>
              <a:rPr lang="en-AU" b="1" dirty="0" smtClean="0"/>
              <a:t>Part III. Integer </a:t>
            </a:r>
            <a:r>
              <a:rPr lang="en-AU" b="1" dirty="0" smtClean="0"/>
              <a:t>Relations</a:t>
            </a:r>
            <a:endParaRPr lang="en-AU" dirty="0" smtClean="0"/>
          </a:p>
          <a:p>
            <a:pPr lvl="1" eaLnBrk="1" hangingPunct="1"/>
            <a:r>
              <a:rPr lang="en-AU" sz="1800" dirty="0" smtClean="0"/>
              <a:t>What they are and what they do</a:t>
            </a:r>
          </a:p>
          <a:p>
            <a:pPr lvl="2" eaLnBrk="1" hangingPunct="1"/>
            <a:r>
              <a:rPr lang="en-AU" sz="1800" dirty="0" smtClean="0"/>
              <a:t>Elementary  and advanced examples</a:t>
            </a:r>
          </a:p>
          <a:p>
            <a:pPr lvl="2" eaLnBrk="1" hangingPunct="1"/>
            <a:r>
              <a:rPr lang="en-AU" sz="1800" dirty="0" smtClean="0"/>
              <a:t>Algorithmic details</a:t>
            </a:r>
            <a:endParaRPr lang="en-AU" sz="1800" dirty="0" smtClean="0"/>
          </a:p>
        </p:txBody>
      </p:sp>
      <p:sp>
        <p:nvSpPr>
          <p:cNvPr id="4" name="Text Box 5"/>
          <p:cNvSpPr txBox="1">
            <a:spLocks noChangeArrowheads="1"/>
          </p:cNvSpPr>
          <p:nvPr/>
        </p:nvSpPr>
        <p:spPr bwMode="auto">
          <a:xfrm>
            <a:off x="152400" y="4843463"/>
            <a:ext cx="8839200" cy="1938337"/>
          </a:xfrm>
          <a:prstGeom prst="rect">
            <a:avLst/>
          </a:prstGeom>
          <a:noFill/>
          <a:ln w="28575">
            <a:solidFill>
              <a:schemeClr val="folHlink"/>
            </a:solidFill>
            <a:miter lim="800000"/>
            <a:headEnd type="none" w="sm" len="sm"/>
            <a:tailEnd type="none" w="sm" len="sm"/>
          </a:ln>
        </p:spPr>
        <p:txBody>
          <a:bodyPr>
            <a:spAutoFit/>
          </a:bodyPr>
          <a:lstStyle/>
          <a:p>
            <a:pPr>
              <a:defRPr/>
            </a:pPr>
            <a:r>
              <a:rPr lang="en-AU" sz="2000" i="1" dirty="0"/>
              <a:t>“</a:t>
            </a:r>
            <a:r>
              <a:rPr lang="en-AU" sz="2000" i="1" dirty="0">
                <a:solidFill>
                  <a:srgbClr val="0070C0"/>
                </a:solidFill>
              </a:rPr>
              <a:t>The new availability of huge amounts of data, along with the statistical tools to crunch these numbers, offers a whole new way of understanding the world. Correlation supersedes causation, and science can advance even without coherent models, unified theories, or really any mechanistic explanation at all. There's no reason to cling to our old ways. It's time to ask: What can science learn from Google?</a:t>
            </a:r>
            <a:r>
              <a:rPr lang="en-AU" sz="2000" dirty="0"/>
              <a:t>”</a:t>
            </a:r>
            <a:r>
              <a:rPr lang="en-AU" sz="2000" i="1" dirty="0">
                <a:solidFill>
                  <a:schemeClr val="tx2">
                    <a:lumMod val="60000"/>
                    <a:lumOff val="40000"/>
                  </a:schemeClr>
                </a:solidFill>
              </a:rPr>
              <a:t>  -  </a:t>
            </a:r>
            <a:r>
              <a:rPr lang="en-AU" sz="2000" dirty="0"/>
              <a:t>Wired, 2008</a:t>
            </a:r>
          </a:p>
        </p:txBody>
      </p:sp>
      <p:pic>
        <p:nvPicPr>
          <p:cNvPr id="28676" name="Picture 4" descr="cardiod.jpg"/>
          <p:cNvPicPr>
            <a:picLocks noChangeAspect="1"/>
          </p:cNvPicPr>
          <p:nvPr/>
        </p:nvPicPr>
        <p:blipFill>
          <a:blip r:embed="rId3" cstate="print"/>
          <a:srcRect/>
          <a:stretch>
            <a:fillRect/>
          </a:stretch>
        </p:blipFill>
        <p:spPr bwMode="auto">
          <a:xfrm>
            <a:off x="6400800" y="1752600"/>
            <a:ext cx="2530475" cy="2530475"/>
          </a:xfrm>
          <a:prstGeom prst="rect">
            <a:avLst/>
          </a:prstGeom>
          <a:noFill/>
          <a:ln w="25400">
            <a:solidFill>
              <a:schemeClr val="accent1"/>
            </a:solidFill>
            <a:miter lim="800000"/>
            <a:headEnd/>
            <a:tailEnd/>
          </a:ln>
        </p:spPr>
      </p:pic>
      <p:sp>
        <p:nvSpPr>
          <p:cNvPr id="6" name="TextBox 5"/>
          <p:cNvSpPr txBox="1"/>
          <p:nvPr/>
        </p:nvSpPr>
        <p:spPr>
          <a:xfrm>
            <a:off x="6172200" y="4343400"/>
            <a:ext cx="2743200" cy="369888"/>
          </a:xfrm>
          <a:prstGeom prst="rect">
            <a:avLst/>
          </a:prstGeom>
          <a:noFill/>
        </p:spPr>
        <p:txBody>
          <a:bodyPr>
            <a:spAutoFit/>
          </a:bodyPr>
          <a:lstStyle/>
          <a:p>
            <a:pPr algn="r">
              <a:defRPr/>
            </a:pPr>
            <a:r>
              <a:rPr lang="en-AU" dirty="0">
                <a:solidFill>
                  <a:schemeClr val="bg1">
                    <a:lumMod val="50000"/>
                  </a:schemeClr>
                </a:solidFill>
              </a:rPr>
              <a:t>A Scatter Plot Discovery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457200" y="-228600"/>
            <a:ext cx="8229600" cy="990600"/>
          </a:xfrm>
        </p:spPr>
        <p:txBody>
          <a:bodyPr/>
          <a:lstStyle/>
          <a:p>
            <a:pPr eaLnBrk="1" hangingPunct="1"/>
            <a:r>
              <a:rPr lang="en-AU" sz="3600" smtClean="0">
                <a:solidFill>
                  <a:srgbClr val="FFFF00"/>
                </a:solidFill>
              </a:rPr>
              <a:t>I. DIGITALLY ASSISTED DISCOVERY</a:t>
            </a:r>
          </a:p>
        </p:txBody>
      </p:sp>
      <p:sp>
        <p:nvSpPr>
          <p:cNvPr id="3" name="Content Placeholder 2"/>
          <p:cNvSpPr>
            <a:spLocks noGrp="1"/>
          </p:cNvSpPr>
          <p:nvPr>
            <p:ph idx="1"/>
          </p:nvPr>
        </p:nvSpPr>
        <p:spPr>
          <a:xfrm>
            <a:off x="76200" y="655638"/>
            <a:ext cx="9296400" cy="4525962"/>
          </a:xfrm>
        </p:spPr>
        <p:txBody>
          <a:bodyPr/>
          <a:lstStyle/>
          <a:p>
            <a:pPr marL="514350" indent="-514350" eaLnBrk="1" hangingPunct="1">
              <a:spcBef>
                <a:spcPct val="0"/>
              </a:spcBef>
              <a:buFont typeface="Arial" charset="0"/>
              <a:buNone/>
            </a:pPr>
            <a:r>
              <a:rPr lang="en-AU" sz="2800" b="1" smtClean="0">
                <a:solidFill>
                  <a:schemeClr val="bg1"/>
                </a:solidFill>
              </a:rPr>
              <a:t>Relies on </a:t>
            </a:r>
            <a:r>
              <a:rPr lang="en-AU" sz="2800" b="1" smtClean="0"/>
              <a:t>Information and Communication Technology  </a:t>
            </a:r>
            <a:r>
              <a:rPr lang="en-AU" sz="2800" smtClean="0"/>
              <a:t>(ICT) not just IT</a:t>
            </a:r>
          </a:p>
          <a:p>
            <a:pPr marL="514350" indent="-514350" eaLnBrk="1" hangingPunct="1">
              <a:spcBef>
                <a:spcPct val="0"/>
              </a:spcBef>
              <a:buFont typeface="Arial" charset="0"/>
              <a:buNone/>
            </a:pPr>
            <a:r>
              <a:rPr lang="en-AU" sz="2800" b="1" smtClean="0"/>
              <a:t>1946 ENIAC </a:t>
            </a:r>
            <a:r>
              <a:rPr lang="en-AU" sz="2800" smtClean="0"/>
              <a:t>(‘first’ digital computer (5K/sec))</a:t>
            </a:r>
          </a:p>
          <a:p>
            <a:pPr marL="514350" indent="-514350" eaLnBrk="1" hangingPunct="1">
              <a:spcBef>
                <a:spcPct val="0"/>
              </a:spcBef>
              <a:buFont typeface="Arial" charset="0"/>
              <a:buNone/>
            </a:pPr>
            <a:r>
              <a:rPr lang="en-AU" sz="2800" b="1" smtClean="0"/>
              <a:t>1966 Fiber optics </a:t>
            </a:r>
          </a:p>
          <a:p>
            <a:pPr marL="914400" lvl="1" indent="-514350" eaLnBrk="1" hangingPunct="1">
              <a:spcBef>
                <a:spcPct val="0"/>
              </a:spcBef>
            </a:pPr>
            <a:r>
              <a:rPr lang="en-AU" sz="2400" smtClean="0"/>
              <a:t>Charles Cao (2009 physics Nobel), </a:t>
            </a:r>
          </a:p>
          <a:p>
            <a:pPr marL="914400" lvl="1" indent="-514350" eaLnBrk="1" hangingPunct="1">
              <a:spcBef>
                <a:spcPct val="0"/>
              </a:spcBef>
              <a:buFont typeface="Arial" charset="0"/>
              <a:buNone/>
            </a:pPr>
            <a:r>
              <a:rPr lang="en-AU" sz="2400" smtClean="0"/>
              <a:t>	Hong Kong Uni VC</a:t>
            </a:r>
          </a:p>
          <a:p>
            <a:pPr marL="914400" lvl="1" indent="-514350" eaLnBrk="1" hangingPunct="1">
              <a:spcBef>
                <a:spcPct val="0"/>
              </a:spcBef>
            </a:pPr>
            <a:r>
              <a:rPr lang="en-AU" sz="2400" b="1" smtClean="0"/>
              <a:t>1969</a:t>
            </a:r>
            <a:r>
              <a:rPr lang="en-AU" sz="2400" smtClean="0"/>
              <a:t> CCDevice (09 physics Nobel) Boyle (Canada) and Smith</a:t>
            </a:r>
          </a:p>
          <a:p>
            <a:pPr marL="914400" lvl="1" indent="-514350" eaLnBrk="1" hangingPunct="1">
              <a:spcBef>
                <a:spcPct val="0"/>
              </a:spcBef>
              <a:buFont typeface="Arial" charset="0"/>
              <a:buNone/>
            </a:pPr>
            <a:endParaRPr lang="en-AU" sz="1800" smtClean="0"/>
          </a:p>
          <a:p>
            <a:pPr marL="514350" indent="-514350" eaLnBrk="1" hangingPunct="1">
              <a:spcBef>
                <a:spcPct val="0"/>
              </a:spcBef>
              <a:buFont typeface="Arial" charset="0"/>
              <a:buNone/>
            </a:pPr>
            <a:r>
              <a:rPr lang="en-AU" sz="2800" smtClean="0"/>
              <a:t>and the ‘</a:t>
            </a:r>
            <a:r>
              <a:rPr lang="en-AU" sz="2800" b="1" smtClean="0"/>
              <a:t>3Ms</a:t>
            </a:r>
            <a:r>
              <a:rPr lang="en-AU" sz="2800" smtClean="0"/>
              <a:t>’ workspaces (and open source counterparts)</a:t>
            </a:r>
          </a:p>
          <a:p>
            <a:pPr marL="514350" indent="-514350" eaLnBrk="1" hangingPunct="1">
              <a:spcBef>
                <a:spcPct val="0"/>
              </a:spcBef>
              <a:buFont typeface="Arial" charset="0"/>
              <a:buNone/>
            </a:pPr>
            <a:r>
              <a:rPr lang="en-AU" sz="2800" b="1" smtClean="0"/>
              <a:t>1980 </a:t>
            </a:r>
            <a:r>
              <a:rPr lang="en-AU" sz="2800" b="1" i="1" smtClean="0"/>
              <a:t>Maple</a:t>
            </a:r>
          </a:p>
          <a:p>
            <a:pPr marL="914400" lvl="1" indent="-514350" eaLnBrk="1" hangingPunct="1">
              <a:spcBef>
                <a:spcPct val="0"/>
              </a:spcBef>
            </a:pPr>
            <a:r>
              <a:rPr lang="en-AU" sz="2400" smtClean="0"/>
              <a:t>I have a Maple 1.2 manual</a:t>
            </a:r>
          </a:p>
          <a:p>
            <a:pPr marL="514350" indent="-514350" eaLnBrk="1" hangingPunct="1">
              <a:spcBef>
                <a:spcPct val="0"/>
              </a:spcBef>
              <a:buFont typeface="Arial" charset="0"/>
              <a:buNone/>
            </a:pPr>
            <a:r>
              <a:rPr lang="en-AU" sz="2800" b="1" smtClean="0"/>
              <a:t>1984 MATLAB</a:t>
            </a:r>
          </a:p>
          <a:p>
            <a:pPr marL="514350" indent="-514350" eaLnBrk="1" hangingPunct="1">
              <a:spcBef>
                <a:spcPct val="0"/>
              </a:spcBef>
              <a:buFont typeface="Arial" charset="0"/>
              <a:buNone/>
            </a:pPr>
            <a:r>
              <a:rPr lang="en-AU" sz="2800" b="1" smtClean="0"/>
              <a:t>1988 </a:t>
            </a:r>
            <a:r>
              <a:rPr lang="en-AU" sz="2800" b="1" i="1" smtClean="0"/>
              <a:t>Mathematica</a:t>
            </a:r>
          </a:p>
          <a:p>
            <a:pPr marL="514350" indent="-514350" eaLnBrk="1" hangingPunct="1">
              <a:spcBef>
                <a:spcPct val="0"/>
              </a:spcBef>
              <a:buFont typeface="Arial" charset="0"/>
              <a:buNone/>
            </a:pPr>
            <a:endParaRPr lang="en-AU" b="1" smtClean="0"/>
          </a:p>
        </p:txBody>
      </p:sp>
      <p:sp>
        <p:nvSpPr>
          <p:cNvPr id="4" name="TextBox 3"/>
          <p:cNvSpPr txBox="1"/>
          <p:nvPr/>
        </p:nvSpPr>
        <p:spPr>
          <a:xfrm>
            <a:off x="76200" y="5867400"/>
            <a:ext cx="8991600" cy="923925"/>
          </a:xfrm>
          <a:prstGeom prst="rect">
            <a:avLst/>
          </a:prstGeom>
          <a:noFill/>
          <a:ln w="25400">
            <a:solidFill>
              <a:schemeClr val="tx2"/>
            </a:solidFill>
          </a:ln>
        </p:spPr>
        <p:txBody>
          <a:bodyPr>
            <a:spAutoFit/>
          </a:bodyPr>
          <a:lstStyle/>
          <a:p>
            <a:pPr algn="ctr">
              <a:defRPr/>
            </a:pPr>
            <a:r>
              <a:rPr lang="en-AU" b="1" i="1" dirty="0">
                <a:latin typeface="+mn-lt"/>
              </a:rPr>
              <a:t>"</a:t>
            </a:r>
            <a:r>
              <a:rPr lang="en-AU" b="1" i="1" dirty="0">
                <a:solidFill>
                  <a:schemeClr val="tx2">
                    <a:lumMod val="75000"/>
                  </a:schemeClr>
                </a:solidFill>
                <a:latin typeface="+mn-lt"/>
              </a:rPr>
              <a:t>What the wheel did for transport, the optical </a:t>
            </a:r>
            <a:r>
              <a:rPr lang="en-AU" b="1" i="1" dirty="0" err="1">
                <a:solidFill>
                  <a:schemeClr val="tx2">
                    <a:lumMod val="75000"/>
                  </a:schemeClr>
                </a:solidFill>
                <a:latin typeface="+mn-lt"/>
              </a:rPr>
              <a:t>fiber</a:t>
            </a:r>
            <a:r>
              <a:rPr lang="en-AU" b="1" i="1" dirty="0">
                <a:solidFill>
                  <a:schemeClr val="tx2">
                    <a:lumMod val="75000"/>
                  </a:schemeClr>
                </a:solidFill>
                <a:latin typeface="+mn-lt"/>
              </a:rPr>
              <a:t> did for telecommunications</a:t>
            </a:r>
            <a:r>
              <a:rPr lang="en-AU" i="1" dirty="0">
                <a:solidFill>
                  <a:schemeClr val="tx2">
                    <a:lumMod val="75000"/>
                  </a:schemeClr>
                </a:solidFill>
                <a:latin typeface="+mn-lt"/>
              </a:rPr>
              <a:t>,</a:t>
            </a:r>
            <a:r>
              <a:rPr lang="en-AU" i="1" dirty="0">
                <a:latin typeface="+mn-lt"/>
              </a:rPr>
              <a:t>"</a:t>
            </a:r>
            <a:r>
              <a:rPr lang="en-AU" dirty="0">
                <a:latin typeface="+mn-lt"/>
              </a:rPr>
              <a:t> </a:t>
            </a:r>
          </a:p>
          <a:p>
            <a:pPr>
              <a:defRPr/>
            </a:pPr>
            <a:r>
              <a:rPr lang="en-AU" dirty="0">
                <a:latin typeface="+mn-lt"/>
              </a:rPr>
              <a:t>- Richard Epworth, 1960s co-worker of Kao at the </a:t>
            </a:r>
            <a:r>
              <a:rPr lang="en-AU" u="sng" dirty="0">
                <a:latin typeface="+mn-lt"/>
              </a:rPr>
              <a:t>Standard Telecommunications Laboratories</a:t>
            </a:r>
            <a:r>
              <a:rPr lang="en-AU" dirty="0">
                <a:latin typeface="+mn-lt"/>
              </a:rPr>
              <a:t> in Harlow, UK</a:t>
            </a:r>
          </a:p>
        </p:txBody>
      </p:sp>
      <p:pic>
        <p:nvPicPr>
          <p:cNvPr id="5" name="Picture 4" descr="cao-boyle-smith.jpg"/>
          <p:cNvPicPr>
            <a:picLocks noChangeAspect="1"/>
          </p:cNvPicPr>
          <p:nvPr/>
        </p:nvPicPr>
        <p:blipFill>
          <a:blip r:embed="rId3" cstate="print"/>
          <a:srcRect l="58824" r="-1961" b="40285"/>
          <a:stretch>
            <a:fillRect/>
          </a:stretch>
        </p:blipFill>
        <p:spPr bwMode="auto">
          <a:xfrm>
            <a:off x="7239000" y="4191000"/>
            <a:ext cx="1676400" cy="1600200"/>
          </a:xfrm>
          <a:prstGeom prst="rect">
            <a:avLst/>
          </a:prstGeom>
          <a:noFill/>
          <a:ln w="9525">
            <a:noFill/>
            <a:miter lim="800000"/>
            <a:headEnd/>
            <a:tailEnd/>
          </a:ln>
        </p:spPr>
      </p:pic>
      <p:pic>
        <p:nvPicPr>
          <p:cNvPr id="6" name="Picture 5" descr="eniac-si.jpg"/>
          <p:cNvPicPr>
            <a:picLocks noChangeAspect="1"/>
          </p:cNvPicPr>
          <p:nvPr/>
        </p:nvPicPr>
        <p:blipFill>
          <a:blip r:embed="rId4" cstate="print"/>
          <a:srcRect/>
          <a:stretch>
            <a:fillRect/>
          </a:stretch>
        </p:blipFill>
        <p:spPr bwMode="auto">
          <a:xfrm>
            <a:off x="6705600" y="1143000"/>
            <a:ext cx="2286000" cy="1739900"/>
          </a:xfrm>
          <a:prstGeom prst="rect">
            <a:avLst/>
          </a:prstGeom>
          <a:noFill/>
          <a:ln w="25400">
            <a:solidFill>
              <a:schemeClr val="tx2"/>
            </a:solidFill>
            <a:miter lim="800000"/>
            <a:headEnd/>
            <a:tailEnd/>
          </a:ln>
        </p:spPr>
      </p:pic>
      <p:pic>
        <p:nvPicPr>
          <p:cNvPr id="7" name="Picture 6" descr="canada-no1.gif"/>
          <p:cNvPicPr>
            <a:picLocks noChangeAspect="1"/>
          </p:cNvPicPr>
          <p:nvPr/>
        </p:nvPicPr>
        <p:blipFill>
          <a:blip r:embed="rId5" cstate="print"/>
          <a:srcRect/>
          <a:stretch>
            <a:fillRect/>
          </a:stretch>
        </p:blipFill>
        <p:spPr bwMode="auto">
          <a:xfrm>
            <a:off x="4495800" y="4495800"/>
            <a:ext cx="857250" cy="85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template"/>
  <p:tag name="SOURCE" val="TPT1  equation 72 - \sqrt{3888}.  template TPT1  env TPENV1  fore 0  back 15908016  eqnno 1"/>
  <p:tag name="FILENAME" val="TP_tmp"/>
  <p:tag name="ORIGWIDTH" val="52"/>
  <p:tag name="PICTUREFILESIZE" val="4152"/>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nt _{0}^{1}\! \left| {{\rm e}^{i\pi \,x}}+1 \right| {dx}=&#10; 1.273239544735163$$&#10;\end{document}&#10;"/>
  <p:tag name="FILENAME" val="TP_tmp"/>
  <p:tag name="FORMAT" val="emf"/>
  <p:tag name="RES" val="1200"/>
  <p:tag name="BLEND" val="0"/>
  <p:tag name="TRANSPARENT" val="0"/>
  <p:tag name="TBUG" val="0"/>
  <p:tag name="ALLOWFS" val="0"/>
  <p:tag name="ORIGWIDTH" val="167"/>
  <p:tag name="PICTUREFILESIZE" val="7888"/>
</p:tagLst>
</file>

<file path=ppt/tags/tag11.xml><?xml version="1.0" encoding="utf-8"?>
<p:tagLst xmlns:a="http://schemas.openxmlformats.org/drawingml/2006/main" xmlns:r="http://schemas.openxmlformats.org/officeDocument/2006/relationships" xmlns:p="http://schemas.openxmlformats.org/presentationml/2006/main">
  <p:tag name="TEXPOINT" val="template"/>
  <p:tag name="SOURCE" val="TPT1  equation &gt;\, {\rm identify}(1.273239544735163) =\frac{4}{\pi}  template TPT1  env TPENV1  fore 0  back 16777215  eqnno 1"/>
  <p:tag name="FILENAME" val="TP_tmp"/>
  <p:tag name="ORIGWIDTH" val="157"/>
  <p:tag name="PICTUREFILESIZE" val="6060"/>
</p:tagLst>
</file>

<file path=ppt/tags/tag12.xml><?xml version="1.0" encoding="utf-8"?>
<p:tagLst xmlns:a="http://schemas.openxmlformats.org/drawingml/2006/main" xmlns:r="http://schemas.openxmlformats.org/officeDocument/2006/relationships" xmlns:p="http://schemas.openxmlformats.org/presentationml/2006/main">
  <p:tag name="TEXPOINT" val="template"/>
  <p:tag name="SOURCE" val="TPT1  equation &gt;\,{\rm identify}(3.140845070422535)=\frac{223}{71}  template TPT1  env TPENV1  fore 0  back 16777215  eqnno 2"/>
  <p:tag name="FILENAME" val="TP_tmp"/>
  <p:tag name="ORIGWIDTH" val="164"/>
  <p:tag name="PICTUREFILESIZE" val="5944"/>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What are&#10;$$\lim_{n=\infty} \frac 1n\,\sum_{k=1}^n \left\{\frac{n}{k}\right\}^2=0.26066140150781262295414...,$$&#10;and&#10;$$\sum_{k=1}^\infty \frac 1{2^n n^2}=0.5822405264650125059...\,?$$&#10;\end{document}&#10;"/>
  <p:tag name="FILENAME" val="TP_tmp"/>
  <p:tag name="FORMAT" val="emf"/>
  <p:tag name="RES" val="1200"/>
  <p:tag name="BLEND" val="0"/>
  <p:tag name="TRANSPARENT" val="0"/>
  <p:tag name="TBUG" val="0"/>
  <p:tag name="ALLOWFS" val="0"/>
  <p:tag name="ORIGWIDTH" val="284"/>
  <p:tag name="PICTUREFILESIZE" val="22804"/>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The answers are&#10;$$\log(2\pi)-1-\gamma$$&#10;and&#10;$$\frac{\pi^2}{12} -\frac 12\,\log(2)^2.$$&#10;\end{document}&#10;"/>
  <p:tag name="FILENAME" val="TP_tmp"/>
  <p:tag name="FORMAT" val="emf"/>
  <p:tag name="RES" val="1200"/>
  <p:tag name="BLEND" val="0"/>
  <p:tag name="TRANSPARENT" val="0"/>
  <p:tag name="TBUG" val="0"/>
  <p:tag name="ALLOWFS" val="0"/>
  <p:tag name="ORIGWIDTH" val="208"/>
  <p:tag name="PICTUREFILESIZE" val="10752"/>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  Here&#10;$$\gamma:=\lim\sum_{k=1}^n  \frac1k - \log n  = 0.5772156649015328...$$&#10;is Euler's mysterious (irrational?)  constant.\&#10;&#10;  How about $0.438017879485942412114 \ldots$ ?\\&#10;\emph{Hint}: first find $0.63092975357145743710...$  (Answer by email)&#10;\end{document}&#10;"/>
  <p:tag name="FILENAME" val="TP_tmp"/>
  <p:tag name="FORMAT" val="emf"/>
  <p:tag name="RES" val="1200"/>
  <p:tag name="BLEND" val="0"/>
  <p:tag name="TRANSPARENT" val="0"/>
  <p:tag name="TBUG" val="0"/>
  <p:tag name="ALLOWFS" val="0"/>
  <p:tag name="ORIGWIDTH" val="276"/>
  <p:tag name="PICTUREFILESIZE" val="27888"/>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a_1 x_1 + a_2 x_2 + \cdots + a_n x_n &amp;=&amp; 0&#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308"/>
  <p:tag name="PICTUREFILESIZE" val="10577"/>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a_1 x_1 + a_2 x_2 + \cdots + a_n x_n &amp;=&amp; 0&#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308"/>
  <p:tag name="PICTUREFILESIZE" val="10577"/>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noindent  \emph{PSLQ}&#10;operates by developing, iteratively, an integer matrix $A$ that successively reduces the maximum absolute value of&#10;the entries of the vector $y = A x$, until one of the entries of $y$&#10;is either zero or within roughly $10^{-p}$ of zero, where $p$ is the &#10;numeric precision  used.&#10;\end{document}&#10;"/>
  <p:tag name="FILENAME" val="TP_tmp"/>
  <p:tag name="FORMAT" val="pngmono"/>
  <p:tag name="RES" val="1200"/>
  <p:tag name="BLEND" val="0"/>
  <p:tag name="TRANSPARENT" val="0"/>
  <p:tag name="TBUG" val="0"/>
  <p:tag name="ALLOWFS" val="0"/>
  <p:tag name="ORIGWIDTH" val="345"/>
  <p:tag name="PICTUREFILESIZE" val="41485"/>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noindent \emph{Any integer relation detection scheme}  needs data to at least $nd$-digit precision:&#10;via a simple pigeonhole analysis.   Assume the $x$ vector does not satisfy an integer relation, &#10;with $|x_j| \leq 1$.  Suppose all &#10; $a_j$ satisfy $|a_j| \leq 10^d$. Then $\sum_{1 \leq j \leq n} a_j x_j$ will assume one of $2^n 10^{nd}$ &#10;values in $[-n 10^d, n 10^d]$, depending on $a$. &#10;  The average distance between these values is $2 n 2^{-n} 10^{d-nd}$. Thus, an interval of size $10^{-p}$ &#10;around zero is likely to contain a spurious ``relation'' unless $p$ is significantly larger than $n d - d$.&#10;\end{document}&#10;"/>
  <p:tag name="FILENAME" val="TP_tmp"/>
  <p:tag name="FORMAT" val="pngmono"/>
  <p:tag name="RES" val="1200"/>
  <p:tag name="BLEND" val="0"/>
  <p:tag name="TRANSPARENT" val="0"/>
  <p:tag name="TBUG" val="0"/>
  <p:tag name="ALLOWFS" val="0"/>
  <p:tag name="ORIGWIDTH" val="345"/>
  <p:tag name="PICTUREFILESIZE" val="83462"/>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 Found in July and proven in Oct, &#10;(1)  checked to 170 places on 256 cores in about 15 minutes. It orginates with proof (JMB-Nuyens-Straub-Wan) &#10;that for $k=0,1,2,3,\ldots$&#10;$$W_3(2k)=  {}_3 F_2 \left({\frac12, - k, - k \atop 1, 1}\bigg|  4\right)&#10;\mbox{\,and\,}&#10;W_3(1)\stackrel{?}{=} {\rm Re} {}_3 F_2 \left({\frac12, -\frac12, - \frac 12 \atop 1, 1}\bigg| 4\right)$$&#10;\end{document}&#10;"/>
  <p:tag name="FILENAME" val="TP_tmp"/>
  <p:tag name="FORMAT" val="emf"/>
  <p:tag name="RES" val="1200"/>
  <p:tag name="BLEND" val="0"/>
  <p:tag name="TRANSPARENT" val="0"/>
  <p:tag name="TBUG" val="0"/>
  <p:tag name="ALLOWFS" val="0"/>
  <p:tag name="ORIGWIDTH" val="622"/>
  <p:tag name="PICTUREFILESIZE" val="41176"/>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 = \sum_{n,m,p}^{'} \frac{(-1)^{n+m+p}}{\sqrt{n^2+m^2+p^2}}&#10;\end{eqnarray*}&#10;\end{document}&#10;"/>
  <p:tag name="EXTERNALNAME" val="txp_fig"/>
  <p:tag name="BLEND" val="False"/>
  <p:tag name="TRANSPARENT" val="False"/>
  <p:tag name="KEEPFILES" val="False"/>
  <p:tag name="DEBUGPAUSE" val="False"/>
  <p:tag name="RESOLUTION" val="1200"/>
  <p:tag name="TIMEOUT" val="(none)"/>
  <p:tag name="BOXWIDTH" val="411"/>
  <p:tag name="BOXHEIGHT" val="363"/>
  <p:tag name="BOXFONT" val="10"/>
  <p:tag name="BOXWRAP" val="False"/>
  <p:tag name="WORKAROUNDTRANSPARENCYBUG" val="False"/>
  <p:tag name="ALLOWFONTSUBSTITUTION" val="False"/>
  <p:tag name="BITMAPFORMAT" val="pngmono"/>
  <p:tag name="ORIGWIDTH" val="223"/>
  <p:tag name="PICTUREFILESIZE" val="18884"/>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rod_{j=1}^m \alpha_j^{i_j}$ for, say,  $\max _j i_j \le n$.&#10;\end{document}&#10;"/>
  <p:tag name="FILENAME" val="TP_tmp"/>
  <p:tag name="FORMAT" val="pngmono"/>
  <p:tag name="RES" val="1200"/>
  <p:tag name="BLEND" val="0"/>
  <p:tag name="TRANSPARENT" val="1"/>
  <p:tag name="TBUG" val="0"/>
  <p:tag name="ALLOWFS" val="0"/>
  <p:tag name="ORIGWIDTH" val="133"/>
  <p:tag name="PICTUREFILESIZE" val="6256"/>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pi &amp;=&amp; \sum_{k=0}^\infty \frac{1}{16^k} \left( \frac{4}{8k+1}&#10;  - \frac{2}{8k+4} - \frac{1}{8k+5} - \frac{1}{8k+6} \right)&#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513"/>
  <p:tag name="PICTUREFILESIZE" val="27576"/>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C_3 &amp;=&amp; {\rm L}_{-3}(2) \; := \; &#10;  \sum_{n \geq 0} \left\{&#10;\frac{1}{(3n + 1)^2} - \frac{1}{(3n + 2)^2} \right\}\\&#10;C_4 &amp;=&amp; \frac 7{12}\, \zeta(3) \\&#10;\lim_{n \to \infty} C_n &amp;=&amp; 2 e^{-2 \gamma}&#10;\end{eqnarray*}&#10;\end{document}&#10;"/>
  <p:tag name="FILENAME" val="txp_fig"/>
  <p:tag name="FORMAT" val="pngmono"/>
  <p:tag name="RES" val="1200"/>
  <p:tag name="BLEND" val="0"/>
  <p:tag name="TRANSPARENT" val="0"/>
  <p:tag name="TBUG" val="0"/>
  <p:tag name="ALLOWFS" val="0"/>
  <p:tag name="ORIGWIDTH" val="534"/>
  <p:tag name="PICTUREFILESIZE" val="49843"/>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C_n &amp;=&amp; \frac4{n!} \, \int_{0}^{\infty}  \cdots \int_{0}^{\infty} &#10; \frac{1} { \left(\sum_{j=1}^{n} (u_j + 1/u_j) \right)^2} \frac{{\rm d}u_1}{u_1} \cdots&#10; \frac{{\rm d}u_n}{u_n}&#10;\end{eqnarray*}&#10;\end{document}&#10;"/>
  <p:tag name="FILENAME" val="txp_fig"/>
  <p:tag name="FORMAT" val="pngmono"/>
  <p:tag name="RES" val="1200"/>
  <p:tag name="BLEND" val="0"/>
  <p:tag name="TRANSPARENT" val="0"/>
  <p:tag name="TBUG" val="0"/>
  <p:tag name="ALLOWFS" val="0"/>
  <p:tag name="ORIGWIDTH" val="518"/>
  <p:tag name="PICTUREFILESIZE" val="34281"/>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C_n &amp;=&amp; \frac{2^n}{n!}  \int_0^{\infty} t K_0^n(t) \ {\rm d}t&#10;\end{eqnarray*}&#10;\end{document}&#10;"/>
  <p:tag name="FILENAME" val="txp_fig"/>
  <p:tag name="FORMAT" val="pngmono"/>
  <p:tag name="RES" val="1200"/>
  <p:tag name="BLEND" val="0"/>
  <p:tag name="TRANSPARENT" val="0"/>
  <p:tag name="TBUG" val="0"/>
  <p:tag name="ALLOWFS" val="0"/>
  <p:tag name="ORIGWIDTH" val="238"/>
  <p:tag name="PICTUREFILESIZE" val="15950"/>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C_{1024} &amp;=&amp; 0.630473503374386796122040192710878904354587...&#10;\end{eqnarray*}&#10;\end{document}&#10;"/>
  <p:tag name="FILENAME" val="txp_fig"/>
  <p:tag name="FORMAT" val="pngmono"/>
  <p:tag name="RES" val="1200"/>
  <p:tag name="BLEND" val="0"/>
  <p:tag name="TRANSPARENT" val="0"/>
  <p:tag name="TBUG" val="0"/>
  <p:tag name="ALLOWFS" val="0"/>
  <p:tag name="ORIGWIDTH" val="663"/>
  <p:tag name="PICTUREFILESIZE" val="34396"/>
</p:tagLst>
</file>

<file path=ppt/tags/tag2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C_{1024} &amp;\approx&amp; 2 e^{-2 \gamma}&#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160"/>
  <p:tag name="PICTUREFILESIZE" val="7735"/>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zeta(2) &amp;=&amp; 3 \sum_{k=1}^{\infty} \frac{1} {k^2\, {2k \choose k}}, \\&#10;\smallskip\nonumber\\&#10;\zeta(3) &amp;=&amp; \frac{5}{2} \sum_{k=1}^{\infty} \frac{(-1)^{k+1}}&#10;   {k^3\, {2k \choose k}}, \\&#10;\smallskip \nonumber\\&#10;\zeta(4) &amp;=&amp; \frac{36}{17} \sum_{k=1}^{\infty} \frac{1}&#10;   {k^4 \,{2k \choose k}}.&#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42"/>
  <p:tag name="PICTUREFILESIZE" val="58211"/>
</p:tagLst>
</file>

<file path=ppt/tags/tag2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Q_5 &amp;:=&amp; \zeta(5) \bigg/ \sum_{k=1}^{\infty}&#10;   \frac{(-1)^{k+1}}&#10;   {k^5\, {2k \choose k}}&#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269"/>
  <p:tag name="PICTUREFILESIZE" val="2256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he $n$-dimensional integral&#10;\begin{eqnarray*}&#10;  W_n (s) :=\int_0^1\int_0^1 \cdots  \int_0^1\, \left| \sum_{k = 1}^n e^{2 \pi x_k i}&#10;   \right|^s\,dx_1 \,dx_ 2\cdots d x_n \end{eqnarray*}&#10;occurs in the study of uniform random walks in the plane.&#10;\\&#10;$W_n(1)$ is expected distance after $n$ steps.&#10;\end{document}&#10;"/>
  <p:tag name="FILENAME" val="TP_tmp"/>
  <p:tag name="FORMAT" val="emf"/>
  <p:tag name="RES" val="600"/>
  <p:tag name="BLEND" val="0"/>
  <p:tag name="TRANSPARENT" val="0"/>
  <p:tag name="TBUG" val="0"/>
  <p:tag name="ALLOWFS" val="0"/>
  <p:tag name="ORIGWIDTH" val="483"/>
  <p:tag name="PICTUREFILESIZE" val="31892"/>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 \noindent for Re$(s)&gt;1$\\&#10;$\zeta(s):=\sum_{n=1}^\infty \frac {1}{n^s}$&#10;\end{document}&#10;"/>
  <p:tag name="FILENAME" val="TP_tmp"/>
  <p:tag name="FORMAT" val="pngmono"/>
  <p:tag name="RES" val="1200"/>
  <p:tag name="BLEND" val="0"/>
  <p:tag name="TRANSPARENT" val="0"/>
  <p:tag name="TBUG" val="0"/>
  <p:tag name="ALLOWFS" val="0"/>
  <p:tag name="ORIGWIDTH" val="73"/>
  <p:tag name="PICTUREFILESIZE" val="5793"/>
</p:tagLst>
</file>

<file path=ppt/tags/tag3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r(n) &amp;=&amp; \frac{(1/2)_{n}}{n!}&#10;  \; = \; \frac{1/2 \cdot 3/2 \cdot \, \cdots \, \cdot (2n-1)/2}{n!}&#10;  \; = \; \frac {\Gamma(n+1/2)}{\sqrt{\pi }\,\Gamma(n+1)}&#10;\end{eqnarray*}&#10;\end{document}&#10;"/>
  <p:tag name="EXTERNALNAME" val="txp_fig"/>
  <p:tag name="BLEND" val="False"/>
  <p:tag name="TRANSPARENT" val="False"/>
  <p:tag name="KEEPFILES" val="False"/>
  <p:tag name="DEBUGPAUSE" val="False"/>
  <p:tag name="RESOLUTION" val="1200"/>
  <p:tag name="TIMEOUT" val="(none)"/>
  <p:tag name="BOXWIDTH" val="348"/>
  <p:tag name="BOXHEIGHT" val="200"/>
  <p:tag name="BOXFONT" val="10"/>
  <p:tag name="BOXWRAP" val="False"/>
  <p:tag name="WORKAROUNDTRANSPARENCYBUG" val="False"/>
  <p:tag name="ALLOWFONTSUBSTITUTION" val="False"/>
  <p:tag name="BITMAPFORMAT" val="pngmono"/>
  <p:tag name="ORIGWIDTH" val="626"/>
  <p:tag name="PICTUREFILESIZE" val="32801"/>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frac{128}{\pi^2} &amp;=&amp; \sum_{n=0}^\infty (-1)^n&#10;  r(n)^5 (13 + 180 n + 820 n^2)\left(\frac{1}{32}\right)^{2n}&#10;\\&#10;\frac{8}{\pi^2} &amp;&#10;=&amp; \sum_{n=0}^\infty (-1)^n&#10;  r(n)^5 (1 + 8 n + 20 n^2)\left(\frac{1}{2}\right)^{2n} \\&#10;  \label{guillera3} \frac{32}{\pi^3} &amp;\stackrel{?}{=}&amp;\sum_{n=0}^\infty&#10;  r(n)^7 (1 + 14 n + 76 n^2 + 168&#10;  n^3)\left(\frac{1}{8}\right)^{2n}.&#10;\end{eqnarray*}&#10;\end{document}&#10;"/>
  <p:tag name="FILENAME" val="txp_fig"/>
  <p:tag name="FORMAT" val="pngmono"/>
  <p:tag name="RES" val="1200"/>
  <p:tag name="BLEND" val="0"/>
  <p:tag name="TRANSPARENT" val="0"/>
  <p:tag name="TBUG" val="0"/>
  <p:tag name="ALLOWFS" val="0"/>
  <p:tag name="ORIGWIDTH" val="529"/>
  <p:tag name="PICTUREFILESIZE" val="99941"/>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H. Bailey and JMB, ``PSLQ: an Algorithm to Discover&#10;Integer Relations,&quot;\\ \emph{Computeralgebra Rundbrief,} October 2009.\\&#10;&#10; JMB and P.~Lison\v ek, ``Applications  of integer&#10;relation algorithms,''\\ \emph{Discrete Mathematics,}  {\bf 217} (2000), 65--82.&#10;\end{document}"/>
  <p:tag name="FILENAME" val="TP_tmp"/>
  <p:tag name="FORMAT" val="pngmono"/>
  <p:tag name="RES" val="1200"/>
  <p:tag name="BLEND" val="0"/>
  <p:tag name="TRANSPARENT" val="0"/>
  <p:tag name="TBUG" val="0"/>
  <p:tag name="ALLOWFS" val="0"/>
  <p:tag name="ORIGWIDTH" val="342"/>
  <p:tag name="PICTUREFILESIZE" val="4549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W_1(1)&amp;=&amp;1 \qquad W_2(1)=\frac 4 \pi  \nonumber\\&#10;  W_3 (1) &amp;\stackrel{?}{=}&amp; \frac{3}{16} \frac{2^{1 / 3}}{\pi^4} \Gamma^6 \left(&#10;  \frac{1}{3} \right) + \frac{27}{4} \frac{2^{2 / 3}}{\pi^4} \Gamma^6 \left(&#10;  \frac{2}{3} \right) . \qquad&#10;\end{eqnarray}\end{document}&#10;"/>
  <p:tag name="FILENAME" val="TP_tmp"/>
  <p:tag name="FORMAT" val="emf"/>
  <p:tag name="RES" val="1200"/>
  <p:tag name="BLEND" val="0"/>
  <p:tag name="TRANSPARENT" val="0"/>
  <p:tag name="TBUG" val="0"/>
  <p:tag name="ALLOWFS" val="0"/>
  <p:tag name="ORIGWIDTH" val="482"/>
  <p:tag name="PICTUREFILESIZE" val="2082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tanh \left( \sqrt {5}\pi  \right) = 1.9999984175$&#10;\end{document}&#10;"/>
  <p:tag name="FILENAME" val="TP_tmp"/>
  <p:tag name="FORMAT" val="emf"/>
  <p:tag name="RES" val="1200"/>
  <p:tag name="BLEND" val="0"/>
  <p:tag name="TRANSPARENT" val="0"/>
  <p:tag name="TBUG" val="0"/>
  <p:tag name="ALLOWFS" val="0"/>
  <p:tag name="ORIGWIDTH" val="140"/>
  <p:tag name="PICTUREFILESIZE" val="640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frac{\zeta(1/2)}{\sqrt{2\pi}}$&#10;\end{document}&#10;"/>
  <p:tag name="FILENAME" val="TP_tmp"/>
  <p:tag name="FORMAT" val="pngmono"/>
  <p:tag name="RES" val="1200"/>
  <p:tag name="BLEND" val="0"/>
  <p:tag name="TRANSPARENT" val="0"/>
  <p:tag name="TBUG" val="0"/>
  <p:tag name="ALLOWFS" val="0"/>
  <p:tag name="ORIGWIDTH" val="24"/>
  <p:tag name="PICTUREFILESIZE" val="1950"/>
</p:tagLst>
</file>

<file path=ppt/tags/tag7.xml><?xml version="1.0" encoding="utf-8"?>
<p:tagLst xmlns:a="http://schemas.openxmlformats.org/drawingml/2006/main" xmlns:r="http://schemas.openxmlformats.org/officeDocument/2006/relationships" xmlns:p="http://schemas.openxmlformats.org/presentationml/2006/main">
  <p:tag name="TEXPOINT" val="template"/>
  <p:tag name="SOURCE" val="TPT1  equation {\rm Knuth\,asked:} \, \sum _{k=1}^{\infty} \left\{{\frac {{k}^{k}}{k!\,{{\rm e}^{k}}}}-{\frac &#10;{1}{\sqrt {2\pi \,k}}}\right\}{=} ?  template TPT1  env TPENV1  fore 0  back 16777215  eqnno 1"/>
  <p:tag name="FILENAME" val="TP_tmp"/>
  <p:tag name="ORIGWIDTH" val="174"/>
  <p:tag name="PICTUREFILESIZE" val="1138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rod _{n=2}^{\infty }{\frac {{n}^{2}-1}{{n}^{2}+1}}=0.2720290549821332...$$&#10;\end{document}&#10;"/>
  <p:tag name="FILENAME" val="TP_tmp"/>
  <p:tag name="FORMAT" val="emf"/>
  <p:tag name="RES" val="1200"/>
  <p:tag name="BLEND" val="0"/>
  <p:tag name="TRANSPARENT" val="0"/>
  <p:tag name="TBUG" val="0"/>
  <p:tag name="ALLOWFS" val="0"/>
  <p:tag name="ORIGWIDTH" val="157"/>
  <p:tag name="PICTUREFILESIZE" val="9484"/>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rod _{n=2}^{\infty }{\frac {{n}^{3}-1}{{n}^{3}+1}}=0.6666666666666667$$&#10;\end{document}&#10;"/>
  <p:tag name="FILENAME" val="TP_tmp"/>
  <p:tag name="FORMAT" val="emf"/>
  <p:tag name="RES" val="1200"/>
  <p:tag name="BLEND" val="0"/>
  <p:tag name="TRANSPARENT" val="0"/>
  <p:tag name="TBUG" val="0"/>
  <p:tag name="ALLOWFS" val="0"/>
  <p:tag name="ORIGWIDTH" val="150"/>
  <p:tag name="PICTUREFILESIZE" val="87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25400">
          <a:solidFill>
            <a:schemeClr val="tx2"/>
          </a:solidFill>
        </a:ln>
      </a:spPr>
      <a:bodyPr wrap="square" rtlCol="0">
        <a:spAutoFit/>
      </a:bodyPr>
      <a:lstStyle>
        <a:defPPr>
          <a:defRPr i="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1263</TotalTime>
  <Words>2935</Words>
  <Application>Microsoft Office PowerPoint</Application>
  <PresentationFormat>On-screen Show (4:3)</PresentationFormat>
  <Paragraphs>349</Paragraphs>
  <Slides>54</Slides>
  <Notes>54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Calibri</vt:lpstr>
      <vt:lpstr>Wingdings 2</vt:lpstr>
      <vt:lpstr>Arial Narrow</vt:lpstr>
      <vt:lpstr>Wingdings</vt:lpstr>
      <vt:lpstr>Times New Roman</vt:lpstr>
      <vt:lpstr>Symbol</vt:lpstr>
      <vt:lpstr>cmsy10</vt:lpstr>
      <vt:lpstr>cmmi10</vt:lpstr>
      <vt:lpstr>Euclid Symbol</vt:lpstr>
      <vt:lpstr>Mathematica1</vt:lpstr>
      <vt:lpstr>Helvetica</vt:lpstr>
      <vt:lpstr>Office Theme</vt:lpstr>
      <vt:lpstr>   PSLQ CARMA-NT Seminar   (Nov 25) based on  Second Annual Rubinov      Memorial Lecture November 9th 2009       The Computer as Crucible:     The End of Theory?</vt:lpstr>
      <vt:lpstr>Dedicated to the Memory  of our Friend and Colleague  Alex Rubinov (1940-2006)</vt:lpstr>
      <vt:lpstr>How the World has Changed since 1977   </vt:lpstr>
      <vt:lpstr>ABSTRACT</vt:lpstr>
      <vt:lpstr>ABSTRACT</vt:lpstr>
      <vt:lpstr>“The Crucible” An advert </vt:lpstr>
      <vt:lpstr>Francois Vieta (1540-1603): Philosophy Matters</vt:lpstr>
      <vt:lpstr>OUTLINE</vt:lpstr>
      <vt:lpstr>I. DIGITALLY ASSISTED DISCOVERY</vt:lpstr>
      <vt:lpstr> WHAT is a DISCOVERY?</vt:lpstr>
      <vt:lpstr>A Very Recent Discovery  (“independent, reliable and rational”)  </vt:lpstr>
      <vt:lpstr>WHAT is a PROOF?</vt:lpstr>
      <vt:lpstr>Decide for yourself</vt:lpstr>
      <vt:lpstr>  WHAT is DIGITAL ASSISTANCE?</vt:lpstr>
      <vt:lpstr>EXPLORATORY EXPERIMENTATION</vt:lpstr>
      <vt:lpstr>      CHANGING USER EXPERIENCE and EXPECTATIONS</vt:lpstr>
      <vt:lpstr>Other Cognitive Shifts</vt:lpstr>
      <vt:lpstr>Experimental Mathodology</vt:lpstr>
      <vt:lpstr>CAS+IGP: the Grief is in the GUI</vt:lpstr>
      <vt:lpstr>Cost effective 3D visualization in 2007</vt:lpstr>
      <vt:lpstr>3D in action</vt:lpstr>
      <vt:lpstr>PARTII.  CHRONOLOGY of ISC and FRIENDS</vt:lpstr>
      <vt:lpstr> 1988-90 A DICTIONARY of REAL NUMBERS</vt:lpstr>
      <vt:lpstr> 1988-90 A DICTIONARY of REAL NUMBERS</vt:lpstr>
      <vt:lpstr>Slide 25</vt:lpstr>
      <vt:lpstr>MATHEMATICS and BEAUTY   2006</vt:lpstr>
      <vt:lpstr>Slide 27</vt:lpstr>
      <vt:lpstr>The ISC in Action</vt:lpstr>
      <vt:lpstr>IDENTIFY and ISC IN ACTION ISC does more for a naive user identify does more for an experienced user</vt:lpstr>
      <vt:lpstr>A HOMEWORK CHALLENGE</vt:lpstr>
      <vt:lpstr>OEIS in ACTION</vt:lpstr>
      <vt:lpstr>“Nature laughs at the difficulty of Integration” - Lagrange </vt:lpstr>
      <vt:lpstr>End of Part II</vt:lpstr>
      <vt:lpstr>Slide 34</vt:lpstr>
      <vt:lpstr>Slide 35</vt:lpstr>
      <vt:lpstr>INTEGER RELATION ALGORITHMS: HOW THEY WORK </vt:lpstr>
      <vt:lpstr>TOP TEN ALGORITHMS</vt:lpstr>
      <vt:lpstr>HELAMAN FERGUSON  SCULPTOR and MATHEMATICIAN </vt:lpstr>
      <vt:lpstr>Ferguson’s Sculpture</vt:lpstr>
      <vt:lpstr>MADELUNG’s CONSTANT David Borwein CMS Career Award</vt:lpstr>
      <vt:lpstr>Cartoon</vt:lpstr>
      <vt:lpstr>INTEGER RELATION ALGORITHMS: WHAT THEY DO: ELEMENTARY EXAMPLES </vt:lpstr>
      <vt:lpstr>ALGEBRAIC INDEPENDENCE </vt:lpstr>
      <vt:lpstr>FINALIZING FORMULAE </vt:lpstr>
      <vt:lpstr>INTEGER RELATIONS in MAPLE</vt:lpstr>
      <vt:lpstr>INTEGER RELATION ALGORITHMS: WHAT THEY DO: ADVANCED EXAMPLES </vt:lpstr>
      <vt:lpstr>The BBP FORMULA for Pi</vt:lpstr>
      <vt:lpstr>PHYSICAL INTEGRALS (2006-2008)</vt:lpstr>
      <vt:lpstr>IDENTIFYING THE LIMIT WITH THE ISC (2.0)</vt:lpstr>
      <vt:lpstr>APERY-LIKE SUMMATIONS</vt:lpstr>
      <vt:lpstr>APERY OGF’S</vt:lpstr>
      <vt:lpstr>NEW RAMANUJAN-LIKE IDENTITIES</vt:lpstr>
      <vt:lpstr>... PSLQ Algorithmic Details</vt:lpstr>
      <vt:lpstr>REFERENCES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MICHAEL BORWEIN</dc:creator>
  <cp:lastModifiedBy>jb616</cp:lastModifiedBy>
  <cp:revision>205</cp:revision>
  <dcterms:created xsi:type="dcterms:W3CDTF">2006-08-16T00:00:00Z</dcterms:created>
  <dcterms:modified xsi:type="dcterms:W3CDTF">2009-11-24T00:04:53Z</dcterms:modified>
</cp:coreProperties>
</file>