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6" r:id="rId3"/>
    <p:sldId id="278" r:id="rId4"/>
    <p:sldId id="279" r:id="rId5"/>
    <p:sldId id="273" r:id="rId6"/>
    <p:sldId id="259" r:id="rId7"/>
    <p:sldId id="274" r:id="rId8"/>
    <p:sldId id="260" r:id="rId9"/>
    <p:sldId id="276" r:id="rId10"/>
    <p:sldId id="261" r:id="rId11"/>
    <p:sldId id="262" r:id="rId12"/>
    <p:sldId id="263" r:id="rId13"/>
    <p:sldId id="264" r:id="rId14"/>
    <p:sldId id="267" r:id="rId15"/>
    <p:sldId id="265" r:id="rId16"/>
    <p:sldId id="266" r:id="rId17"/>
    <p:sldId id="268" r:id="rId18"/>
    <p:sldId id="269" r:id="rId19"/>
    <p:sldId id="270" r:id="rId20"/>
    <p:sldId id="277"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97" d="100"/>
          <a:sy n="197" d="100"/>
        </p:scale>
        <p:origin x="-28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926DB-784E-4979-82C5-56AF8CFF8498}" type="datetimeFigureOut">
              <a:rPr lang="en-AU" smtClean="0"/>
              <a:t>29/10/15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DD2B0-4791-491E-81A3-68209BA1D56A}" type="slidenum">
              <a:rPr lang="en-AU" smtClean="0"/>
              <a:t>‹#›</a:t>
            </a:fld>
            <a:endParaRPr lang="en-AU"/>
          </a:p>
        </p:txBody>
      </p:sp>
    </p:spTree>
    <p:extLst>
      <p:ext uri="{BB962C8B-B14F-4D97-AF65-F5344CB8AC3E}">
        <p14:creationId xmlns:p14="http://schemas.microsoft.com/office/powerpoint/2010/main" val="336802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a:xfrm>
            <a:off x="1143000" y="685800"/>
            <a:ext cx="4575175" cy="3430588"/>
          </a:xfrm>
          <a:ln/>
        </p:spPr>
      </p:sp>
      <p:sp>
        <p:nvSpPr>
          <p:cNvPr id="790531" name="Rectangle 3"/>
          <p:cNvSpPr>
            <a:spLocks noGrp="1" noChangeArrowheads="1"/>
          </p:cNvSpPr>
          <p:nvPr>
            <p:ph type="body" idx="1"/>
          </p:nvPr>
        </p:nvSpPr>
        <p:spPr>
          <a:xfrm>
            <a:off x="685494" y="4344357"/>
            <a:ext cx="5487013" cy="4113169"/>
          </a:xfrm>
        </p:spPr>
        <p:txBody>
          <a:bodyPr/>
          <a:lstStyle/>
          <a:p>
            <a:r>
              <a:rPr lang="en-US" baseline="0" dirty="0" smtClean="0"/>
              <a: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www.davidhbailey.com/dhbpapers/icerm-report.pdf" TargetMode="External"/><Relationship Id="rId4" Type="http://schemas.openxmlformats.org/officeDocument/2006/relationships/hyperlink" Target="http://www.jisc.ac.uk/media/documents/programmes/preservation/spsoftware_report_redacted.pdf" TargetMode="External"/><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www.scientificamerican.com/article.cfm?id=disputed-results-a-fresh-blow-for-social-psycholog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2.lib.virginia.edu/brown/data/NSFDMP.html" TargetMode="External"/><Relationship Id="rId4" Type="http://schemas.openxmlformats.org/officeDocument/2006/relationships/hyperlink" Target="http://www.nature.com/news/redefine-misconduct-as-distorted-reporting-1.12411" TargetMode="External"/><Relationship Id="rId5" Type="http://schemas.openxmlformats.org/officeDocument/2006/relationships/hyperlink" Target="http://wiki.stodden.net/ICERM_Reproducibility_in_Computational_and_Experimental_Mathematics:_Readings_and_References" TargetMode="External"/><Relationship Id="rId6" Type="http://schemas.openxmlformats.org/officeDocument/2006/relationships/hyperlink" Target="http://www.timeshighereducation.co.uk/416000.article" TargetMode="External"/><Relationship Id="rId7" Type="http://schemas.openxmlformats.org/officeDocument/2006/relationships/hyperlink" Target="https://theconversation.com/the-reinhart-rogoff-error-or-how-not-to-excel-at-economics-13646A" TargetMode="External"/><Relationship Id="rId8" Type="http://schemas.openxmlformats.org/officeDocument/2006/relationships/hyperlink" Target="http://www.whitehouse.gov/blog/2013/02/22/expanding-public-access-results-federally-funded-research" TargetMode="External"/><Relationship Id="rId1" Type="http://schemas.openxmlformats.org/officeDocument/2006/relationships/slideLayout" Target="../slideLayouts/slideLayout2.xml"/><Relationship Id="rId2" Type="http://schemas.openxmlformats.org/officeDocument/2006/relationships/hyperlink" Target="http://scholcomm.columbia.edu/data-management/data-management-plan-%20templat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experimentalmath.info/blog/2013/01/set-the-default-to-open-reproducible-science-in-the-computer-age/miracle/" TargetMode="External"/><Relationship Id="rId4" Type="http://schemas.openxmlformats.org/officeDocument/2006/relationships/image" Target="../media/image8.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www.huffingtonpost.com/david-h-bailey/set-the-default-to-open-r_b_263" TargetMode="External"/><Relationship Id="rId4" Type="http://schemas.openxmlformats.org/officeDocument/2006/relationships/hyperlink" Target="https://theconversation.com/profiles/jonathan-borwein-jon-101/articles" TargetMode="External"/><Relationship Id="rId5" Type="http://schemas.openxmlformats.org/officeDocument/2006/relationships/hyperlink" Target="https://theconversation.com/the-train-wreck-continues-another-social-science-retraction-42404"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armalogo.png"/>
          <p:cNvPicPr>
            <a:picLocks noChangeAspect="1"/>
          </p:cNvPicPr>
          <p:nvPr/>
        </p:nvPicPr>
        <p:blipFill>
          <a:blip r:embed="rId3" cstate="print"/>
          <a:srcRect r="5766"/>
          <a:stretch>
            <a:fillRect/>
          </a:stretch>
        </p:blipFill>
        <p:spPr>
          <a:xfrm>
            <a:off x="6576566" y="914400"/>
            <a:ext cx="2490800" cy="816000"/>
          </a:xfrm>
          <a:prstGeom prst="rect">
            <a:avLst/>
          </a:prstGeom>
          <a:ln w="25400">
            <a:solidFill>
              <a:schemeClr val="accent1"/>
            </a:solidFill>
          </a:ln>
        </p:spPr>
      </p:pic>
      <p:sp>
        <p:nvSpPr>
          <p:cNvPr id="789507" name="Text Box 3"/>
          <p:cNvSpPr txBox="1">
            <a:spLocks noChangeArrowheads="1"/>
          </p:cNvSpPr>
          <p:nvPr/>
        </p:nvSpPr>
        <p:spPr bwMode="auto">
          <a:xfrm>
            <a:off x="-152400" y="762000"/>
            <a:ext cx="9067800" cy="1938992"/>
          </a:xfrm>
          <a:prstGeom prst="rect">
            <a:avLst/>
          </a:prstGeom>
          <a:noFill/>
          <a:ln w="9525">
            <a:noFill/>
            <a:miter lim="800000"/>
            <a:headEnd/>
            <a:tailEnd/>
          </a:ln>
          <a:effectLst/>
        </p:spPr>
        <p:txBody>
          <a:bodyPr wrap="square">
            <a:spAutoFit/>
          </a:bodyPr>
          <a:lstStyle/>
          <a:p>
            <a:pPr eaLnBrk="1" hangingPunct="1">
              <a:buFontTx/>
              <a:buNone/>
            </a:pPr>
            <a:endParaRPr lang="en-US" sz="2400" dirty="0">
              <a:latin typeface="Myriad Web" pitchFamily="34" charset="0"/>
              <a:cs typeface="Arial" charset="0"/>
            </a:endParaRPr>
          </a:p>
          <a:p>
            <a:pPr algn="l" eaLnBrk="1" hangingPunct="1">
              <a:buFontTx/>
              <a:buNone/>
            </a:pPr>
            <a:r>
              <a:rPr lang="en-US" sz="2000" b="1" dirty="0" smtClean="0">
                <a:cs typeface="Arial" charset="0"/>
              </a:rPr>
              <a:t>	Jonathan </a:t>
            </a:r>
            <a:r>
              <a:rPr lang="en-US" sz="2000" b="1" dirty="0">
                <a:cs typeface="Arial" charset="0"/>
              </a:rPr>
              <a:t>Borwein, </a:t>
            </a:r>
            <a:r>
              <a:rPr lang="en-US" sz="1400" b="1" dirty="0" smtClean="0">
                <a:cs typeface="Arial" charset="0"/>
              </a:rPr>
              <a:t>FRSC FAAAS FAA </a:t>
            </a:r>
            <a:r>
              <a:rPr lang="en-US" sz="1400" b="1" dirty="0" smtClean="0">
                <a:cs typeface="Arial" charset="0"/>
              </a:rPr>
              <a:t>FAMS</a:t>
            </a:r>
            <a:r>
              <a:rPr lang="en-US" sz="2000" b="1" dirty="0" smtClean="0">
                <a:cs typeface="Arial" charset="0"/>
              </a:rPr>
              <a:t>		 	</a:t>
            </a:r>
            <a:r>
              <a:rPr lang="en-US" sz="2000" dirty="0" smtClean="0">
                <a:solidFill>
                  <a:schemeClr val="tx2"/>
                </a:solidFill>
                <a:cs typeface="Arial" charset="0"/>
              </a:rPr>
              <a:t>	www.carma.newcastle.edu.au/jon</a:t>
            </a:r>
            <a:endParaRPr lang="en-US" sz="2000" dirty="0">
              <a:solidFill>
                <a:schemeClr val="tx2"/>
              </a:solidFill>
              <a:cs typeface="Arial" charset="0"/>
            </a:endParaRPr>
          </a:p>
          <a:p>
            <a:pPr algn="l" eaLnBrk="1" hangingPunct="1">
              <a:spcBef>
                <a:spcPct val="0"/>
              </a:spcBef>
              <a:buFontTx/>
              <a:buNone/>
            </a:pPr>
            <a:r>
              <a:rPr lang="en-US" dirty="0" smtClean="0">
                <a:cs typeface="Arial" charset="0"/>
              </a:rPr>
              <a:t>	</a:t>
            </a:r>
            <a:r>
              <a:rPr lang="en-US" sz="1800" dirty="0" smtClean="0">
                <a:cs typeface="Arial" charset="0"/>
              </a:rPr>
              <a:t>Director CARMA </a:t>
            </a:r>
            <a:r>
              <a:rPr lang="en-US" sz="1800" dirty="0" smtClean="0">
                <a:solidFill>
                  <a:schemeClr val="hlink"/>
                </a:solidFill>
                <a:cs typeface="Arial" charset="0"/>
              </a:rPr>
              <a:t>(Computer Assisted Research Mathematics and Applications)</a:t>
            </a:r>
            <a:endParaRPr lang="en-US" sz="1800" dirty="0">
              <a:solidFill>
                <a:schemeClr val="hlink"/>
              </a:solidFill>
              <a:cs typeface="Arial" charset="0"/>
            </a:endParaRPr>
          </a:p>
          <a:p>
            <a:pPr algn="l" eaLnBrk="1" hangingPunct="1">
              <a:spcBef>
                <a:spcPct val="0"/>
              </a:spcBef>
              <a:buFontTx/>
              <a:buNone/>
            </a:pPr>
            <a:r>
              <a:rPr lang="en-US" sz="1800" dirty="0">
                <a:solidFill>
                  <a:schemeClr val="accent2"/>
                </a:solidFill>
                <a:cs typeface="Arial" charset="0"/>
              </a:rPr>
              <a:t>	</a:t>
            </a:r>
            <a:r>
              <a:rPr lang="en-US" sz="1800" dirty="0" smtClean="0">
                <a:cs typeface="Arial" charset="0"/>
              </a:rPr>
              <a:t>Laureate Professor     </a:t>
            </a:r>
            <a:r>
              <a:rPr lang="en-US" sz="1800" dirty="0" smtClean="0">
                <a:solidFill>
                  <a:schemeClr val="accent2"/>
                </a:solidFill>
                <a:cs typeface="Arial" charset="0"/>
              </a:rPr>
              <a:t> </a:t>
            </a:r>
            <a:r>
              <a:rPr lang="en-US" sz="1800" dirty="0" smtClean="0">
                <a:cs typeface="Arial" charset="0"/>
              </a:rPr>
              <a:t>University of Newcastle</a:t>
            </a:r>
            <a:r>
              <a:rPr lang="en-US" sz="1800" dirty="0">
                <a:cs typeface="Arial" charset="0"/>
              </a:rPr>
              <a:t>, NSW</a:t>
            </a:r>
          </a:p>
          <a:p>
            <a:pPr algn="l" eaLnBrk="1" hangingPunct="1">
              <a:spcBef>
                <a:spcPct val="0"/>
              </a:spcBef>
              <a:buFontTx/>
              <a:buNone/>
            </a:pPr>
            <a:r>
              <a:rPr lang="en-US" dirty="0">
                <a:solidFill>
                  <a:schemeClr val="tx2"/>
                </a:solidFill>
                <a:cs typeface="Arial" charset="0"/>
              </a:rPr>
              <a:t>                </a:t>
            </a:r>
            <a:r>
              <a:rPr lang="en-US" sz="2000" b="1" dirty="0">
                <a:solidFill>
                  <a:schemeClr val="tx2"/>
                </a:solidFill>
                <a:cs typeface="Arial" charset="0"/>
              </a:rPr>
              <a:t> </a:t>
            </a:r>
          </a:p>
        </p:txBody>
      </p:sp>
      <p:sp>
        <p:nvSpPr>
          <p:cNvPr id="789509" name="Rectangle 5"/>
          <p:cNvSpPr>
            <a:spLocks noChangeArrowheads="1"/>
          </p:cNvSpPr>
          <p:nvPr/>
        </p:nvSpPr>
        <p:spPr bwMode="auto">
          <a:xfrm>
            <a:off x="174625" y="2362200"/>
            <a:ext cx="8893175" cy="3108543"/>
          </a:xfrm>
          <a:prstGeom prst="rect">
            <a:avLst/>
          </a:prstGeom>
          <a:solidFill>
            <a:srgbClr val="FFFF99">
              <a:alpha val="25000"/>
            </a:srgbClr>
          </a:solidFill>
          <a:ln w="28575" algn="ctr">
            <a:solidFill>
              <a:srgbClr val="CC0000"/>
            </a:solidFill>
            <a:miter lim="800000"/>
            <a:headEnd/>
            <a:tailEnd/>
          </a:ln>
          <a:effectLst/>
        </p:spPr>
        <p:txBody>
          <a:bodyPr wrap="square" anchor="ctr">
            <a:spAutoFit/>
          </a:bodyPr>
          <a:lstStyle/>
          <a:p>
            <a:r>
              <a:rPr lang="en-AU" sz="2800" i="1" dirty="0" smtClean="0"/>
              <a:t>“We </a:t>
            </a:r>
            <a:r>
              <a:rPr lang="en-AU" sz="2800" i="1" dirty="0"/>
              <a:t>have a habit in writing articles published in scientific journals to make the work as finished as possible, to cover up all the tracks, to not worry about the blind alleys or describe how you had the wrong idea first, and so on. So there isn't any place to publish, in a dignified manner, what you actually did in order to get to do the work</a:t>
            </a:r>
            <a:r>
              <a:rPr lang="en-AU" sz="2800" i="1" dirty="0" smtClean="0"/>
              <a:t>.”</a:t>
            </a:r>
          </a:p>
          <a:p>
            <a:pPr algn="r"/>
            <a:r>
              <a:rPr lang="en-AU" sz="2800" dirty="0" smtClean="0"/>
              <a:t>(</a:t>
            </a:r>
            <a:r>
              <a:rPr lang="en-AU" sz="2800" dirty="0"/>
              <a:t>Richard Feynman, 1918-1988)</a:t>
            </a:r>
            <a:endParaRPr lang="en-US" sz="2800" dirty="0">
              <a:cs typeface="Arial" charset="0"/>
            </a:endParaRPr>
          </a:p>
        </p:txBody>
      </p:sp>
      <p:sp>
        <p:nvSpPr>
          <p:cNvPr id="789511" name="Text Box 7"/>
          <p:cNvSpPr txBox="1">
            <a:spLocks noChangeArrowheads="1"/>
          </p:cNvSpPr>
          <p:nvPr/>
        </p:nvSpPr>
        <p:spPr bwMode="auto">
          <a:xfrm>
            <a:off x="7235825" y="5805488"/>
            <a:ext cx="1441450" cy="457200"/>
          </a:xfrm>
          <a:prstGeom prst="rect">
            <a:avLst/>
          </a:prstGeom>
          <a:noFill/>
          <a:ln w="9525" algn="ctr">
            <a:noFill/>
            <a:miter lim="800000"/>
            <a:headEnd/>
            <a:tailEnd/>
          </a:ln>
          <a:effectLst/>
        </p:spPr>
        <p:txBody>
          <a:bodyPr>
            <a:spAutoFit/>
          </a:bodyPr>
          <a:lstStyle/>
          <a:p>
            <a:pPr algn="l" eaLnBrk="1" hangingPunct="1">
              <a:buFontTx/>
              <a:buNone/>
            </a:pPr>
            <a:r>
              <a:rPr lang="en-US" sz="1200" dirty="0">
                <a:solidFill>
                  <a:schemeClr val="accent2"/>
                </a:solidFill>
                <a:cs typeface="Arial" charset="0"/>
              </a:rPr>
              <a:t>Revised 30/08/2008</a:t>
            </a:r>
          </a:p>
        </p:txBody>
      </p:sp>
      <p:pic>
        <p:nvPicPr>
          <p:cNvPr id="789514" name="Picture 10" descr="head2"/>
          <p:cNvPicPr>
            <a:picLocks noChangeAspect="1" noChangeArrowheads="1"/>
          </p:cNvPicPr>
          <p:nvPr/>
        </p:nvPicPr>
        <p:blipFill>
          <a:blip r:embed="rId4" cstate="print"/>
          <a:srcRect/>
          <a:stretch>
            <a:fillRect/>
          </a:stretch>
        </p:blipFill>
        <p:spPr bwMode="auto">
          <a:xfrm>
            <a:off x="174625" y="5507472"/>
            <a:ext cx="7429500" cy="1143000"/>
          </a:xfrm>
          <a:prstGeom prst="rect">
            <a:avLst/>
          </a:prstGeom>
          <a:noFill/>
        </p:spPr>
      </p:pic>
      <p:sp>
        <p:nvSpPr>
          <p:cNvPr id="789515" name="Rectangle 11"/>
          <p:cNvSpPr>
            <a:spLocks noGrp="1" noChangeArrowheads="1"/>
          </p:cNvSpPr>
          <p:nvPr>
            <p:ph type="ctrTitle"/>
          </p:nvPr>
        </p:nvSpPr>
        <p:spPr>
          <a:xfrm>
            <a:off x="457200" y="152400"/>
            <a:ext cx="8382000" cy="609600"/>
          </a:xfrm>
          <a:noFill/>
          <a:ln w="28575">
            <a:solidFill>
              <a:schemeClr val="tx1"/>
            </a:solidFill>
          </a:ln>
        </p:spPr>
        <p:txBody>
          <a:bodyPr>
            <a:noAutofit/>
          </a:bodyPr>
          <a:lstStyle/>
          <a:p>
            <a:r>
              <a:rPr lang="en-AU" sz="3600" b="1" dirty="0" smtClean="0"/>
              <a:t>Set the Default to Reproducible</a:t>
            </a:r>
            <a:endParaRPr lang="en-AU" sz="3600" b="1" dirty="0"/>
          </a:p>
        </p:txBody>
      </p:sp>
      <p:pic>
        <p:nvPicPr>
          <p:cNvPr id="789516" name="Picture 12" descr="nlogo-sm"/>
          <p:cNvPicPr>
            <a:picLocks noChangeAspect="1" noChangeArrowheads="1"/>
          </p:cNvPicPr>
          <p:nvPr/>
        </p:nvPicPr>
        <p:blipFill>
          <a:blip r:embed="rId5" cstate="print"/>
          <a:srcRect/>
          <a:stretch>
            <a:fillRect/>
          </a:stretch>
        </p:blipFill>
        <p:spPr bwMode="auto">
          <a:xfrm>
            <a:off x="7162800" y="5843588"/>
            <a:ext cx="1800225" cy="633412"/>
          </a:xfrm>
          <a:prstGeom prst="rect">
            <a:avLst/>
          </a:prstGeom>
          <a:noFill/>
        </p:spPr>
      </p:pic>
      <p:sp>
        <p:nvSpPr>
          <p:cNvPr id="789517" name="Text Box 13"/>
          <p:cNvSpPr txBox="1">
            <a:spLocks noChangeArrowheads="1"/>
          </p:cNvSpPr>
          <p:nvPr/>
        </p:nvSpPr>
        <p:spPr bwMode="auto">
          <a:xfrm>
            <a:off x="7315200" y="6553200"/>
            <a:ext cx="1828800" cy="274638"/>
          </a:xfrm>
          <a:prstGeom prst="rect">
            <a:avLst/>
          </a:prstGeom>
          <a:noFill/>
          <a:ln w="28575">
            <a:noFill/>
            <a:miter lim="800000"/>
            <a:headEnd type="none" w="sm" len="sm"/>
            <a:tailEnd type="none" w="sm" len="sm"/>
          </a:ln>
          <a:effectLst/>
        </p:spPr>
        <p:txBody>
          <a:bodyPr>
            <a:spAutoFit/>
          </a:bodyPr>
          <a:lstStyle/>
          <a:p>
            <a:pPr algn="r" eaLnBrk="1" hangingPunct="1">
              <a:buFontTx/>
              <a:buNone/>
            </a:pPr>
            <a:r>
              <a:rPr lang="en-AU" sz="1200" dirty="0">
                <a:solidFill>
                  <a:schemeClr val="accent1"/>
                </a:solidFill>
              </a:rPr>
              <a:t>Revised </a:t>
            </a:r>
            <a:r>
              <a:rPr lang="en-AU" sz="1200" dirty="0" smtClean="0">
                <a:solidFill>
                  <a:schemeClr val="accent1"/>
                </a:solidFill>
              </a:rPr>
              <a:t>29</a:t>
            </a:r>
            <a:r>
              <a:rPr lang="en-AU" sz="1200" dirty="0" smtClean="0">
                <a:solidFill>
                  <a:schemeClr val="accent1"/>
                </a:solidFill>
              </a:rPr>
              <a:t>/</a:t>
            </a:r>
            <a:r>
              <a:rPr lang="en-AU" sz="1200" dirty="0" smtClean="0">
                <a:solidFill>
                  <a:schemeClr val="accent1"/>
                </a:solidFill>
              </a:rPr>
              <a:t>10</a:t>
            </a:r>
            <a:r>
              <a:rPr lang="en-AU" sz="1200" dirty="0" smtClean="0">
                <a:solidFill>
                  <a:schemeClr val="accent1"/>
                </a:solidFill>
              </a:rPr>
              <a:t>/15</a:t>
            </a:r>
            <a:endParaRPr lang="en-AU" sz="1200" dirty="0">
              <a:solidFill>
                <a:schemeClr val="accent1"/>
              </a:solidFill>
            </a:endParaRPr>
          </a:p>
        </p:txBody>
      </p:sp>
    </p:spTree>
  </p:cSld>
  <p:clrMapOvr>
    <a:masterClrMapping/>
  </p:clrMapOvr>
  <p:transition xmlns:p14="http://schemas.microsoft.com/office/powerpoint/2010/main" advTm="1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9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50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1143000"/>
          </a:xfrm>
        </p:spPr>
        <p:txBody>
          <a:bodyPr/>
          <a:lstStyle/>
          <a:p>
            <a:r>
              <a:rPr lang="en-AU" b="1" dirty="0" smtClean="0"/>
              <a:t>2012 ICERM MEETING</a:t>
            </a:r>
            <a:endParaRPr lang="en-AU" b="1" dirty="0"/>
          </a:p>
        </p:txBody>
      </p:sp>
      <p:sp>
        <p:nvSpPr>
          <p:cNvPr id="3" name="Content Placeholder 2"/>
          <p:cNvSpPr>
            <a:spLocks noGrp="1"/>
          </p:cNvSpPr>
          <p:nvPr>
            <p:ph idx="1"/>
          </p:nvPr>
        </p:nvSpPr>
        <p:spPr>
          <a:xfrm>
            <a:off x="457200" y="1371600"/>
            <a:ext cx="8534400" cy="5257800"/>
          </a:xfrm>
        </p:spPr>
        <p:txBody>
          <a:bodyPr>
            <a:normAutofit fontScale="77500" lnSpcReduction="20000"/>
          </a:bodyPr>
          <a:lstStyle/>
          <a:p>
            <a:pPr marL="0" indent="0">
              <a:buNone/>
            </a:pPr>
            <a:r>
              <a:rPr lang="en-AU" sz="3600" dirty="0"/>
              <a:t>In </a:t>
            </a:r>
            <a:r>
              <a:rPr lang="en-AU" sz="3600" dirty="0">
                <a:solidFill>
                  <a:schemeClr val="tx2"/>
                </a:solidFill>
              </a:rPr>
              <a:t>December of 2012</a:t>
            </a:r>
            <a:r>
              <a:rPr lang="en-AU" sz="3600" dirty="0"/>
              <a:t>, more than 70 computational scientists and stakeholders such as journal editors and funding agency officials gathered at Brown University for the</a:t>
            </a:r>
            <a:r>
              <a:rPr lang="en-US" sz="3600" dirty="0"/>
              <a:t> ICERM </a:t>
            </a:r>
            <a:r>
              <a:rPr lang="en-US" sz="3600" b="1" dirty="0">
                <a:solidFill>
                  <a:schemeClr val="tx2"/>
                </a:solidFill>
              </a:rPr>
              <a:t>Workshop on Reproducibility in Computational and Experimental </a:t>
            </a:r>
            <a:r>
              <a:rPr lang="en-US" sz="3600" b="1" dirty="0" smtClean="0">
                <a:solidFill>
                  <a:schemeClr val="tx2"/>
                </a:solidFill>
              </a:rPr>
              <a:t>Mathematics</a:t>
            </a:r>
            <a:r>
              <a:rPr lang="en-US" sz="3600" dirty="0" smtClean="0"/>
              <a:t> </a:t>
            </a:r>
          </a:p>
          <a:p>
            <a:pPr marL="0" indent="0">
              <a:buNone/>
            </a:pPr>
            <a:endParaRPr lang="en-US" sz="3600" dirty="0"/>
          </a:p>
          <a:p>
            <a:pPr marL="0" indent="0">
              <a:buNone/>
            </a:pPr>
            <a:r>
              <a:rPr lang="en-US" sz="3600" dirty="0" smtClean="0"/>
              <a:t>This </a:t>
            </a:r>
            <a:r>
              <a:rPr lang="en-US" sz="3600" dirty="0"/>
              <a:t>workshop provided the first opportunity for a broad cross section of computational scientists to discuss these issues and brainstorm ways to improve on current practices, resulting in </a:t>
            </a:r>
            <a:r>
              <a:rPr lang="en-AU" sz="3600" dirty="0"/>
              <a:t>a series of recommendations </a:t>
            </a:r>
            <a:r>
              <a:rPr lang="en-AU" sz="3600" i="1" dirty="0"/>
              <a:t>to </a:t>
            </a:r>
            <a:r>
              <a:rPr lang="en-AU" sz="3600" i="1" dirty="0">
                <a:solidFill>
                  <a:schemeClr val="tx2"/>
                </a:solidFill>
              </a:rPr>
              <a:t>establish really reproducible computational science as a standard</a:t>
            </a:r>
            <a:r>
              <a:rPr lang="en-AU" sz="3600" dirty="0">
                <a:solidFill>
                  <a:schemeClr val="tx2"/>
                </a:solidFill>
              </a:rPr>
              <a:t> </a:t>
            </a:r>
            <a:r>
              <a:rPr lang="en-AU" sz="3600" dirty="0"/>
              <a:t>[5</a:t>
            </a:r>
            <a:r>
              <a:rPr lang="en-AU" sz="3600" dirty="0" smtClean="0"/>
              <a:t>]</a:t>
            </a:r>
          </a:p>
          <a:p>
            <a:pPr marL="0" indent="0">
              <a:buNone/>
            </a:pPr>
            <a:endParaRPr lang="en-AU" dirty="0" smtClean="0"/>
          </a:p>
          <a:p>
            <a:r>
              <a:rPr lang="en-US" u="sng" dirty="0" smtClean="0"/>
              <a:t>Main recommendations</a:t>
            </a:r>
            <a:r>
              <a:rPr lang="en-US" dirty="0"/>
              <a:t> </a:t>
            </a:r>
            <a:r>
              <a:rPr lang="en-US" dirty="0" smtClean="0"/>
              <a:t>emerging </a:t>
            </a:r>
            <a:r>
              <a:rPr lang="en-US" dirty="0"/>
              <a:t>from the workshop </a:t>
            </a:r>
            <a:r>
              <a:rPr lang="en-US" dirty="0" smtClean="0"/>
              <a:t>are</a:t>
            </a:r>
            <a:r>
              <a:rPr lang="en-AU" dirty="0" smtClean="0"/>
              <a:t>:</a:t>
            </a:r>
            <a:endParaRPr lang="en-AU" dirty="0"/>
          </a:p>
          <a:p>
            <a:pPr marL="0" indent="0">
              <a:buNone/>
            </a:pPr>
            <a:endParaRPr lang="en-AU"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2192716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AU" b="1" dirty="0" smtClean="0"/>
              <a:t>THREE MAIN </a:t>
            </a:r>
            <a:br>
              <a:rPr lang="en-AU" b="1" dirty="0" smtClean="0"/>
            </a:br>
            <a:r>
              <a:rPr lang="en-AU" b="1" dirty="0" smtClean="0"/>
              <a:t>RECOMMENDATIONS</a:t>
            </a:r>
            <a:endParaRPr lang="en-AU" b="1" dirty="0"/>
          </a:p>
        </p:txBody>
      </p:sp>
      <p:sp>
        <p:nvSpPr>
          <p:cNvPr id="3" name="Content Placeholder 2"/>
          <p:cNvSpPr>
            <a:spLocks noGrp="1"/>
          </p:cNvSpPr>
          <p:nvPr>
            <p:ph idx="1"/>
          </p:nvPr>
        </p:nvSpPr>
        <p:spPr>
          <a:xfrm>
            <a:off x="228600" y="1722437"/>
            <a:ext cx="8458200" cy="4525963"/>
          </a:xfrm>
        </p:spPr>
        <p:txBody>
          <a:bodyPr>
            <a:noAutofit/>
          </a:bodyPr>
          <a:lstStyle/>
          <a:p>
            <a:pPr marL="514350" lvl="0" indent="-514350">
              <a:buAutoNum type="arabicPeriod"/>
            </a:pPr>
            <a:r>
              <a:rPr lang="en-US" dirty="0" smtClean="0"/>
              <a:t>It </a:t>
            </a:r>
            <a:r>
              <a:rPr lang="en-US" dirty="0"/>
              <a:t>is important to promote a </a:t>
            </a:r>
            <a:r>
              <a:rPr lang="en-US" b="1" dirty="0">
                <a:solidFill>
                  <a:schemeClr val="tx2"/>
                </a:solidFill>
              </a:rPr>
              <a:t>culture change </a:t>
            </a:r>
            <a:r>
              <a:rPr lang="en-US" dirty="0"/>
              <a:t>that will integrate computational reproducibility into the research </a:t>
            </a:r>
            <a:r>
              <a:rPr lang="en-US" dirty="0" smtClean="0"/>
              <a:t>process</a:t>
            </a:r>
          </a:p>
          <a:p>
            <a:pPr marL="514350" lvl="0" indent="-514350">
              <a:buAutoNum type="arabicPeriod"/>
            </a:pPr>
            <a:r>
              <a:rPr lang="en-US" dirty="0" smtClean="0"/>
              <a:t> </a:t>
            </a:r>
            <a:r>
              <a:rPr lang="en-US" b="1" dirty="0" smtClean="0">
                <a:solidFill>
                  <a:schemeClr val="tx2"/>
                </a:solidFill>
              </a:rPr>
              <a:t>Journals</a:t>
            </a:r>
            <a:r>
              <a:rPr lang="en-US" b="1" dirty="0">
                <a:solidFill>
                  <a:schemeClr val="tx2"/>
                </a:solidFill>
              </a:rPr>
              <a:t>, funding agencies, and employers</a:t>
            </a:r>
            <a:r>
              <a:rPr lang="en-US" dirty="0">
                <a:solidFill>
                  <a:schemeClr val="tx2"/>
                </a:solidFill>
              </a:rPr>
              <a:t> </a:t>
            </a:r>
            <a:r>
              <a:rPr lang="en-US" dirty="0"/>
              <a:t>should support this culture </a:t>
            </a:r>
            <a:r>
              <a:rPr lang="en-US" dirty="0" smtClean="0"/>
              <a:t>change</a:t>
            </a:r>
          </a:p>
          <a:p>
            <a:pPr marL="514350" lvl="0" indent="-514350">
              <a:buAutoNum type="arabicPeriod"/>
            </a:pPr>
            <a:r>
              <a:rPr lang="en-US" dirty="0" smtClean="0"/>
              <a:t> </a:t>
            </a:r>
            <a:r>
              <a:rPr lang="en-US" b="1" dirty="0" smtClean="0">
                <a:solidFill>
                  <a:schemeClr val="tx2"/>
                </a:solidFill>
              </a:rPr>
              <a:t>Reproducible </a:t>
            </a:r>
            <a:r>
              <a:rPr lang="en-US" b="1" dirty="0">
                <a:solidFill>
                  <a:schemeClr val="tx2"/>
                </a:solidFill>
              </a:rPr>
              <a:t>research practices and the use of appropriate tools should be taught </a:t>
            </a:r>
            <a:r>
              <a:rPr lang="en-US" dirty="0"/>
              <a:t>as standard operating procedure in relation to computational aspects of research</a:t>
            </a:r>
            <a:endParaRPr lang="en-AU"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1855268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162800" cy="1143000"/>
          </a:xfrm>
        </p:spPr>
        <p:txBody>
          <a:bodyPr/>
          <a:lstStyle/>
          <a:p>
            <a:r>
              <a:rPr lang="en-AU" b="1" dirty="0" smtClean="0"/>
              <a:t>CHANGING THE CULTURE</a:t>
            </a:r>
            <a:endParaRPr lang="en-AU" b="1" dirty="0"/>
          </a:p>
        </p:txBody>
      </p:sp>
      <p:sp>
        <p:nvSpPr>
          <p:cNvPr id="3" name="Content Placeholder 2"/>
          <p:cNvSpPr>
            <a:spLocks noGrp="1"/>
          </p:cNvSpPr>
          <p:nvPr>
            <p:ph idx="1"/>
          </p:nvPr>
        </p:nvSpPr>
        <p:spPr>
          <a:xfrm>
            <a:off x="304800" y="1600200"/>
            <a:ext cx="8686800" cy="5105400"/>
          </a:xfrm>
        </p:spPr>
        <p:txBody>
          <a:bodyPr>
            <a:normAutofit fontScale="85000" lnSpcReduction="20000"/>
          </a:bodyPr>
          <a:lstStyle/>
          <a:p>
            <a:r>
              <a:rPr lang="en-AU" dirty="0" smtClean="0"/>
              <a:t>Early </a:t>
            </a:r>
            <a:r>
              <a:rPr lang="en-AU" dirty="0"/>
              <a:t>in their career, </a:t>
            </a:r>
            <a:r>
              <a:rPr lang="en-AU" b="1" dirty="0">
                <a:solidFill>
                  <a:schemeClr val="tx2"/>
                </a:solidFill>
              </a:rPr>
              <a:t>bench scientists and experimental researchers are taught</a:t>
            </a:r>
            <a:r>
              <a:rPr lang="en-AU" dirty="0">
                <a:solidFill>
                  <a:schemeClr val="tx2"/>
                </a:solidFill>
              </a:rPr>
              <a:t> </a:t>
            </a:r>
            <a:r>
              <a:rPr lang="en-AU" dirty="0"/>
              <a:t>to maintain notebooks or computer logs of every work </a:t>
            </a:r>
            <a:r>
              <a:rPr lang="en-AU" dirty="0" smtClean="0"/>
              <a:t>detail</a:t>
            </a:r>
          </a:p>
          <a:p>
            <a:pPr lvl="1"/>
            <a:r>
              <a:rPr lang="en-AU" dirty="0" smtClean="0"/>
              <a:t>design</a:t>
            </a:r>
            <a:r>
              <a:rPr lang="en-AU" dirty="0"/>
              <a:t>, procedures, equipment, raw results, processing techniques, statistical methods of analysis, </a:t>
            </a:r>
            <a:r>
              <a:rPr lang="en-AU" dirty="0" smtClean="0"/>
              <a:t>etc. </a:t>
            </a:r>
          </a:p>
          <a:p>
            <a:r>
              <a:rPr lang="en-AU" dirty="0" smtClean="0"/>
              <a:t>Unfortunately </a:t>
            </a:r>
            <a:r>
              <a:rPr lang="en-AU" b="1" dirty="0">
                <a:solidFill>
                  <a:schemeClr val="tx2"/>
                </a:solidFill>
              </a:rPr>
              <a:t>few computational experiments are documented so </a:t>
            </a:r>
            <a:r>
              <a:rPr lang="en-AU" b="1" dirty="0" smtClean="0">
                <a:solidFill>
                  <a:schemeClr val="tx2"/>
                </a:solidFill>
              </a:rPr>
              <a:t>carefully</a:t>
            </a:r>
            <a:endParaRPr lang="en-AU" dirty="0"/>
          </a:p>
          <a:p>
            <a:pPr lvl="1"/>
            <a:r>
              <a:rPr lang="en-AU" dirty="0" smtClean="0"/>
              <a:t>Typically</a:t>
            </a:r>
            <a:r>
              <a:rPr lang="en-AU" dirty="0"/>
              <a:t>, there is no record of workflow, computer hardware and software configuration, parameter settings, or function invocation sequences. </a:t>
            </a:r>
            <a:endParaRPr lang="en-AU" dirty="0" smtClean="0"/>
          </a:p>
          <a:p>
            <a:r>
              <a:rPr lang="en-AU" dirty="0" smtClean="0"/>
              <a:t>Source </a:t>
            </a:r>
            <a:r>
              <a:rPr lang="en-AU" dirty="0"/>
              <a:t>code is often lost, or is revised with no record of the </a:t>
            </a:r>
            <a:r>
              <a:rPr lang="en-AU" dirty="0" smtClean="0"/>
              <a:t>revisions </a:t>
            </a:r>
          </a:p>
          <a:p>
            <a:pPr lvl="1"/>
            <a:r>
              <a:rPr lang="en-AU" dirty="0"/>
              <a:t>w</a:t>
            </a:r>
            <a:r>
              <a:rPr lang="en-AU" dirty="0" smtClean="0"/>
              <a:t>hile </a:t>
            </a:r>
            <a:r>
              <a:rPr lang="en-AU" dirty="0"/>
              <a:t>crippling reproducibility of results, these practices ultimately impede the researchers’ own </a:t>
            </a:r>
            <a:r>
              <a:rPr lang="en-AU" dirty="0" smtClean="0"/>
              <a:t>productivity</a:t>
            </a:r>
            <a:endParaRPr lang="en-AU"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4057235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AU" b="1" dirty="0" smtClean="0"/>
              <a:t>INSTITUTIONAL REWARDS</a:t>
            </a:r>
            <a:endParaRPr lang="en-AU" b="1" dirty="0"/>
          </a:p>
        </p:txBody>
      </p:sp>
      <p:sp>
        <p:nvSpPr>
          <p:cNvPr id="3" name="Content Placeholder 2"/>
          <p:cNvSpPr>
            <a:spLocks noGrp="1"/>
          </p:cNvSpPr>
          <p:nvPr>
            <p:ph idx="1"/>
          </p:nvPr>
        </p:nvSpPr>
        <p:spPr>
          <a:xfrm>
            <a:off x="76200" y="1143000"/>
            <a:ext cx="9067800" cy="5791200"/>
          </a:xfrm>
        </p:spPr>
        <p:txBody>
          <a:bodyPr>
            <a:normAutofit fontScale="25000" lnSpcReduction="20000"/>
          </a:bodyPr>
          <a:lstStyle/>
          <a:p>
            <a:pPr marL="0" indent="0">
              <a:buNone/>
            </a:pPr>
            <a:r>
              <a:rPr lang="en-AU" sz="10400" dirty="0"/>
              <a:t>The research system must offer </a:t>
            </a:r>
            <a:r>
              <a:rPr lang="en-AU" sz="10400" dirty="0">
                <a:solidFill>
                  <a:schemeClr val="tx2"/>
                </a:solidFill>
              </a:rPr>
              <a:t>institutional rewards </a:t>
            </a:r>
            <a:r>
              <a:rPr lang="en-AU" sz="10400" dirty="0"/>
              <a:t>for producing reproducible research at every level from departmental decisions to grant funding and journal </a:t>
            </a:r>
            <a:r>
              <a:rPr lang="en-AU" sz="10400" dirty="0" smtClean="0"/>
              <a:t>publication</a:t>
            </a:r>
          </a:p>
          <a:p>
            <a:pPr marL="0" indent="0">
              <a:buNone/>
            </a:pPr>
            <a:endParaRPr lang="en-AU" dirty="0"/>
          </a:p>
          <a:p>
            <a:r>
              <a:rPr lang="en-AU" sz="9600" dirty="0"/>
              <a:t>C</a:t>
            </a:r>
            <a:r>
              <a:rPr lang="en-AU" sz="9600" dirty="0" smtClean="0"/>
              <a:t>urrent </a:t>
            </a:r>
            <a:r>
              <a:rPr lang="en-AU" sz="9600" dirty="0"/>
              <a:t>academic and industrial research system places primary emphasis on publication and project results and little on </a:t>
            </a:r>
            <a:r>
              <a:rPr lang="en-AU" sz="9600" dirty="0" smtClean="0"/>
              <a:t>reproducibility</a:t>
            </a:r>
            <a:endParaRPr lang="en-AU" sz="9600" dirty="0"/>
          </a:p>
          <a:p>
            <a:r>
              <a:rPr lang="en-AU" sz="9600" dirty="0" smtClean="0"/>
              <a:t>It </a:t>
            </a:r>
            <a:r>
              <a:rPr lang="en-AU" sz="9600" dirty="0"/>
              <a:t>penalizes those devoting time to producing really reproducible research. It is regrettable that software development is often </a:t>
            </a:r>
            <a:r>
              <a:rPr lang="en-AU" sz="9600" dirty="0" smtClean="0"/>
              <a:t>discounted:</a:t>
            </a:r>
          </a:p>
          <a:p>
            <a:pPr lvl="1"/>
            <a:r>
              <a:rPr lang="en-AU" sz="9200" dirty="0" smtClean="0"/>
              <a:t> </a:t>
            </a:r>
            <a:r>
              <a:rPr lang="en-AU" sz="9200" dirty="0"/>
              <a:t>It has been </a:t>
            </a:r>
            <a:r>
              <a:rPr lang="en-AU" sz="9200" dirty="0" smtClean="0"/>
              <a:t>compared disparagingly </a:t>
            </a:r>
            <a:r>
              <a:rPr lang="en-AU" sz="9200" dirty="0"/>
              <a:t>to, say, constructing a telescope, rather than doing </a:t>
            </a:r>
            <a:r>
              <a:rPr lang="en-AU" sz="9200" i="1" dirty="0"/>
              <a:t>real</a:t>
            </a:r>
            <a:r>
              <a:rPr lang="en-AU" sz="9200" dirty="0"/>
              <a:t> </a:t>
            </a:r>
            <a:r>
              <a:rPr lang="en-AU" sz="9200" i="1" dirty="0" smtClean="0"/>
              <a:t>science</a:t>
            </a:r>
            <a:r>
              <a:rPr lang="en-AU" sz="9200" dirty="0" smtClean="0"/>
              <a:t> </a:t>
            </a:r>
            <a:endParaRPr lang="en-AU" sz="9600" dirty="0" smtClean="0"/>
          </a:p>
          <a:p>
            <a:r>
              <a:rPr lang="en-AU" sz="9600" dirty="0" smtClean="0"/>
              <a:t>Thus</a:t>
            </a:r>
            <a:r>
              <a:rPr lang="en-AU" sz="9600" dirty="0"/>
              <a:t>, scientists are discouraged from spending time writing or testing code. Sadly, NSF-funded projects on average remain accessible on the web only about a year after funding ends. </a:t>
            </a:r>
            <a:endParaRPr lang="en-AU" sz="9600" dirty="0" smtClean="0"/>
          </a:p>
          <a:p>
            <a:pPr lvl="1"/>
            <a:r>
              <a:rPr lang="en-AU" sz="9200" dirty="0" smtClean="0"/>
              <a:t>Researchers </a:t>
            </a:r>
            <a:r>
              <a:rPr lang="en-AU" sz="9200" dirty="0"/>
              <a:t>are busy with new projects and lack </a:t>
            </a:r>
            <a:r>
              <a:rPr lang="en-AU" sz="9200" dirty="0" smtClean="0"/>
              <a:t>time </a:t>
            </a:r>
            <a:r>
              <a:rPr lang="en-AU" sz="9200" dirty="0"/>
              <a:t>or money to preserve the old. With the ever-increasing importance of computation and software, such attitudes </a:t>
            </a:r>
            <a:r>
              <a:rPr lang="en-AU" sz="9200" dirty="0" smtClean="0"/>
              <a:t>&amp; practices </a:t>
            </a:r>
            <a:r>
              <a:rPr lang="en-AU" sz="9200" dirty="0"/>
              <a:t>must change.</a:t>
            </a:r>
          </a:p>
          <a:p>
            <a:pPr marL="0" indent="0">
              <a:buNone/>
            </a:pPr>
            <a:endParaRPr lang="en-AU" sz="5100"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3340996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normAutofit fontScale="90000"/>
          </a:bodyPr>
          <a:lstStyle/>
          <a:p>
            <a:r>
              <a:rPr lang="en-US" b="1" dirty="0" smtClean="0"/>
              <a:t>FUNDING AGENCIES</a:t>
            </a:r>
            <a:br>
              <a:rPr lang="en-US" b="1" dirty="0" smtClean="0"/>
            </a:br>
            <a:r>
              <a:rPr lang="en-US" b="1" dirty="0" smtClean="0"/>
              <a:t>JOURNALS AND EMPLOYERS</a:t>
            </a:r>
            <a:endParaRPr lang="en-AU" dirty="0"/>
          </a:p>
        </p:txBody>
      </p:sp>
      <p:sp>
        <p:nvSpPr>
          <p:cNvPr id="3" name="Content Placeholder 2"/>
          <p:cNvSpPr>
            <a:spLocks noGrp="1"/>
          </p:cNvSpPr>
          <p:nvPr>
            <p:ph idx="1"/>
          </p:nvPr>
        </p:nvSpPr>
        <p:spPr>
          <a:xfrm>
            <a:off x="76200" y="1752600"/>
            <a:ext cx="8915400" cy="5181600"/>
          </a:xfrm>
        </p:spPr>
        <p:txBody>
          <a:bodyPr>
            <a:normAutofit fontScale="70000" lnSpcReduction="20000"/>
          </a:bodyPr>
          <a:lstStyle/>
          <a:p>
            <a:pPr marL="0" indent="0">
              <a:buNone/>
            </a:pPr>
            <a:r>
              <a:rPr lang="en-US" sz="4600" b="1" dirty="0" smtClean="0">
                <a:solidFill>
                  <a:schemeClr val="tx2"/>
                </a:solidFill>
              </a:rPr>
              <a:t>Should </a:t>
            </a:r>
            <a:r>
              <a:rPr lang="en-US" sz="4600" b="1" dirty="0">
                <a:solidFill>
                  <a:schemeClr val="tx2"/>
                </a:solidFill>
              </a:rPr>
              <a:t>Support This Change.</a:t>
            </a:r>
            <a:r>
              <a:rPr lang="en-US" sz="4600" dirty="0"/>
              <a:t> Software and data should be “open by default” unless it conflicts with other considerations, such as confidentiality. </a:t>
            </a:r>
            <a:r>
              <a:rPr lang="en-US" sz="4600" b="1" dirty="0">
                <a:solidFill>
                  <a:schemeClr val="tx2"/>
                </a:solidFill>
              </a:rPr>
              <a:t>Grant proposals</a:t>
            </a:r>
            <a:r>
              <a:rPr lang="en-US" sz="4600" dirty="0">
                <a:solidFill>
                  <a:schemeClr val="tx2"/>
                </a:solidFill>
              </a:rPr>
              <a:t> </a:t>
            </a:r>
            <a:r>
              <a:rPr lang="en-US" sz="4600" dirty="0"/>
              <a:t>involving computational work should be required to provide details such as standards for: </a:t>
            </a:r>
            <a:endParaRPr lang="en-US" sz="4600" dirty="0" smtClean="0"/>
          </a:p>
          <a:p>
            <a:r>
              <a:rPr lang="en-US" sz="4300" b="1" dirty="0" smtClean="0">
                <a:solidFill>
                  <a:schemeClr val="tx2"/>
                </a:solidFill>
              </a:rPr>
              <a:t>dataset </a:t>
            </a:r>
            <a:r>
              <a:rPr lang="en-US" sz="4300" b="1" dirty="0">
                <a:solidFill>
                  <a:schemeClr val="tx2"/>
                </a:solidFill>
              </a:rPr>
              <a:t>and software documentation</a:t>
            </a:r>
            <a:r>
              <a:rPr lang="en-US" sz="4300" dirty="0"/>
              <a:t>, including reuse (some </a:t>
            </a:r>
            <a:r>
              <a:rPr lang="en-US" sz="4300" dirty="0" smtClean="0"/>
              <a:t>agencies </a:t>
            </a:r>
            <a:r>
              <a:rPr lang="en-US" sz="4300" dirty="0"/>
              <a:t>already have such requirements [6</a:t>
            </a:r>
            <a:r>
              <a:rPr lang="en-US" sz="4300" dirty="0" smtClean="0"/>
              <a:t>])</a:t>
            </a:r>
          </a:p>
          <a:p>
            <a:r>
              <a:rPr lang="en-US" sz="4300" b="1" dirty="0" smtClean="0">
                <a:solidFill>
                  <a:schemeClr val="tx2"/>
                </a:solidFill>
              </a:rPr>
              <a:t>persistence</a:t>
            </a:r>
            <a:r>
              <a:rPr lang="en-US" sz="4300" dirty="0" smtClean="0"/>
              <a:t> </a:t>
            </a:r>
            <a:r>
              <a:rPr lang="en-US" sz="4300" dirty="0"/>
              <a:t>of resulting software and dataset </a:t>
            </a:r>
            <a:r>
              <a:rPr lang="en-US" sz="4300" b="1" dirty="0">
                <a:solidFill>
                  <a:schemeClr val="tx2"/>
                </a:solidFill>
              </a:rPr>
              <a:t>preservation and </a:t>
            </a:r>
            <a:r>
              <a:rPr lang="en-US" sz="4300" b="1" dirty="0" smtClean="0">
                <a:solidFill>
                  <a:schemeClr val="tx2"/>
                </a:solidFill>
              </a:rPr>
              <a:t>archiving</a:t>
            </a:r>
          </a:p>
          <a:p>
            <a:r>
              <a:rPr lang="en-US" sz="4300" b="1" dirty="0" smtClean="0">
                <a:solidFill>
                  <a:schemeClr val="tx2"/>
                </a:solidFill>
              </a:rPr>
              <a:t>standards</a:t>
            </a:r>
            <a:r>
              <a:rPr lang="en-US" sz="4300" dirty="0" smtClean="0">
                <a:solidFill>
                  <a:schemeClr val="tx2"/>
                </a:solidFill>
              </a:rPr>
              <a:t> </a:t>
            </a:r>
            <a:r>
              <a:rPr lang="en-US" sz="4300" b="1" dirty="0">
                <a:solidFill>
                  <a:schemeClr val="tx2"/>
                </a:solidFill>
              </a:rPr>
              <a:t>for sharing </a:t>
            </a:r>
            <a:r>
              <a:rPr lang="en-US" sz="4300" dirty="0"/>
              <a:t>resulting software among reviewers and other </a:t>
            </a:r>
            <a:r>
              <a:rPr lang="en-US" sz="4300" dirty="0" smtClean="0"/>
              <a:t>researchers</a:t>
            </a:r>
            <a:endParaRPr lang="en-AU" sz="4300" dirty="0"/>
          </a:p>
          <a:p>
            <a:endParaRPr lang="en-AU"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1521076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r>
              <a:rPr lang="en-AU" b="1" dirty="0" smtClean="0"/>
              <a:t>FUNDING AGENCIES</a:t>
            </a:r>
            <a:endParaRPr lang="en-AU" b="1" dirty="0"/>
          </a:p>
        </p:txBody>
      </p:sp>
      <p:sp>
        <p:nvSpPr>
          <p:cNvPr id="3" name="Content Placeholder 2"/>
          <p:cNvSpPr>
            <a:spLocks noGrp="1"/>
          </p:cNvSpPr>
          <p:nvPr>
            <p:ph idx="1"/>
          </p:nvPr>
        </p:nvSpPr>
        <p:spPr>
          <a:xfrm>
            <a:off x="0" y="1143000"/>
            <a:ext cx="9144000" cy="5181600"/>
          </a:xfrm>
        </p:spPr>
        <p:txBody>
          <a:bodyPr>
            <a:normAutofit fontScale="92500"/>
          </a:bodyPr>
          <a:lstStyle/>
          <a:p>
            <a:r>
              <a:rPr lang="en-US" dirty="0" smtClean="0"/>
              <a:t>Agencies should add </a:t>
            </a:r>
            <a:r>
              <a:rPr lang="en-US" b="1" dirty="0">
                <a:solidFill>
                  <a:schemeClr val="tx2"/>
                </a:solidFill>
              </a:rPr>
              <a:t>“reproducible research”</a:t>
            </a:r>
            <a:r>
              <a:rPr lang="en-US" dirty="0"/>
              <a:t> to the list of specific examples that proposals could include in their requirements </a:t>
            </a:r>
            <a:endParaRPr lang="en-US" dirty="0" smtClean="0"/>
          </a:p>
          <a:p>
            <a:pPr lvl="1"/>
            <a:r>
              <a:rPr lang="en-US" dirty="0" smtClean="0"/>
              <a:t>such </a:t>
            </a:r>
            <a:r>
              <a:rPr lang="en-US" dirty="0"/>
              <a:t>as “Broader Impact” </a:t>
            </a:r>
            <a:r>
              <a:rPr lang="en-US" dirty="0" smtClean="0"/>
              <a:t>or “value to Australia” statements </a:t>
            </a:r>
          </a:p>
          <a:p>
            <a:r>
              <a:rPr lang="en-US" b="1" dirty="0" smtClean="0">
                <a:solidFill>
                  <a:schemeClr val="tx2"/>
                </a:solidFill>
              </a:rPr>
              <a:t>Software </a:t>
            </a:r>
            <a:r>
              <a:rPr lang="en-US" b="1" dirty="0">
                <a:solidFill>
                  <a:schemeClr val="tx2"/>
                </a:solidFill>
              </a:rPr>
              <a:t>and dataset curation</a:t>
            </a:r>
            <a:r>
              <a:rPr lang="en-US" dirty="0">
                <a:solidFill>
                  <a:schemeClr val="tx2"/>
                </a:solidFill>
              </a:rPr>
              <a:t> </a:t>
            </a:r>
            <a:r>
              <a:rPr lang="en-US" dirty="0"/>
              <a:t>should be explicitly included in grant proposals and recognized as a scientific contribution by funding </a:t>
            </a:r>
            <a:r>
              <a:rPr lang="en-US" dirty="0" smtClean="0"/>
              <a:t>agencies</a:t>
            </a:r>
          </a:p>
          <a:p>
            <a:pPr lvl="1"/>
            <a:r>
              <a:rPr lang="en-US" dirty="0"/>
              <a:t>t</a:t>
            </a:r>
            <a:r>
              <a:rPr lang="en-US" dirty="0" smtClean="0"/>
              <a:t>emplates </a:t>
            </a:r>
            <a:r>
              <a:rPr lang="en-US" dirty="0"/>
              <a:t>for data management plans could be made available that include </a:t>
            </a:r>
            <a:r>
              <a:rPr lang="en-US" i="1" dirty="0"/>
              <a:t>making software open and available</a:t>
            </a:r>
            <a:r>
              <a:rPr lang="en-US" dirty="0"/>
              <a:t>, perhaps by funding agencies, or by institutional archiving and library centers [7</a:t>
            </a:r>
            <a:r>
              <a:rPr lang="en-US" dirty="0" smtClean="0"/>
              <a:t>]</a:t>
            </a:r>
            <a:endParaRPr lang="en-AU" dirty="0"/>
          </a:p>
          <a:p>
            <a:endParaRPr lang="en-AU"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6945080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229600" cy="1143000"/>
          </a:xfrm>
        </p:spPr>
        <p:txBody>
          <a:bodyPr/>
          <a:lstStyle/>
          <a:p>
            <a:r>
              <a:rPr lang="en-AU" b="1" dirty="0" smtClean="0"/>
              <a:t>EDITORS AND REVIEWERS</a:t>
            </a:r>
            <a:endParaRPr lang="en-AU" b="1" dirty="0"/>
          </a:p>
        </p:txBody>
      </p:sp>
      <p:sp>
        <p:nvSpPr>
          <p:cNvPr id="3" name="Content Placeholder 2"/>
          <p:cNvSpPr>
            <a:spLocks noGrp="1"/>
          </p:cNvSpPr>
          <p:nvPr>
            <p:ph idx="1"/>
          </p:nvPr>
        </p:nvSpPr>
        <p:spPr>
          <a:xfrm>
            <a:off x="0" y="1143000"/>
            <a:ext cx="9220200" cy="5715000"/>
          </a:xfrm>
        </p:spPr>
        <p:txBody>
          <a:bodyPr>
            <a:normAutofit fontScale="62500" lnSpcReduction="20000"/>
          </a:bodyPr>
          <a:lstStyle/>
          <a:p>
            <a:pPr marL="0" indent="0">
              <a:buNone/>
            </a:pPr>
            <a:r>
              <a:rPr lang="en-AU" sz="4200" b="1" dirty="0" smtClean="0">
                <a:solidFill>
                  <a:schemeClr val="tx2"/>
                </a:solidFill>
              </a:rPr>
              <a:t>Must insist </a:t>
            </a:r>
            <a:r>
              <a:rPr lang="en-AU" sz="4200" b="1" dirty="0">
                <a:solidFill>
                  <a:schemeClr val="tx2"/>
                </a:solidFill>
              </a:rPr>
              <a:t>on rigorous verification and validity testing</a:t>
            </a:r>
            <a:r>
              <a:rPr lang="en-AU" sz="4200" dirty="0"/>
              <a:t>, along with </a:t>
            </a:r>
            <a:r>
              <a:rPr lang="en-AU" sz="4200" b="1" dirty="0"/>
              <a:t>full disclosure </a:t>
            </a:r>
            <a:r>
              <a:rPr lang="en-AU" sz="4200" dirty="0"/>
              <a:t>of computational details [8</a:t>
            </a:r>
            <a:r>
              <a:rPr lang="en-AU" sz="4200" dirty="0" smtClean="0"/>
              <a:t>] </a:t>
            </a:r>
          </a:p>
          <a:p>
            <a:pPr lvl="1"/>
            <a:r>
              <a:rPr lang="en-AU" sz="4200" dirty="0"/>
              <a:t>s</a:t>
            </a:r>
            <a:r>
              <a:rPr lang="en-AU" sz="4200" dirty="0" smtClean="0"/>
              <a:t>ome </a:t>
            </a:r>
            <a:r>
              <a:rPr lang="en-AU" sz="4200" dirty="0"/>
              <a:t>details might be relegated to </a:t>
            </a:r>
            <a:r>
              <a:rPr lang="en-AU" sz="4200" dirty="0" smtClean="0"/>
              <a:t> </a:t>
            </a:r>
            <a:r>
              <a:rPr lang="en-AU" sz="4200" dirty="0"/>
              <a:t>website, with assurances this information will persist and remain </a:t>
            </a:r>
            <a:r>
              <a:rPr lang="en-AU" sz="4200" dirty="0" smtClean="0"/>
              <a:t>accessible</a:t>
            </a:r>
            <a:endParaRPr lang="en-AU" sz="4200" dirty="0"/>
          </a:p>
          <a:p>
            <a:pPr lvl="1"/>
            <a:r>
              <a:rPr lang="en-AU" sz="4200" dirty="0" smtClean="0"/>
              <a:t> </a:t>
            </a:r>
            <a:r>
              <a:rPr lang="en-AU" sz="4200" b="1" dirty="0">
                <a:solidFill>
                  <a:schemeClr val="tx2"/>
                </a:solidFill>
              </a:rPr>
              <a:t>e</a:t>
            </a:r>
            <a:r>
              <a:rPr lang="en-AU" sz="4200" b="1" dirty="0" smtClean="0">
                <a:solidFill>
                  <a:schemeClr val="tx2"/>
                </a:solidFill>
              </a:rPr>
              <a:t>xceptions </a:t>
            </a:r>
            <a:r>
              <a:rPr lang="en-AU" sz="4200" b="1" dirty="0">
                <a:solidFill>
                  <a:schemeClr val="tx2"/>
                </a:solidFill>
              </a:rPr>
              <a:t>exist</a:t>
            </a:r>
            <a:r>
              <a:rPr lang="en-AU" sz="4200" dirty="0"/>
              <a:t>, such as where proprietary, medical, or other confidentiality issues arise, but authors need to state this upon submission, and reviewers and editors </a:t>
            </a:r>
            <a:r>
              <a:rPr lang="en-AU" sz="4200" i="1" dirty="0"/>
              <a:t>must agree </a:t>
            </a:r>
            <a:r>
              <a:rPr lang="en-AU" sz="4200" dirty="0"/>
              <a:t>such exceptions are </a:t>
            </a:r>
            <a:r>
              <a:rPr lang="en-AU" sz="4200" dirty="0" smtClean="0"/>
              <a:t>reasonable </a:t>
            </a:r>
          </a:p>
          <a:p>
            <a:r>
              <a:rPr lang="en-US" sz="4200" dirty="0" smtClean="0"/>
              <a:t>There </a:t>
            </a:r>
            <a:r>
              <a:rPr lang="en-US" sz="4200" dirty="0"/>
              <a:t>is also a need for </a:t>
            </a:r>
            <a:r>
              <a:rPr lang="en-US" sz="4200" b="1" dirty="0">
                <a:solidFill>
                  <a:schemeClr val="tx2"/>
                </a:solidFill>
              </a:rPr>
              <a:t>better standards </a:t>
            </a:r>
            <a:r>
              <a:rPr lang="en-US" sz="4200" dirty="0"/>
              <a:t>on how to include citations for software and data in the references of a paper, instead of inline or as </a:t>
            </a:r>
            <a:r>
              <a:rPr lang="en-US" sz="4200" dirty="0" smtClean="0"/>
              <a:t>footnotes </a:t>
            </a:r>
          </a:p>
          <a:p>
            <a:pPr lvl="1"/>
            <a:r>
              <a:rPr lang="en-US" sz="4200" b="1" dirty="0">
                <a:solidFill>
                  <a:schemeClr val="tx2"/>
                </a:solidFill>
              </a:rPr>
              <a:t>p</a:t>
            </a:r>
            <a:r>
              <a:rPr lang="en-US" sz="4200" b="1" dirty="0" smtClean="0">
                <a:solidFill>
                  <a:schemeClr val="tx2"/>
                </a:solidFill>
              </a:rPr>
              <a:t>roper </a:t>
            </a:r>
            <a:r>
              <a:rPr lang="en-US" sz="4200" b="1" dirty="0">
                <a:solidFill>
                  <a:schemeClr val="tx2"/>
                </a:solidFill>
              </a:rPr>
              <a:t>citation </a:t>
            </a:r>
            <a:r>
              <a:rPr lang="en-US" sz="4200" dirty="0"/>
              <a:t>is essential both for improving reproducibility and in order to provide credit for work done developing software and producing data, which is a key component in encouraging the desired culture change [9</a:t>
            </a:r>
            <a:r>
              <a:rPr lang="en-US" sz="4200" dirty="0" smtClean="0"/>
              <a:t>] </a:t>
            </a:r>
            <a:endParaRPr lang="en-AU" sz="4200" dirty="0"/>
          </a:p>
          <a:p>
            <a:endParaRPr lang="en-AU"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2786857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229600" cy="1143000"/>
          </a:xfrm>
        </p:spPr>
        <p:txBody>
          <a:bodyPr/>
          <a:lstStyle/>
          <a:p>
            <a:r>
              <a:rPr lang="en-AU" b="1" dirty="0" smtClean="0"/>
              <a:t>EMPLOYERS</a:t>
            </a:r>
            <a:endParaRPr lang="en-AU" b="1" dirty="0"/>
          </a:p>
        </p:txBody>
      </p:sp>
      <p:sp>
        <p:nvSpPr>
          <p:cNvPr id="3" name="Content Placeholder 2"/>
          <p:cNvSpPr>
            <a:spLocks noGrp="1"/>
          </p:cNvSpPr>
          <p:nvPr>
            <p:ph idx="1"/>
          </p:nvPr>
        </p:nvSpPr>
        <p:spPr>
          <a:xfrm>
            <a:off x="381000" y="1371600"/>
            <a:ext cx="8229600" cy="5257800"/>
          </a:xfrm>
        </p:spPr>
        <p:txBody>
          <a:bodyPr>
            <a:normAutofit lnSpcReduction="10000"/>
          </a:bodyPr>
          <a:lstStyle/>
          <a:p>
            <a:pPr marL="0" indent="0">
              <a:buNone/>
            </a:pPr>
            <a:r>
              <a:rPr lang="en-US" dirty="0"/>
              <a:t>The third source of influence on the research process stems from employers – </a:t>
            </a:r>
            <a:r>
              <a:rPr lang="en-US" b="1" dirty="0">
                <a:solidFill>
                  <a:schemeClr val="tx2"/>
                </a:solidFill>
              </a:rPr>
              <a:t>tenure and promotion committees and research managers at research labs</a:t>
            </a:r>
            <a:r>
              <a:rPr lang="en-US" dirty="0"/>
              <a:t>. </a:t>
            </a:r>
            <a:endParaRPr lang="en-US" dirty="0" smtClean="0"/>
          </a:p>
          <a:p>
            <a:r>
              <a:rPr lang="en-US" b="1" dirty="0" smtClean="0"/>
              <a:t>Software </a:t>
            </a:r>
            <a:r>
              <a:rPr lang="en-US" b="1" dirty="0"/>
              <a:t>and dataset contributions</a:t>
            </a:r>
            <a:r>
              <a:rPr lang="en-US" dirty="0"/>
              <a:t>, as described in the previous two subsections, should be rewarded as part of expected research practices. </a:t>
            </a:r>
            <a:endParaRPr lang="en-US" dirty="0" smtClean="0"/>
          </a:p>
          <a:p>
            <a:r>
              <a:rPr lang="en-US" b="1" dirty="0" smtClean="0">
                <a:solidFill>
                  <a:schemeClr val="tx2"/>
                </a:solidFill>
              </a:rPr>
              <a:t>Data </a:t>
            </a:r>
            <a:r>
              <a:rPr lang="en-US" b="1" dirty="0">
                <a:solidFill>
                  <a:schemeClr val="tx2"/>
                </a:solidFill>
              </a:rPr>
              <a:t>and code citation practices </a:t>
            </a:r>
            <a:r>
              <a:rPr lang="en-US" dirty="0"/>
              <a:t>should be recognized and expected in computational research.</a:t>
            </a:r>
            <a:endParaRPr lang="en-AU" dirty="0"/>
          </a:p>
          <a:p>
            <a:endParaRPr lang="en-AU"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120134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normAutofit fontScale="90000"/>
          </a:bodyPr>
          <a:lstStyle/>
          <a:p>
            <a:r>
              <a:rPr lang="en-AU" b="1" dirty="0" smtClean="0"/>
              <a:t>TEACHING AND TOOLS FOR REPRODCIBLE RESEARCH</a:t>
            </a:r>
            <a:endParaRPr lang="en-AU" b="1" dirty="0"/>
          </a:p>
        </p:txBody>
      </p:sp>
      <p:sp>
        <p:nvSpPr>
          <p:cNvPr id="3" name="Content Placeholder 2"/>
          <p:cNvSpPr>
            <a:spLocks noGrp="1"/>
          </p:cNvSpPr>
          <p:nvPr>
            <p:ph idx="1"/>
          </p:nvPr>
        </p:nvSpPr>
        <p:spPr>
          <a:xfrm>
            <a:off x="76200" y="1371600"/>
            <a:ext cx="9144000" cy="5486400"/>
          </a:xfrm>
        </p:spPr>
        <p:txBody>
          <a:bodyPr>
            <a:normAutofit fontScale="25000" lnSpcReduction="20000"/>
          </a:bodyPr>
          <a:lstStyle/>
          <a:p>
            <a:pPr marL="0" indent="0">
              <a:buNone/>
            </a:pPr>
            <a:r>
              <a:rPr lang="en-US" sz="9600" b="1" dirty="0" smtClean="0"/>
              <a:t>Proficiency </a:t>
            </a:r>
            <a:r>
              <a:rPr lang="en-US" sz="9600" b="1" dirty="0"/>
              <a:t>in the skills required to carry out reproducible research in the computational sciences </a:t>
            </a:r>
            <a:r>
              <a:rPr lang="en-US" sz="9600" dirty="0"/>
              <a:t>should be </a:t>
            </a:r>
            <a:r>
              <a:rPr lang="en-US" sz="9600" b="1" dirty="0"/>
              <a:t>taught</a:t>
            </a:r>
            <a:r>
              <a:rPr lang="en-US" sz="9600" dirty="0"/>
              <a:t> as part of the scientific methodology, along with teaching modern programming and software engineering </a:t>
            </a:r>
            <a:r>
              <a:rPr lang="en-US" sz="9600" dirty="0" smtClean="0"/>
              <a:t>techniques</a:t>
            </a:r>
            <a:endParaRPr lang="en-US" sz="7400" dirty="0"/>
          </a:p>
          <a:p>
            <a:r>
              <a:rPr lang="en-US" sz="8000" dirty="0"/>
              <a:t>t</a:t>
            </a:r>
            <a:r>
              <a:rPr lang="en-US" sz="8000" dirty="0" smtClean="0"/>
              <a:t>his </a:t>
            </a:r>
            <a:r>
              <a:rPr lang="en-US" sz="8000" dirty="0"/>
              <a:t>should be a standard part of any computational research curriculum, just as experimental or observational scientists are taught to keep a laboratory notebook and follow the scientific method. </a:t>
            </a:r>
            <a:endParaRPr lang="en-US" sz="8000" dirty="0" smtClean="0"/>
          </a:p>
          <a:p>
            <a:r>
              <a:rPr lang="en-US" sz="8000" b="1" dirty="0" smtClean="0">
                <a:solidFill>
                  <a:schemeClr val="tx2"/>
                </a:solidFill>
              </a:rPr>
              <a:t>Adopting</a:t>
            </a:r>
            <a:r>
              <a:rPr lang="en-US" sz="8000" b="1" dirty="0" smtClean="0"/>
              <a:t> </a:t>
            </a:r>
            <a:r>
              <a:rPr lang="en-US" sz="8000" b="1" dirty="0"/>
              <a:t>appropriate tools should be encouraged, and formally taught</a:t>
            </a:r>
            <a:r>
              <a:rPr lang="en-US" sz="8000" dirty="0"/>
              <a:t>. </a:t>
            </a:r>
            <a:r>
              <a:rPr lang="en-AU" sz="8000" dirty="0"/>
              <a:t>Many tools exist and are under development to help in replicating past results (by the researcher or others</a:t>
            </a:r>
            <a:r>
              <a:rPr lang="en-AU" sz="8000" dirty="0" smtClean="0"/>
              <a:t>).</a:t>
            </a:r>
          </a:p>
          <a:p>
            <a:pPr lvl="1"/>
            <a:r>
              <a:rPr lang="en-AU" sz="7600" dirty="0" smtClean="0"/>
              <a:t>some </a:t>
            </a:r>
            <a:r>
              <a:rPr lang="en-AU" sz="7600" dirty="0"/>
              <a:t>ease </a:t>
            </a:r>
            <a:r>
              <a:rPr lang="en-AU" sz="7600" b="1" dirty="0">
                <a:solidFill>
                  <a:schemeClr val="tx2"/>
                </a:solidFill>
              </a:rPr>
              <a:t>literate programming </a:t>
            </a:r>
            <a:r>
              <a:rPr lang="en-AU" sz="7600" dirty="0"/>
              <a:t>and publishing of computer code, either as commented code or notebooks. </a:t>
            </a:r>
            <a:endParaRPr lang="en-AU" sz="7600" dirty="0" smtClean="0"/>
          </a:p>
          <a:p>
            <a:pPr lvl="1"/>
            <a:r>
              <a:rPr lang="en-AU" sz="7600" dirty="0"/>
              <a:t>o</a:t>
            </a:r>
            <a:r>
              <a:rPr lang="en-AU" sz="7600" dirty="0" smtClean="0"/>
              <a:t>thers </a:t>
            </a:r>
            <a:r>
              <a:rPr lang="en-AU" sz="7600" dirty="0"/>
              <a:t>capture provenance of a computation or the complete software environment.  Version control systems are not new, but current tools facilitate use for collaboration and archiving complete project histories. </a:t>
            </a:r>
          </a:p>
          <a:p>
            <a:r>
              <a:rPr lang="en-AU" sz="8400" dirty="0" smtClean="0"/>
              <a:t>For </a:t>
            </a:r>
            <a:r>
              <a:rPr lang="en-AU" sz="8400" dirty="0"/>
              <a:t>a </a:t>
            </a:r>
            <a:r>
              <a:rPr lang="en-AU" sz="8400" b="1" dirty="0">
                <a:solidFill>
                  <a:schemeClr val="tx2"/>
                </a:solidFill>
              </a:rPr>
              <a:t>description of current tools </a:t>
            </a:r>
            <a:r>
              <a:rPr lang="en-AU" sz="8400" dirty="0"/>
              <a:t>see </a:t>
            </a:r>
            <a:r>
              <a:rPr lang="en-AU" sz="8400" dirty="0" smtClean="0"/>
              <a:t>workshop </a:t>
            </a:r>
            <a:r>
              <a:rPr lang="en-AU" sz="8400" dirty="0"/>
              <a:t>report [5] or </a:t>
            </a:r>
            <a:r>
              <a:rPr lang="en-AU" sz="8400" dirty="0" smtClean="0"/>
              <a:t>wiki </a:t>
            </a:r>
            <a:r>
              <a:rPr lang="en-AU" sz="8400" dirty="0"/>
              <a:t>[10</a:t>
            </a:r>
            <a:r>
              <a:rPr lang="en-AU" sz="8400" dirty="0" smtClean="0"/>
              <a:t>]</a:t>
            </a:r>
            <a:endParaRPr lang="en-AU" sz="8400" dirty="0"/>
          </a:p>
          <a:p>
            <a:pPr lvl="1"/>
            <a:r>
              <a:rPr lang="en-AU" sz="8000" dirty="0" smtClean="0"/>
              <a:t> VS teaches graduate </a:t>
            </a:r>
            <a:r>
              <a:rPr lang="en-AU" sz="8000" dirty="0"/>
              <a:t>seminar requiring students to replicate results from a published paper [11]. </a:t>
            </a:r>
            <a:r>
              <a:rPr lang="en-AU" sz="8000" dirty="0" smtClean="0"/>
              <a:t> This </a:t>
            </a:r>
            <a:r>
              <a:rPr lang="en-AU" sz="8000" dirty="0"/>
              <a:t>is one way to introduce tools and methods for replication into </a:t>
            </a:r>
            <a:r>
              <a:rPr lang="en-AU" sz="8000" dirty="0" smtClean="0"/>
              <a:t>curriculum; students </a:t>
            </a:r>
            <a:r>
              <a:rPr lang="en-AU" sz="8000" dirty="0"/>
              <a:t>experience first hand how important it is to incorporate principles of reproducibility into the scientific research process.   </a:t>
            </a:r>
          </a:p>
          <a:p>
            <a:endParaRPr lang="en-AU"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2227773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AU" b="1" dirty="0" smtClean="0"/>
              <a:t>CONCLUSION</a:t>
            </a:r>
            <a:endParaRPr lang="en-AU" b="1" dirty="0"/>
          </a:p>
        </p:txBody>
      </p:sp>
      <p:sp>
        <p:nvSpPr>
          <p:cNvPr id="3" name="Content Placeholder 2"/>
          <p:cNvSpPr>
            <a:spLocks noGrp="1"/>
          </p:cNvSpPr>
          <p:nvPr>
            <p:ph idx="1"/>
          </p:nvPr>
        </p:nvSpPr>
        <p:spPr>
          <a:xfrm>
            <a:off x="457200" y="1066800"/>
            <a:ext cx="8610600" cy="5715000"/>
          </a:xfrm>
        </p:spPr>
        <p:txBody>
          <a:bodyPr>
            <a:normAutofit fontScale="85000" lnSpcReduction="10000"/>
          </a:bodyPr>
          <a:lstStyle/>
          <a:p>
            <a:pPr marL="0" indent="0">
              <a:buNone/>
            </a:pPr>
            <a:r>
              <a:rPr lang="en-AU" dirty="0" smtClean="0"/>
              <a:t>Recent </a:t>
            </a:r>
            <a:r>
              <a:rPr lang="en-AU" dirty="0"/>
              <a:t>events in </a:t>
            </a:r>
            <a:r>
              <a:rPr lang="en-AU" dirty="0" smtClean="0"/>
              <a:t>medicine, economics </a:t>
            </a:r>
            <a:r>
              <a:rPr lang="en-AU" dirty="0"/>
              <a:t>and psychology illustrate the current scale of error and fraud [12]. </a:t>
            </a:r>
            <a:endParaRPr lang="en-AU" dirty="0" smtClean="0"/>
          </a:p>
          <a:p>
            <a:r>
              <a:rPr lang="en-AU" dirty="0" smtClean="0"/>
              <a:t>The </a:t>
            </a:r>
            <a:r>
              <a:rPr lang="en-AU" dirty="0"/>
              <a:t>United States has recently followed the lead of the United Kingdom, Australia and others in mandating public release of publicly funded research, including data [13</a:t>
            </a:r>
            <a:r>
              <a:rPr lang="en-AU" dirty="0" smtClean="0"/>
              <a:t>] </a:t>
            </a:r>
          </a:p>
          <a:p>
            <a:pPr marL="0" indent="0">
              <a:buNone/>
            </a:pPr>
            <a:r>
              <a:rPr lang="en-AU" dirty="0" smtClean="0"/>
              <a:t>We </a:t>
            </a:r>
            <a:r>
              <a:rPr lang="en-AU" dirty="0"/>
              <a:t>hope this helps bring about </a:t>
            </a:r>
            <a:r>
              <a:rPr lang="en-AU" dirty="0" smtClean="0"/>
              <a:t>needed </a:t>
            </a:r>
            <a:r>
              <a:rPr lang="en-AU" dirty="0"/>
              <a:t>cultural change in favour of consistently reproducible computational </a:t>
            </a:r>
            <a:r>
              <a:rPr lang="en-AU" dirty="0" smtClean="0"/>
              <a:t>research </a:t>
            </a:r>
          </a:p>
          <a:p>
            <a:pPr marL="400050" lvl="1" indent="0">
              <a:buNone/>
            </a:pPr>
            <a:r>
              <a:rPr lang="en-AU" dirty="0" smtClean="0"/>
              <a:t>While </a:t>
            </a:r>
            <a:r>
              <a:rPr lang="en-AU" dirty="0"/>
              <a:t>different types and degrees of reproducible research were </a:t>
            </a:r>
            <a:r>
              <a:rPr lang="en-AU" dirty="0" smtClean="0"/>
              <a:t>discussed at ICERM, </a:t>
            </a:r>
            <a:r>
              <a:rPr lang="en-AU" dirty="0"/>
              <a:t>an overwhelming majority argued the </a:t>
            </a:r>
            <a:r>
              <a:rPr lang="en-AU" b="1" dirty="0">
                <a:solidFill>
                  <a:schemeClr val="tx2"/>
                </a:solidFill>
              </a:rPr>
              <a:t>community must move to “open research</a:t>
            </a:r>
            <a:r>
              <a:rPr lang="en-AU" dirty="0"/>
              <a:t>”: research using accessible software tools to permit </a:t>
            </a:r>
            <a:endParaRPr lang="en-AU" dirty="0" smtClean="0"/>
          </a:p>
          <a:p>
            <a:pPr marL="514350" indent="-514350">
              <a:buAutoNum type="alphaLcParenBoth"/>
            </a:pPr>
            <a:r>
              <a:rPr lang="en-AU" dirty="0" smtClean="0"/>
              <a:t>auditing </a:t>
            </a:r>
            <a:r>
              <a:rPr lang="en-AU" dirty="0"/>
              <a:t>of computational procedures, </a:t>
            </a:r>
            <a:endParaRPr lang="en-AU" dirty="0" smtClean="0"/>
          </a:p>
          <a:p>
            <a:pPr marL="514350" indent="-514350">
              <a:buAutoNum type="alphaLcParenBoth"/>
            </a:pPr>
            <a:r>
              <a:rPr lang="en-AU" dirty="0" smtClean="0"/>
              <a:t>replication </a:t>
            </a:r>
            <a:r>
              <a:rPr lang="en-AU" dirty="0"/>
              <a:t>and independent verification of results, </a:t>
            </a:r>
            <a:r>
              <a:rPr lang="en-AU" dirty="0" smtClean="0"/>
              <a:t>and</a:t>
            </a:r>
          </a:p>
          <a:p>
            <a:pPr marL="514350" indent="-514350">
              <a:buAutoNum type="alphaLcParenBoth"/>
            </a:pPr>
            <a:r>
              <a:rPr lang="en-AU" dirty="0" smtClean="0"/>
              <a:t>extending </a:t>
            </a:r>
            <a:r>
              <a:rPr lang="en-AU" dirty="0"/>
              <a:t>results or applying methods to new problems.</a:t>
            </a:r>
          </a:p>
          <a:p>
            <a:endParaRPr lang="en-AU"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136641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71601"/>
            <a:ext cx="8305800" cy="2228850"/>
          </a:xfrm>
        </p:spPr>
        <p:txBody>
          <a:bodyPr>
            <a:normAutofit fontScale="90000"/>
          </a:bodyPr>
          <a:lstStyle/>
          <a:p>
            <a:r>
              <a:rPr lang="en-AU" b="1" dirty="0"/>
              <a:t>Publishing Standards for Computational Science: </a:t>
            </a:r>
            <a:r>
              <a:rPr lang="en-AU" b="1" dirty="0" smtClean="0"/>
              <a:t/>
            </a:r>
            <a:br>
              <a:rPr lang="en-AU" b="1" dirty="0" smtClean="0"/>
            </a:br>
            <a:r>
              <a:rPr lang="en-AU" b="1" dirty="0" smtClean="0">
                <a:solidFill>
                  <a:schemeClr val="tx2"/>
                </a:solidFill>
              </a:rPr>
              <a:t>“</a:t>
            </a:r>
            <a:r>
              <a:rPr lang="en-US" b="1" dirty="0">
                <a:solidFill>
                  <a:schemeClr val="tx2"/>
                </a:solidFill>
              </a:rPr>
              <a:t>Setting the Default to Reproducible”</a:t>
            </a:r>
            <a:r>
              <a:rPr lang="en-AU" dirty="0">
                <a:solidFill>
                  <a:schemeClr val="tx2"/>
                </a:solidFill>
              </a:rPr>
              <a:t/>
            </a:r>
            <a:br>
              <a:rPr lang="en-AU" dirty="0">
                <a:solidFill>
                  <a:schemeClr val="tx2"/>
                </a:solidFill>
              </a:rPr>
            </a:br>
            <a:endParaRPr lang="en-AU" dirty="0">
              <a:solidFill>
                <a:schemeClr val="tx2"/>
              </a:solidFill>
            </a:endParaRPr>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200400"/>
            <a:ext cx="6484934" cy="2593974"/>
          </a:xfrm>
          <a:prstGeom prst="rect">
            <a:avLst/>
          </a:prstGeom>
          <a:ln w="25400">
            <a:solidFill>
              <a:schemeClr val="accent1"/>
            </a:solidFill>
          </a:ln>
        </p:spPr>
      </p:pic>
      <p:sp>
        <p:nvSpPr>
          <p:cNvPr id="6" name="Subtitle 5"/>
          <p:cNvSpPr>
            <a:spLocks noGrp="1"/>
          </p:cNvSpPr>
          <p:nvPr>
            <p:ph type="subTitle" idx="1"/>
          </p:nvPr>
        </p:nvSpPr>
        <p:spPr>
          <a:xfrm>
            <a:off x="533400" y="5867399"/>
            <a:ext cx="8077199" cy="1015269"/>
          </a:xfrm>
        </p:spPr>
        <p:txBody>
          <a:bodyPr>
            <a:normAutofit fontScale="70000" lnSpcReduction="20000"/>
          </a:bodyPr>
          <a:lstStyle/>
          <a:p>
            <a:r>
              <a:rPr lang="en-US" b="1" dirty="0" err="1" smtClean="0"/>
              <a:t>Fpr</a:t>
            </a:r>
            <a:r>
              <a:rPr lang="en-US" b="1" dirty="0" smtClean="0"/>
              <a:t> </a:t>
            </a:r>
          </a:p>
          <a:p>
            <a:r>
              <a:rPr lang="en-US" b="1" dirty="0" smtClean="0">
                <a:solidFill>
                  <a:schemeClr val="tx1"/>
                </a:solidFill>
              </a:rPr>
              <a:t>Mathematical </a:t>
            </a:r>
            <a:r>
              <a:rPr lang="en-US" b="1" dirty="0">
                <a:solidFill>
                  <a:schemeClr val="tx1"/>
                </a:solidFill>
              </a:rPr>
              <a:t>Aspects of </a:t>
            </a:r>
            <a:r>
              <a:rPr lang="en-US" b="1" dirty="0" err="1">
                <a:solidFill>
                  <a:schemeClr val="tx1"/>
                </a:solidFill>
              </a:rPr>
              <a:t>Behavioural</a:t>
            </a:r>
            <a:r>
              <a:rPr lang="en-US" b="1" dirty="0">
                <a:solidFill>
                  <a:schemeClr val="tx1"/>
                </a:solidFill>
              </a:rPr>
              <a:t> Economics and </a:t>
            </a:r>
            <a:r>
              <a:rPr lang="en-US" b="1" dirty="0" smtClean="0">
                <a:solidFill>
                  <a:schemeClr val="tx1"/>
                </a:solidFill>
              </a:rPr>
              <a:t>Finance </a:t>
            </a:r>
            <a:r>
              <a:rPr lang="en-US" b="1" dirty="0" smtClean="0"/>
              <a:t> November 13-14 2015</a:t>
            </a:r>
            <a:endParaRPr lang="en-US" b="1" dirty="0"/>
          </a:p>
          <a:p>
            <a:endParaRPr lang="en-AU" b="1" dirty="0">
              <a:solidFill>
                <a:schemeClr val="tx1"/>
              </a:solidFill>
            </a:endParaRPr>
          </a:p>
        </p:txBody>
      </p:sp>
      <p:sp>
        <p:nvSpPr>
          <p:cNvPr id="7" name="Rectangle 6"/>
          <p:cNvSpPr/>
          <p:nvPr/>
        </p:nvSpPr>
        <p:spPr>
          <a:xfrm>
            <a:off x="6576566" y="4419600"/>
            <a:ext cx="89103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 y="98400"/>
            <a:ext cx="1943100" cy="1036086"/>
          </a:xfrm>
          <a:prstGeom prst="rect">
            <a:avLst/>
          </a:prstGeom>
          <a:ln w="25400">
            <a:solidFill>
              <a:schemeClr val="accent1">
                <a:shade val="50000"/>
              </a:schemeClr>
            </a:solidFill>
          </a:ln>
        </p:spPr>
      </p:pic>
    </p:spTree>
    <p:extLst>
      <p:ext uri="{BB962C8B-B14F-4D97-AF65-F5344CB8AC3E}">
        <p14:creationId xmlns:p14="http://schemas.microsoft.com/office/powerpoint/2010/main" val="38898505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5100"/>
            <a:ext cx="8229600" cy="1143000"/>
          </a:xfrm>
        </p:spPr>
        <p:txBody>
          <a:bodyPr/>
          <a:lstStyle/>
          <a:p>
            <a:r>
              <a:rPr lang="en-AU" b="1" dirty="0" smtClean="0"/>
              <a:t>THE FUTURE IS BRIGHT</a:t>
            </a:r>
            <a:endParaRPr lang="en-AU" b="1"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r="861" b="3996"/>
          <a:stretch/>
        </p:blipFill>
        <p:spPr>
          <a:xfrm>
            <a:off x="1295400" y="888024"/>
            <a:ext cx="4598862" cy="5716707"/>
          </a:xfrm>
        </p:spPr>
      </p:pic>
      <p:pic>
        <p:nvPicPr>
          <p:cNvPr id="4" name="Picture 3" descr="carmalogo.png"/>
          <p:cNvPicPr>
            <a:picLocks noChangeAspect="1"/>
          </p:cNvPicPr>
          <p:nvPr/>
        </p:nvPicPr>
        <p:blipFill>
          <a:blip r:embed="rId3" cstate="print"/>
          <a:srcRect r="5766"/>
          <a:stretch>
            <a:fillRect/>
          </a:stretch>
        </p:blipFill>
        <p:spPr>
          <a:xfrm>
            <a:off x="6576566" y="98400"/>
            <a:ext cx="2490800" cy="816000"/>
          </a:xfrm>
          <a:prstGeom prst="rect">
            <a:avLst/>
          </a:prstGeom>
          <a:ln w="25400">
            <a:solidFill>
              <a:schemeClr val="accent1"/>
            </a:solidFill>
          </a:ln>
        </p:spPr>
      </p:pic>
      <p:sp>
        <p:nvSpPr>
          <p:cNvPr id="6" name="TextBox 5"/>
          <p:cNvSpPr txBox="1"/>
          <p:nvPr/>
        </p:nvSpPr>
        <p:spPr>
          <a:xfrm>
            <a:off x="6322521" y="3352800"/>
            <a:ext cx="2743200" cy="707886"/>
          </a:xfrm>
          <a:prstGeom prst="rect">
            <a:avLst/>
          </a:prstGeom>
          <a:noFill/>
        </p:spPr>
        <p:txBody>
          <a:bodyPr wrap="square" rtlCol="0">
            <a:spAutoFit/>
          </a:bodyPr>
          <a:lstStyle/>
          <a:p>
            <a:pPr algn="ctr"/>
            <a:r>
              <a:rPr lang="en-AU" sz="4000" b="1" dirty="0" smtClean="0">
                <a:effectLst>
                  <a:outerShdw blurRad="38100" dist="38100" dir="2700000" algn="tl">
                    <a:srgbClr val="000000">
                      <a:alpha val="43137"/>
                    </a:srgbClr>
                  </a:outerShdw>
                </a:effectLst>
              </a:rPr>
              <a:t>THANK YOU</a:t>
            </a:r>
            <a:endParaRPr lang="en-AU"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8967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AU" b="1" dirty="0" smtClean="0"/>
              <a:t>REFERENCES</a:t>
            </a:r>
            <a:endParaRPr lang="en-AU" b="1" dirty="0"/>
          </a:p>
        </p:txBody>
      </p:sp>
      <p:sp>
        <p:nvSpPr>
          <p:cNvPr id="3" name="Content Placeholder 2"/>
          <p:cNvSpPr>
            <a:spLocks noGrp="1"/>
          </p:cNvSpPr>
          <p:nvPr>
            <p:ph idx="1"/>
          </p:nvPr>
        </p:nvSpPr>
        <p:spPr>
          <a:xfrm>
            <a:off x="0" y="731837"/>
            <a:ext cx="9144000" cy="4525963"/>
          </a:xfrm>
        </p:spPr>
        <p:txBody>
          <a:bodyPr>
            <a:noAutofit/>
          </a:bodyPr>
          <a:lstStyle/>
          <a:p>
            <a:pPr marL="514350" lvl="0" indent="-514350">
              <a:buFont typeface="+mj-lt"/>
              <a:buAutoNum type="arabicPeriod"/>
            </a:pPr>
            <a:r>
              <a:rPr lang="en-US" sz="2000" dirty="0"/>
              <a:t>D. </a:t>
            </a:r>
            <a:r>
              <a:rPr lang="en-US" sz="2000" dirty="0" err="1"/>
              <a:t>Donoho</a:t>
            </a:r>
            <a:r>
              <a:rPr lang="en-US" sz="2000" dirty="0"/>
              <a:t>, A. </a:t>
            </a:r>
            <a:r>
              <a:rPr lang="en-US" sz="2000" dirty="0" err="1"/>
              <a:t>Maleki</a:t>
            </a:r>
            <a:r>
              <a:rPr lang="en-US" sz="2000" dirty="0"/>
              <a:t>, M. </a:t>
            </a:r>
            <a:r>
              <a:rPr lang="en-US" sz="2000" dirty="0" err="1"/>
              <a:t>Shahram</a:t>
            </a:r>
            <a:r>
              <a:rPr lang="en-US" sz="2000" dirty="0"/>
              <a:t>, V. </a:t>
            </a:r>
            <a:r>
              <a:rPr lang="en-US" sz="2000" dirty="0" err="1"/>
              <a:t>Stodden</a:t>
            </a:r>
            <a:r>
              <a:rPr lang="en-US" sz="2000" dirty="0"/>
              <a:t>, and I. Ur </a:t>
            </a:r>
            <a:r>
              <a:rPr lang="en-US" sz="2000" dirty="0" err="1"/>
              <a:t>Rahman</a:t>
            </a:r>
            <a:r>
              <a:rPr lang="en-US" sz="2000" dirty="0"/>
              <a:t>. </a:t>
            </a:r>
            <a:r>
              <a:rPr lang="en-US" sz="2000" dirty="0" smtClean="0"/>
              <a:t>“Reproducible </a:t>
            </a:r>
            <a:r>
              <a:rPr lang="en-US" sz="2000" dirty="0"/>
              <a:t>research in computational harmonic analysis</a:t>
            </a:r>
            <a:r>
              <a:rPr lang="en-US" sz="2000" dirty="0" smtClean="0"/>
              <a:t>.” </a:t>
            </a:r>
            <a:r>
              <a:rPr lang="en-US" sz="2000" i="1" dirty="0"/>
              <a:t>Computing in Science and Engineering</a:t>
            </a:r>
            <a:r>
              <a:rPr lang="en-US" sz="2000" dirty="0"/>
              <a:t>, 11, January 2009</a:t>
            </a:r>
            <a:r>
              <a:rPr lang="en-US" sz="2000" dirty="0" smtClean="0"/>
              <a:t>.</a:t>
            </a:r>
            <a:endParaRPr lang="en-AU" sz="2000" dirty="0"/>
          </a:p>
          <a:p>
            <a:pPr marL="514350" lvl="0" indent="-514350">
              <a:buFont typeface="+mj-lt"/>
              <a:buAutoNum type="arabicPeriod"/>
            </a:pPr>
            <a:r>
              <a:rPr lang="en-AU" sz="2000" dirty="0"/>
              <a:t>D. H. Bailey and J. M. Borwein, “Exploratory Experimentation and Computation,” </a:t>
            </a:r>
            <a:r>
              <a:rPr lang="en-AU" sz="2000" i="1" dirty="0"/>
              <a:t>Notices of the AMS</a:t>
            </a:r>
            <a:r>
              <a:rPr lang="en-AU" sz="2000" dirty="0"/>
              <a:t>, vol. 58 (Nov. 2011), p. 1411-1419.</a:t>
            </a:r>
          </a:p>
          <a:p>
            <a:pPr marL="514350" lvl="0" indent="-514350">
              <a:buFont typeface="+mj-lt"/>
              <a:buAutoNum type="arabicPeriod"/>
            </a:pPr>
            <a:r>
              <a:rPr lang="en-AU" sz="2000" dirty="0"/>
              <a:t>J. M. Borwein and D. H. Bailey, </a:t>
            </a:r>
            <a:r>
              <a:rPr lang="en-AU" sz="2000" i="1" dirty="0"/>
              <a:t>Mathematics by Experiment</a:t>
            </a:r>
            <a:r>
              <a:rPr lang="en-AU" sz="2000" dirty="0"/>
              <a:t>, Edition 2, AK Peters, 2008</a:t>
            </a:r>
            <a:r>
              <a:rPr lang="en-AU" sz="2000" dirty="0" smtClean="0"/>
              <a:t>.</a:t>
            </a:r>
            <a:endParaRPr lang="en-AU" sz="2000" dirty="0"/>
          </a:p>
          <a:p>
            <a:pPr marL="514350" lvl="0" indent="-514350">
              <a:buFont typeface="+mj-lt"/>
              <a:buAutoNum type="arabicPeriod"/>
            </a:pPr>
            <a:r>
              <a:rPr lang="en-AU" sz="2000" dirty="0"/>
              <a:t>A. Abbott and Nature Magazine, “Disputed Results a Fresh Blow for Social Psychology,” Scientific American, April 30, 2013. </a:t>
            </a:r>
            <a:r>
              <a:rPr lang="en-AU" sz="2000" u="sng" dirty="0">
                <a:hlinkClick r:id="rId2"/>
              </a:rPr>
              <a:t>http://www.scientificamerican.com/article.cfm?id=disputed-results-a-fresh-blow-for-social-psychology</a:t>
            </a:r>
            <a:r>
              <a:rPr lang="en-AU" sz="2000" dirty="0"/>
              <a:t> </a:t>
            </a:r>
          </a:p>
          <a:p>
            <a:pPr marL="514350" lvl="0" indent="-514350">
              <a:buFont typeface="+mj-lt"/>
              <a:buAutoNum type="arabicPeriod"/>
            </a:pPr>
            <a:r>
              <a:rPr lang="en-AU" sz="2000" dirty="0"/>
              <a:t>V. </a:t>
            </a:r>
            <a:r>
              <a:rPr lang="en-AU" sz="2000" dirty="0" err="1"/>
              <a:t>Stodden</a:t>
            </a:r>
            <a:r>
              <a:rPr lang="en-AU" sz="2000" dirty="0"/>
              <a:t>, D. H. Bailey, J. Borwein, R. J. </a:t>
            </a:r>
            <a:r>
              <a:rPr lang="en-AU" sz="2000" dirty="0" err="1"/>
              <a:t>LeVeque</a:t>
            </a:r>
            <a:r>
              <a:rPr lang="en-AU" sz="2000" dirty="0"/>
              <a:t>, W. Rider and W. Stein, “Setting the Default to Reproducible: Reproducibility in Computational and Experimental Mathematics,” 2 Feb 2013, </a:t>
            </a:r>
            <a:r>
              <a:rPr lang="en-AU" sz="2000" u="sng" dirty="0">
                <a:hlinkClick r:id="rId3"/>
              </a:rPr>
              <a:t>http://www.davidhbailey.com/dhbpapers/icerm-report.pdf</a:t>
            </a:r>
            <a:r>
              <a:rPr lang="en-AU" sz="2000" dirty="0"/>
              <a:t>.</a:t>
            </a:r>
          </a:p>
          <a:p>
            <a:pPr marL="514350" lvl="0" indent="-514350">
              <a:buFont typeface="+mj-lt"/>
              <a:buAutoNum type="arabicPeriod"/>
            </a:pPr>
            <a:r>
              <a:rPr lang="en-US" sz="2000" dirty="0"/>
              <a:t>B. Matthews, B. </a:t>
            </a:r>
            <a:r>
              <a:rPr lang="en-US" sz="2000" dirty="0" err="1"/>
              <a:t>McIlwrath</a:t>
            </a:r>
            <a:r>
              <a:rPr lang="en-US" sz="2000" dirty="0"/>
              <a:t>, D. </a:t>
            </a:r>
            <a:r>
              <a:rPr lang="en-US" sz="2000" dirty="0" err="1"/>
              <a:t>Giaretta</a:t>
            </a:r>
            <a:r>
              <a:rPr lang="en-US" sz="2000" dirty="0"/>
              <a:t>, and E. Conway. </a:t>
            </a:r>
            <a:r>
              <a:rPr lang="en-US" sz="2000" dirty="0" smtClean="0"/>
              <a:t>“The </a:t>
            </a:r>
            <a:r>
              <a:rPr lang="en-US" sz="2000" dirty="0"/>
              <a:t>significant properties of software: A study</a:t>
            </a:r>
            <a:r>
              <a:rPr lang="en-US" sz="2000" dirty="0" smtClean="0"/>
              <a:t>.” </a:t>
            </a:r>
            <a:r>
              <a:rPr lang="en-US" sz="2000" dirty="0"/>
              <a:t>2008. </a:t>
            </a:r>
            <a:r>
              <a:rPr lang="en-US" sz="2000" u="sng" dirty="0">
                <a:hlinkClick r:id="rId4"/>
              </a:rPr>
              <a:t>http://</a:t>
            </a:r>
            <a:r>
              <a:rPr lang="en-US" sz="2000" u="sng" dirty="0" smtClean="0">
                <a:hlinkClick r:id="rId4"/>
              </a:rPr>
              <a:t>www.jisc.ac.uk/media/documents/programmes/preservation/spsoftware_report_redacted.pdf</a:t>
            </a:r>
            <a:r>
              <a:rPr lang="en-AU" sz="2000" dirty="0" smtClean="0"/>
              <a:t>. </a:t>
            </a:r>
            <a:endParaRPr lang="en-AU" sz="2000" dirty="0"/>
          </a:p>
        </p:txBody>
      </p:sp>
      <p:pic>
        <p:nvPicPr>
          <p:cNvPr id="4" name="Picture 3" descr="carmalogo.png"/>
          <p:cNvPicPr>
            <a:picLocks noChangeAspect="1"/>
          </p:cNvPicPr>
          <p:nvPr/>
        </p:nvPicPr>
        <p:blipFill>
          <a:blip r:embed="rId5" cstate="print"/>
          <a:srcRect r="5766"/>
          <a:stretch>
            <a:fillRect/>
          </a:stretch>
        </p:blipFill>
        <p:spPr>
          <a:xfrm>
            <a:off x="6576566" y="0"/>
            <a:ext cx="2490800" cy="816000"/>
          </a:xfrm>
          <a:prstGeom prst="rect">
            <a:avLst/>
          </a:prstGeom>
          <a:ln w="25400">
            <a:solidFill>
              <a:schemeClr val="accent1"/>
            </a:solidFill>
          </a:ln>
        </p:spPr>
      </p:pic>
    </p:spTree>
    <p:extLst>
      <p:ext uri="{BB962C8B-B14F-4D97-AF65-F5344CB8AC3E}">
        <p14:creationId xmlns:p14="http://schemas.microsoft.com/office/powerpoint/2010/main" val="39567564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lstStyle/>
          <a:p>
            <a:r>
              <a:rPr lang="en-AU" b="1" dirty="0" smtClean="0"/>
              <a:t>REFERENCES</a:t>
            </a:r>
            <a:endParaRPr lang="en-AU" b="1" dirty="0"/>
          </a:p>
        </p:txBody>
      </p:sp>
      <p:sp>
        <p:nvSpPr>
          <p:cNvPr id="3" name="Content Placeholder 2"/>
          <p:cNvSpPr>
            <a:spLocks noGrp="1"/>
          </p:cNvSpPr>
          <p:nvPr>
            <p:ph idx="1"/>
          </p:nvPr>
        </p:nvSpPr>
        <p:spPr>
          <a:xfrm>
            <a:off x="0" y="381000"/>
            <a:ext cx="9144000" cy="4525963"/>
          </a:xfrm>
        </p:spPr>
        <p:txBody>
          <a:bodyPr>
            <a:noAutofit/>
          </a:bodyPr>
          <a:lstStyle/>
          <a:p>
            <a:pPr lvl="0">
              <a:buFont typeface="+mj-lt"/>
              <a:buAutoNum type="arabicPeriod" startAt="7"/>
            </a:pPr>
            <a:r>
              <a:rPr lang="en-US" sz="2000" dirty="0" smtClean="0"/>
              <a:t>For </a:t>
            </a:r>
            <a:r>
              <a:rPr lang="en-US" sz="2000" dirty="0"/>
              <a:t>examples see: </a:t>
            </a:r>
            <a:r>
              <a:rPr lang="en-US" sz="2000" u="sng" dirty="0">
                <a:hlinkClick r:id="rId2"/>
              </a:rPr>
              <a:t>http://scholcomm.columbia.edu/data-management/data-management-plan- templates/</a:t>
            </a:r>
            <a:r>
              <a:rPr lang="en-US" sz="2000" dirty="0"/>
              <a:t>  and  </a:t>
            </a:r>
            <a:r>
              <a:rPr lang="en-US" sz="2000" u="sng" dirty="0">
                <a:hlinkClick r:id="rId3"/>
              </a:rPr>
              <a:t>http://</a:t>
            </a:r>
            <a:r>
              <a:rPr lang="en-US" sz="2000" u="sng" dirty="0" smtClean="0">
                <a:hlinkClick r:id="rId3"/>
              </a:rPr>
              <a:t>www2.lib.virginia.edu/brown/data/NSFDMP.html</a:t>
            </a:r>
            <a:endParaRPr lang="en-AU" sz="2000" dirty="0"/>
          </a:p>
          <a:p>
            <a:pPr lvl="0">
              <a:buFont typeface="+mj-lt"/>
              <a:buAutoNum type="arabicPeriod" startAt="7"/>
            </a:pPr>
            <a:r>
              <a:rPr lang="en-AU" sz="2000" dirty="0" smtClean="0"/>
              <a:t>D</a:t>
            </a:r>
            <a:r>
              <a:rPr lang="en-AU" sz="2000" dirty="0"/>
              <a:t>. </a:t>
            </a:r>
            <a:r>
              <a:rPr lang="en-AU" sz="2000" dirty="0" err="1"/>
              <a:t>Fanelli</a:t>
            </a:r>
            <a:r>
              <a:rPr lang="en-AU" sz="2000" dirty="0"/>
              <a:t>, “Redefine misconduct as distorted reporting,” </a:t>
            </a:r>
            <a:r>
              <a:rPr lang="en-AU" sz="2000" i="1" dirty="0"/>
              <a:t>Nature</a:t>
            </a:r>
            <a:r>
              <a:rPr lang="en-AU" sz="2000" dirty="0"/>
              <a:t>, 13 Feb 2013, available at </a:t>
            </a:r>
            <a:r>
              <a:rPr lang="en-AU" sz="2000" u="sng" dirty="0">
                <a:hlinkClick r:id="rId4"/>
              </a:rPr>
              <a:t>http://</a:t>
            </a:r>
            <a:r>
              <a:rPr lang="en-AU" sz="2000" u="sng" dirty="0" smtClean="0">
                <a:hlinkClick r:id="rId4"/>
              </a:rPr>
              <a:t>www.nature.com/news/redefine-misconduct-as-distorted-reporting-1.12411</a:t>
            </a:r>
            <a:r>
              <a:rPr lang="en-AU" sz="2000" dirty="0" smtClean="0"/>
              <a:t>.</a:t>
            </a:r>
          </a:p>
          <a:p>
            <a:pPr lvl="0">
              <a:buFont typeface="+mj-lt"/>
              <a:buAutoNum type="arabicPeriod" startAt="7"/>
            </a:pPr>
            <a:r>
              <a:rPr lang="en-US" sz="2000" dirty="0" smtClean="0"/>
              <a:t>R</a:t>
            </a:r>
            <a:r>
              <a:rPr lang="en-US" sz="2000" dirty="0"/>
              <a:t>. </a:t>
            </a:r>
            <a:r>
              <a:rPr lang="en-US" sz="2000" dirty="0" err="1"/>
              <a:t>LeVeque</a:t>
            </a:r>
            <a:r>
              <a:rPr lang="en-US" sz="2000" dirty="0"/>
              <a:t>, I. Mitchell, and V. </a:t>
            </a:r>
            <a:r>
              <a:rPr lang="en-US" sz="2000" dirty="0" err="1"/>
              <a:t>Stodden</a:t>
            </a:r>
            <a:r>
              <a:rPr lang="en-US" sz="2000" dirty="0"/>
              <a:t>. </a:t>
            </a:r>
            <a:r>
              <a:rPr lang="en-US" sz="2000" dirty="0" smtClean="0"/>
              <a:t>“Reproducible </a:t>
            </a:r>
            <a:r>
              <a:rPr lang="en-US" sz="2000" dirty="0"/>
              <a:t>research for scientific computing: Tools and strategies for changing the culture</a:t>
            </a:r>
            <a:r>
              <a:rPr lang="en-US" sz="2000" dirty="0" smtClean="0"/>
              <a:t>.” </a:t>
            </a:r>
            <a:r>
              <a:rPr lang="en-US" sz="2000" i="1" dirty="0" smtClean="0"/>
              <a:t>Comp </a:t>
            </a:r>
            <a:r>
              <a:rPr lang="en-US" sz="2000" i="1" dirty="0"/>
              <a:t>in Science and </a:t>
            </a:r>
            <a:r>
              <a:rPr lang="en-US" sz="2000" i="1" dirty="0" err="1" smtClean="0"/>
              <a:t>Engin</a:t>
            </a:r>
            <a:r>
              <a:rPr lang="en-US" sz="2000" i="1" dirty="0" smtClean="0"/>
              <a:t>.</a:t>
            </a:r>
            <a:r>
              <a:rPr lang="en-US" sz="2000" dirty="0" smtClean="0"/>
              <a:t>, 13–17</a:t>
            </a:r>
            <a:r>
              <a:rPr lang="en-US" sz="2000" dirty="0"/>
              <a:t>, July </a:t>
            </a:r>
            <a:r>
              <a:rPr lang="en-US" sz="2000" dirty="0" smtClean="0"/>
              <a:t>2012.</a:t>
            </a:r>
            <a:endParaRPr lang="en-AU" sz="2000" dirty="0" smtClean="0"/>
          </a:p>
          <a:p>
            <a:pPr lvl="0">
              <a:buFont typeface="+mj-lt"/>
              <a:buAutoNum type="arabicPeriod" startAt="7"/>
            </a:pPr>
            <a:r>
              <a:rPr lang="en-AU" sz="2000" dirty="0" smtClean="0"/>
              <a:t>ICERM </a:t>
            </a:r>
            <a:r>
              <a:rPr lang="en-AU" sz="2000" dirty="0"/>
              <a:t>Reproducibility Workshop </a:t>
            </a:r>
            <a:r>
              <a:rPr lang="en-AU" sz="2000" dirty="0" smtClean="0"/>
              <a:t>Wiki: </a:t>
            </a:r>
            <a:r>
              <a:rPr lang="en-AU" sz="2000" u="sng" dirty="0" smtClean="0">
                <a:hlinkClick r:id="rId5"/>
              </a:rPr>
              <a:t>http</a:t>
            </a:r>
            <a:r>
              <a:rPr lang="en-AU" sz="2000" u="sng" dirty="0">
                <a:hlinkClick r:id="rId5"/>
              </a:rPr>
              <a:t>://wiki.stodden.net/ICERM_Reproducibility_in_Computational_and_Experimental_Mathematics:_</a:t>
            </a:r>
            <a:r>
              <a:rPr lang="en-AU" sz="2000" u="sng" dirty="0" smtClean="0">
                <a:hlinkClick r:id="rId5"/>
              </a:rPr>
              <a:t>Readings_and_References</a:t>
            </a:r>
            <a:endParaRPr lang="en-AU" sz="2000" dirty="0" smtClean="0"/>
          </a:p>
          <a:p>
            <a:pPr lvl="0">
              <a:buFont typeface="+mj-lt"/>
              <a:buAutoNum type="arabicPeriod" startAt="7"/>
            </a:pPr>
            <a:r>
              <a:rPr lang="en-AU" sz="2000" dirty="0" smtClean="0"/>
              <a:t>D</a:t>
            </a:r>
            <a:r>
              <a:rPr lang="en-AU" sz="2000" dirty="0"/>
              <a:t>. </a:t>
            </a:r>
            <a:r>
              <a:rPr lang="en-AU" sz="2000" dirty="0" err="1"/>
              <a:t>Ince</a:t>
            </a:r>
            <a:r>
              <a:rPr lang="en-AU" sz="2000" dirty="0"/>
              <a:t>, System Failure, </a:t>
            </a:r>
            <a:r>
              <a:rPr lang="en-AU" sz="2000" i="1" dirty="0"/>
              <a:t>Times Higher Education</a:t>
            </a:r>
            <a:r>
              <a:rPr lang="en-AU" sz="2000" dirty="0"/>
              <a:t>, May 5, 2011. </a:t>
            </a:r>
            <a:r>
              <a:rPr lang="en-AU" sz="2000" u="sng" dirty="0">
                <a:hlinkClick r:id="rId6"/>
              </a:rPr>
              <a:t>http://www.timeshighereducation.co.uk/416000.article</a:t>
            </a:r>
            <a:r>
              <a:rPr lang="en-AU" sz="2000" dirty="0"/>
              <a:t> </a:t>
            </a:r>
            <a:endParaRPr lang="en-AU" sz="2000" dirty="0" smtClean="0"/>
          </a:p>
          <a:p>
            <a:pPr lvl="0">
              <a:buFont typeface="+mj-lt"/>
              <a:buAutoNum type="arabicPeriod" startAt="7"/>
            </a:pPr>
            <a:r>
              <a:rPr lang="en-AU" sz="2000" dirty="0" smtClean="0"/>
              <a:t>D</a:t>
            </a:r>
            <a:r>
              <a:rPr lang="en-AU" sz="2000" dirty="0"/>
              <a:t>. H. Bailey and J. M. Borwein, </a:t>
            </a:r>
            <a:r>
              <a:rPr lang="en-AU" sz="2000" dirty="0" smtClean="0"/>
              <a:t>“Reliability</a:t>
            </a:r>
            <a:r>
              <a:rPr lang="en-AU" sz="2000" dirty="0"/>
              <a:t>, Reproducibility and the Reinhart-</a:t>
            </a:r>
            <a:r>
              <a:rPr lang="en-AU" sz="2000" dirty="0" err="1"/>
              <a:t>Rogoff</a:t>
            </a:r>
            <a:r>
              <a:rPr lang="en-AU" sz="2000" dirty="0"/>
              <a:t> error</a:t>
            </a:r>
            <a:r>
              <a:rPr lang="en-AU" sz="2000" dirty="0" smtClean="0"/>
              <a:t>,” </a:t>
            </a:r>
            <a:r>
              <a:rPr lang="en-US" sz="2000" u="sng" dirty="0" smtClean="0">
                <a:hlinkClick r:id="rId7"/>
              </a:rPr>
              <a:t>https</a:t>
            </a:r>
            <a:r>
              <a:rPr lang="en-US" sz="2000" u="sng" dirty="0">
                <a:hlinkClick r:id="rId7"/>
              </a:rPr>
              <a:t>://theconversation.com/the-reinhart-rogoff-error-or-how-not-to-excel-at-economics-13646</a:t>
            </a:r>
            <a:r>
              <a:rPr lang="en-AU" sz="2000" dirty="0"/>
              <a:t>, April 19, </a:t>
            </a:r>
            <a:r>
              <a:rPr lang="en-AU" sz="2000" dirty="0" smtClean="0"/>
              <a:t>2013.</a:t>
            </a:r>
          </a:p>
          <a:p>
            <a:pPr lvl="0">
              <a:buFont typeface="+mj-lt"/>
              <a:buAutoNum type="arabicPeriod" startAt="7"/>
            </a:pPr>
            <a:r>
              <a:rPr lang="en-AU" sz="2000" dirty="0" smtClean="0"/>
              <a:t>OSTP</a:t>
            </a:r>
            <a:r>
              <a:rPr lang="en-AU" sz="2000" dirty="0"/>
              <a:t>, “Expanding Public Access to the Results of Federally Funded Research,” 22 Feb 2013, available at </a:t>
            </a:r>
            <a:r>
              <a:rPr lang="en-AU" sz="2000" u="sng" dirty="0">
                <a:hlinkClick r:id="rId8"/>
              </a:rPr>
              <a:t>http://www.whitehouse.gov/blog/2013/02/22/expanding-public-access-results-federally-funded-research</a:t>
            </a:r>
            <a:endParaRPr lang="en-AU" sz="2000" dirty="0"/>
          </a:p>
        </p:txBody>
      </p:sp>
    </p:spTree>
    <p:extLst>
      <p:ext uri="{BB962C8B-B14F-4D97-AF65-F5344CB8AC3E}">
        <p14:creationId xmlns:p14="http://schemas.microsoft.com/office/powerpoint/2010/main" val="18925606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90600"/>
            <a:ext cx="8305800" cy="2305051"/>
          </a:xfrm>
        </p:spPr>
        <p:txBody>
          <a:bodyPr>
            <a:normAutofit fontScale="90000"/>
          </a:bodyPr>
          <a:lstStyle/>
          <a:p>
            <a:r>
              <a:rPr lang="en-AU" b="1" dirty="0"/>
              <a:t>Publishing Standards for Computational Science: </a:t>
            </a:r>
            <a:r>
              <a:rPr lang="en-AU" b="1" dirty="0" smtClean="0"/>
              <a:t/>
            </a:r>
            <a:br>
              <a:rPr lang="en-AU" b="1" dirty="0" smtClean="0"/>
            </a:br>
            <a:r>
              <a:rPr lang="en-AU" b="1" dirty="0" smtClean="0">
                <a:solidFill>
                  <a:schemeClr val="tx2"/>
                </a:solidFill>
              </a:rPr>
              <a:t>“</a:t>
            </a:r>
            <a:r>
              <a:rPr lang="en-US" b="1" dirty="0">
                <a:solidFill>
                  <a:schemeClr val="tx2"/>
                </a:solidFill>
              </a:rPr>
              <a:t>Setting the Default to Reproducible”</a:t>
            </a:r>
            <a:r>
              <a:rPr lang="en-AU" dirty="0">
                <a:solidFill>
                  <a:schemeClr val="tx2"/>
                </a:solidFill>
              </a:rPr>
              <a:t/>
            </a:r>
            <a:br>
              <a:rPr lang="en-AU" dirty="0">
                <a:solidFill>
                  <a:schemeClr val="tx2"/>
                </a:solidFill>
              </a:rPr>
            </a:br>
            <a:endParaRPr lang="en-AU" dirty="0">
              <a:solidFill>
                <a:schemeClr val="tx2"/>
              </a:solidFill>
            </a:endParaRPr>
          </a:p>
        </p:txBody>
      </p:sp>
      <p:sp>
        <p:nvSpPr>
          <p:cNvPr id="3" name="Subtitle 2"/>
          <p:cNvSpPr>
            <a:spLocks noGrp="1"/>
          </p:cNvSpPr>
          <p:nvPr>
            <p:ph type="subTitle" idx="1"/>
          </p:nvPr>
        </p:nvSpPr>
        <p:spPr>
          <a:xfrm>
            <a:off x="609600" y="2971800"/>
            <a:ext cx="7924800" cy="3886200"/>
          </a:xfrm>
        </p:spPr>
        <p:txBody>
          <a:bodyPr>
            <a:normAutofit fontScale="62500" lnSpcReduction="20000"/>
          </a:bodyPr>
          <a:lstStyle/>
          <a:p>
            <a:r>
              <a:rPr lang="en-AU" b="1" u="sng" cap="all" dirty="0">
                <a:solidFill>
                  <a:schemeClr val="accent6">
                    <a:lumMod val="50000"/>
                  </a:schemeClr>
                </a:solidFill>
              </a:rPr>
              <a:t>BY VICTORIA </a:t>
            </a:r>
            <a:r>
              <a:rPr lang="en-AU" b="1" u="sng" cap="all" dirty="0" err="1">
                <a:solidFill>
                  <a:schemeClr val="accent6">
                    <a:lumMod val="50000"/>
                  </a:schemeClr>
                </a:solidFill>
              </a:rPr>
              <a:t>SToDDEN</a:t>
            </a:r>
            <a:r>
              <a:rPr lang="en-AU" b="1" u="sng" cap="all" dirty="0">
                <a:solidFill>
                  <a:schemeClr val="accent6">
                    <a:lumMod val="50000"/>
                  </a:schemeClr>
                </a:solidFill>
              </a:rPr>
              <a:t>, JONATHAN Borwein, &amp; </a:t>
            </a:r>
            <a:r>
              <a:rPr lang="en-AU" b="1" u="sng" cap="all" dirty="0" err="1">
                <a:solidFill>
                  <a:schemeClr val="accent6">
                    <a:lumMod val="50000"/>
                  </a:schemeClr>
                </a:solidFill>
              </a:rPr>
              <a:t>DaVID</a:t>
            </a:r>
            <a:r>
              <a:rPr lang="en-AU" b="1" u="sng" cap="all" dirty="0">
                <a:solidFill>
                  <a:schemeClr val="accent6">
                    <a:lumMod val="50000"/>
                  </a:schemeClr>
                </a:solidFill>
              </a:rPr>
              <a:t> H. </a:t>
            </a:r>
            <a:r>
              <a:rPr lang="en-AU" b="1" u="sng" cap="all" dirty="0" err="1" smtClean="0">
                <a:solidFill>
                  <a:schemeClr val="accent6">
                    <a:lumMod val="50000"/>
                  </a:schemeClr>
                </a:solidFill>
              </a:rPr>
              <a:t>BaileY</a:t>
            </a:r>
            <a:endParaRPr lang="en-AU" b="1" u="sng" cap="all" dirty="0" smtClean="0">
              <a:solidFill>
                <a:schemeClr val="accent6">
                  <a:lumMod val="50000"/>
                </a:schemeClr>
              </a:solidFill>
            </a:endParaRPr>
          </a:p>
          <a:p>
            <a:r>
              <a:rPr lang="en-AU" b="1" dirty="0">
                <a:solidFill>
                  <a:schemeClr val="tx1"/>
                </a:solidFill>
              </a:rPr>
              <a:t/>
            </a:r>
            <a:br>
              <a:rPr lang="en-AU" b="1" dirty="0">
                <a:solidFill>
                  <a:schemeClr val="tx1"/>
                </a:solidFill>
              </a:rPr>
            </a:br>
            <a:r>
              <a:rPr lang="en-AU" sz="4400" dirty="0" smtClean="0">
                <a:solidFill>
                  <a:schemeClr val="tx1"/>
                </a:solidFill>
              </a:rPr>
              <a:t>"</a:t>
            </a:r>
            <a:r>
              <a:rPr lang="en-AU" sz="4400" dirty="0">
                <a:solidFill>
                  <a:schemeClr val="tx1"/>
                </a:solidFill>
              </a:rPr>
              <a:t>'Setting the Default to Reproducible' in Computational Science Research," </a:t>
            </a:r>
            <a:r>
              <a:rPr lang="en-AU" sz="4400" i="1" dirty="0">
                <a:solidFill>
                  <a:schemeClr val="tx1"/>
                </a:solidFill>
              </a:rPr>
              <a:t>SIAM News</a:t>
            </a:r>
            <a:r>
              <a:rPr lang="en-AU" sz="4400" dirty="0">
                <a:solidFill>
                  <a:schemeClr val="tx1"/>
                </a:solidFill>
              </a:rPr>
              <a:t>, vol. 46, no. 5 (June 2013), pg. </a:t>
            </a:r>
            <a:r>
              <a:rPr lang="en-AU" sz="4400" dirty="0" smtClean="0">
                <a:solidFill>
                  <a:schemeClr val="tx1"/>
                </a:solidFill>
              </a:rPr>
              <a:t>4-6.</a:t>
            </a:r>
          </a:p>
          <a:p>
            <a:r>
              <a:rPr lang="en-AU" dirty="0" smtClean="0">
                <a:solidFill>
                  <a:srgbClr val="F79646"/>
                </a:solidFill>
              </a:rPr>
              <a:t>Also</a:t>
            </a:r>
            <a:endParaRPr lang="en-AU" dirty="0" smtClean="0">
              <a:solidFill>
                <a:srgbClr val="F79646"/>
              </a:solidFill>
            </a:endParaRPr>
          </a:p>
          <a:p>
            <a:pPr algn="l"/>
            <a:r>
              <a:rPr lang="en-AU" dirty="0">
                <a:solidFill>
                  <a:schemeClr val="tx1"/>
                </a:solidFill>
              </a:rPr>
              <a:t>D.H. Bailey, J.M. Borwein and Victoria </a:t>
            </a:r>
            <a:r>
              <a:rPr lang="en-AU" dirty="0" err="1">
                <a:solidFill>
                  <a:schemeClr val="tx1"/>
                </a:solidFill>
              </a:rPr>
              <a:t>Stodden</a:t>
            </a:r>
            <a:r>
              <a:rPr lang="en-AU" dirty="0">
                <a:solidFill>
                  <a:schemeClr val="tx1"/>
                </a:solidFill>
              </a:rPr>
              <a:t>, ``Set the default to </a:t>
            </a:r>
            <a:r>
              <a:rPr lang="en-AU" dirty="0" smtClean="0">
                <a:solidFill>
                  <a:schemeClr val="tx1"/>
                </a:solidFill>
              </a:rPr>
              <a:t>‘open’,"</a:t>
            </a:r>
            <a:r>
              <a:rPr lang="en-AU" dirty="0">
                <a:solidFill>
                  <a:schemeClr val="tx1"/>
                </a:solidFill>
              </a:rPr>
              <a:t> </a:t>
            </a:r>
            <a:r>
              <a:rPr lang="en-AU" i="1" dirty="0">
                <a:solidFill>
                  <a:schemeClr val="tx1"/>
                </a:solidFill>
              </a:rPr>
              <a:t>Notices of the AMS</a:t>
            </a:r>
            <a:r>
              <a:rPr lang="en-AU" dirty="0">
                <a:solidFill>
                  <a:schemeClr val="tx1"/>
                </a:solidFill>
              </a:rPr>
              <a:t>. </a:t>
            </a:r>
            <a:r>
              <a:rPr lang="en-AU" b="1" dirty="0">
                <a:solidFill>
                  <a:schemeClr val="tx1"/>
                </a:solidFill>
              </a:rPr>
              <a:t>60</a:t>
            </a:r>
            <a:r>
              <a:rPr lang="en-AU" dirty="0">
                <a:solidFill>
                  <a:schemeClr val="tx1"/>
                </a:solidFill>
              </a:rPr>
              <a:t> (6) (2013), 679-680</a:t>
            </a:r>
            <a:r>
              <a:rPr lang="en-AU" dirty="0" smtClean="0">
                <a:solidFill>
                  <a:schemeClr val="tx1"/>
                </a:solidFill>
              </a:rPr>
              <a:t>.</a:t>
            </a:r>
          </a:p>
          <a:p>
            <a:pPr algn="l"/>
            <a:endParaRPr lang="en-AU" dirty="0" smtClean="0">
              <a:solidFill>
                <a:schemeClr val="tx1"/>
              </a:solidFill>
            </a:endParaRPr>
          </a:p>
          <a:p>
            <a:pPr algn="l"/>
            <a:r>
              <a:rPr lang="en-US" dirty="0">
                <a:solidFill>
                  <a:srgbClr val="000000"/>
                </a:solidFill>
              </a:rPr>
              <a:t>D. Bailey, J. Borwein, and V. </a:t>
            </a:r>
            <a:r>
              <a:rPr lang="en-US" dirty="0" err="1">
                <a:solidFill>
                  <a:srgbClr val="000000"/>
                </a:solidFill>
              </a:rPr>
              <a:t>Stodden</a:t>
            </a:r>
            <a:r>
              <a:rPr lang="en-US" dirty="0">
                <a:solidFill>
                  <a:srgbClr val="000000"/>
                </a:solidFill>
              </a:rPr>
              <a:t>. ``Facilitating Reproducibility in Scientific Computing: Principles and Practice." Chapter in </a:t>
            </a:r>
            <a:r>
              <a:rPr lang="en-US" i="1" dirty="0">
                <a:solidFill>
                  <a:srgbClr val="000000"/>
                </a:solidFill>
              </a:rPr>
              <a:t>Reproducibility - Principles, Problems, Practices.</a:t>
            </a:r>
            <a:r>
              <a:rPr lang="en-US" dirty="0">
                <a:solidFill>
                  <a:srgbClr val="000000"/>
                </a:solidFill>
              </a:rPr>
              <a:t> </a:t>
            </a:r>
            <a:r>
              <a:rPr lang="en-US" dirty="0" err="1">
                <a:solidFill>
                  <a:srgbClr val="000000"/>
                </a:solidFill>
              </a:rPr>
              <a:t>Harald</a:t>
            </a:r>
            <a:r>
              <a:rPr lang="en-US" dirty="0">
                <a:solidFill>
                  <a:srgbClr val="000000"/>
                </a:solidFill>
              </a:rPr>
              <a:t> </a:t>
            </a:r>
            <a:r>
              <a:rPr lang="en-US" dirty="0" err="1">
                <a:solidFill>
                  <a:srgbClr val="000000"/>
                </a:solidFill>
              </a:rPr>
              <a:t>Atmanspacher</a:t>
            </a:r>
            <a:r>
              <a:rPr lang="en-US" dirty="0">
                <a:solidFill>
                  <a:srgbClr val="000000"/>
                </a:solidFill>
              </a:rPr>
              <a:t> and Sabine </a:t>
            </a:r>
            <a:r>
              <a:rPr lang="en-US" dirty="0" err="1">
                <a:solidFill>
                  <a:srgbClr val="000000"/>
                </a:solidFill>
              </a:rPr>
              <a:t>Maasen</a:t>
            </a:r>
            <a:r>
              <a:rPr lang="en-US" dirty="0">
                <a:solidFill>
                  <a:srgbClr val="000000"/>
                </a:solidFill>
              </a:rPr>
              <a:t> editors. John Wiley &amp; Sons, New York 2015. In Press.</a:t>
            </a:r>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3012073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199" y="228600"/>
            <a:ext cx="4707081" cy="609151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28600"/>
            <a:ext cx="4707082" cy="6091517"/>
          </a:xfrm>
          <a:prstGeom prst="rect">
            <a:avLst/>
          </a:prstGeom>
        </p:spPr>
      </p:pic>
    </p:spTree>
    <p:extLst>
      <p:ext uri="{BB962C8B-B14F-4D97-AF65-F5344CB8AC3E}">
        <p14:creationId xmlns:p14="http://schemas.microsoft.com/office/powerpoint/2010/main" val="69501581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pic>
        <p:nvPicPr>
          <p:cNvPr id="5" name="Picture 4" descr="miracl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073927" y="228600"/>
            <a:ext cx="5334000" cy="6123000"/>
          </a:xfrm>
          <a:prstGeom prst="rect">
            <a:avLst/>
          </a:prstGeom>
          <a:noFill/>
          <a:ln>
            <a:noFill/>
          </a:ln>
        </p:spPr>
      </p:pic>
      <p:sp>
        <p:nvSpPr>
          <p:cNvPr id="6" name="Title 5"/>
          <p:cNvSpPr>
            <a:spLocks noGrp="1"/>
          </p:cNvSpPr>
          <p:nvPr>
            <p:ph type="ctrTitle"/>
          </p:nvPr>
        </p:nvSpPr>
        <p:spPr/>
        <p:txBody>
          <a:bodyPr/>
          <a:lstStyle/>
          <a:p>
            <a:r>
              <a:rPr lang="en-AU" dirty="0" smtClean="0"/>
              <a:t/>
            </a:r>
            <a:br>
              <a:rPr lang="en-AU" dirty="0" smtClean="0"/>
            </a:br>
            <a:endParaRPr lang="en-AU" dirty="0"/>
          </a:p>
        </p:txBody>
      </p:sp>
      <p:sp>
        <p:nvSpPr>
          <p:cNvPr id="7" name="Subtitle 6"/>
          <p:cNvSpPr>
            <a:spLocks noGrp="1"/>
          </p:cNvSpPr>
          <p:nvPr>
            <p:ph type="subTitle" idx="1"/>
          </p:nvPr>
        </p:nvSpPr>
        <p:spPr/>
        <p:txBody>
          <a:bodyPr/>
          <a:lstStyle/>
          <a:p>
            <a:r>
              <a:rPr lang="en-AU" dirty="0" smtClean="0"/>
              <a:t> </a:t>
            </a:r>
            <a:endParaRPr lang="en-AU" dirty="0"/>
          </a:p>
        </p:txBody>
      </p:sp>
    </p:spTree>
    <p:extLst>
      <p:ext uri="{BB962C8B-B14F-4D97-AF65-F5344CB8AC3E}">
        <p14:creationId xmlns:p14="http://schemas.microsoft.com/office/powerpoint/2010/main" val="41648883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AU" b="1" dirty="0" smtClean="0"/>
              <a:t>ABSTRACT</a:t>
            </a:r>
            <a:endParaRPr lang="en-AU" b="1"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
        <p:nvSpPr>
          <p:cNvPr id="3" name="Content Placeholder 2"/>
          <p:cNvSpPr>
            <a:spLocks noGrp="1"/>
          </p:cNvSpPr>
          <p:nvPr>
            <p:ph idx="1"/>
          </p:nvPr>
        </p:nvSpPr>
        <p:spPr>
          <a:xfrm>
            <a:off x="0" y="914400"/>
            <a:ext cx="9220200" cy="5943600"/>
          </a:xfrm>
          <a:ln>
            <a:noFill/>
          </a:ln>
        </p:spPr>
        <p:txBody>
          <a:bodyPr>
            <a:noAutofit/>
          </a:bodyPr>
          <a:lstStyle/>
          <a:p>
            <a:pPr marL="0" indent="0">
              <a:buNone/>
            </a:pPr>
            <a:r>
              <a:rPr lang="en-AU" sz="2800" dirty="0" smtClean="0"/>
              <a:t>Recent </a:t>
            </a:r>
            <a:r>
              <a:rPr lang="en-AU" sz="2800" dirty="0"/>
              <a:t>research scandals in </a:t>
            </a:r>
            <a:r>
              <a:rPr lang="en-AU" sz="2800" dirty="0" smtClean="0"/>
              <a:t>Economics, </a:t>
            </a:r>
            <a:r>
              <a:rPr lang="en-AU" sz="2800" dirty="0"/>
              <a:t>Medicine, and Social </a:t>
            </a:r>
            <a:r>
              <a:rPr lang="en-AU" sz="2800" dirty="0" smtClean="0"/>
              <a:t>Psychology [</a:t>
            </a:r>
            <a:r>
              <a:rPr lang="en-AU" sz="2800" dirty="0" smtClean="0"/>
              <a:t>2,3] </a:t>
            </a:r>
            <a:r>
              <a:rPr lang="en-AU" sz="2800" dirty="0" smtClean="0"/>
              <a:t>all </a:t>
            </a:r>
            <a:r>
              <a:rPr lang="en-AU" sz="2800" dirty="0"/>
              <a:t>reinforce the point that </a:t>
            </a:r>
          </a:p>
          <a:p>
            <a:pPr marL="0" indent="0">
              <a:buNone/>
            </a:pPr>
            <a:r>
              <a:rPr lang="en-AU" sz="2800" b="1" dirty="0" smtClean="0"/>
              <a:t>			Secret </a:t>
            </a:r>
            <a:r>
              <a:rPr lang="en-AU" sz="2800" b="1" dirty="0"/>
              <a:t>science is bad </a:t>
            </a:r>
            <a:r>
              <a:rPr lang="en-AU" sz="2800" b="1" dirty="0" smtClean="0"/>
              <a:t>science</a:t>
            </a:r>
            <a:endParaRPr lang="en-AU" sz="2800" b="1" dirty="0"/>
          </a:p>
          <a:p>
            <a:r>
              <a:rPr lang="en-AU" sz="2400" dirty="0"/>
              <a:t>I will </a:t>
            </a:r>
            <a:r>
              <a:rPr lang="en-AU" sz="2400" dirty="0" smtClean="0"/>
              <a:t>discuss these and  </a:t>
            </a:r>
            <a:r>
              <a:rPr lang="en-AU" sz="2400" dirty="0"/>
              <a:t>the rationale for, events and </a:t>
            </a:r>
            <a:r>
              <a:rPr lang="en-AU" sz="2400" dirty="0">
                <a:solidFill>
                  <a:srgbClr val="FF0000"/>
                </a:solidFill>
              </a:rPr>
              <a:t>outcomes </a:t>
            </a:r>
            <a:r>
              <a:rPr lang="en-AU" sz="2400" dirty="0" smtClean="0"/>
              <a:t>of </a:t>
            </a:r>
            <a:r>
              <a:rPr lang="en-AU" sz="2400" dirty="0"/>
              <a:t>a December 2012 workshop on </a:t>
            </a:r>
            <a:r>
              <a:rPr lang="en-AU" sz="2400" i="1" dirty="0"/>
              <a:t>Reproducibility in Computational and Experimental Mathematics</a:t>
            </a:r>
            <a:r>
              <a:rPr lang="en-AU" sz="2400" dirty="0"/>
              <a:t> held at the </a:t>
            </a:r>
            <a:r>
              <a:rPr lang="en-AU" sz="2400" b="1" dirty="0"/>
              <a:t>Institute for Research in Computational and Experimental Mathematics</a:t>
            </a:r>
            <a:r>
              <a:rPr lang="en-AU" sz="2400" dirty="0"/>
              <a:t> (ICERM) at Brown </a:t>
            </a:r>
            <a:r>
              <a:rPr lang="en-AU" sz="2400" dirty="0" smtClean="0"/>
              <a:t>University [1]</a:t>
            </a:r>
            <a:endParaRPr lang="en-AU" sz="2400" dirty="0"/>
          </a:p>
          <a:p>
            <a:r>
              <a:rPr lang="en-AU" sz="2400" dirty="0"/>
              <a:t>In particular, I </a:t>
            </a:r>
            <a:r>
              <a:rPr lang="en-AU" sz="2400" dirty="0" smtClean="0"/>
              <a:t>discuss </a:t>
            </a:r>
            <a:r>
              <a:rPr lang="en-AU" sz="2400" dirty="0"/>
              <a:t>the meeting’s primary recommendations for a more accountable, reliable</a:t>
            </a:r>
            <a:r>
              <a:rPr lang="en-AU" sz="2400"/>
              <a:t>, </a:t>
            </a:r>
            <a:r>
              <a:rPr lang="en-AU" sz="2400" smtClean="0"/>
              <a:t>open </a:t>
            </a:r>
            <a:r>
              <a:rPr lang="en-AU" sz="2400" dirty="0"/>
              <a:t>practice of computational </a:t>
            </a:r>
            <a:r>
              <a:rPr lang="en-AU" sz="2400" dirty="0" smtClean="0"/>
              <a:t>science</a:t>
            </a:r>
          </a:p>
          <a:p>
            <a:endParaRPr lang="en-AU" sz="800" dirty="0"/>
          </a:p>
          <a:p>
            <a:pPr marL="742950" lvl="0" indent="-742950">
              <a:buFont typeface="+mj-lt"/>
              <a:buAutoNum type="arabicPeriod"/>
            </a:pPr>
            <a:r>
              <a:rPr lang="en-AU" sz="1600" i="1" dirty="0" smtClean="0"/>
              <a:t>Set </a:t>
            </a:r>
            <a:r>
              <a:rPr lang="en-AU" sz="1600" i="1" dirty="0"/>
              <a:t>the Default to "Open": Reproducible Science in the Computer </a:t>
            </a:r>
            <a:r>
              <a:rPr lang="en-AU" sz="1600" i="1" dirty="0" smtClean="0"/>
              <a:t>Age:</a:t>
            </a:r>
            <a:r>
              <a:rPr lang="en-AU" sz="1600" dirty="0"/>
              <a:t> </a:t>
            </a:r>
            <a:r>
              <a:rPr lang="en-AU" sz="1600" u="sng" dirty="0" smtClean="0">
                <a:hlinkClick r:id="rId3"/>
              </a:rPr>
              <a:t>http</a:t>
            </a:r>
            <a:r>
              <a:rPr lang="en-AU" sz="1600" u="sng" dirty="0">
                <a:hlinkClick r:id="rId3"/>
              </a:rPr>
              <a:t>://</a:t>
            </a:r>
            <a:r>
              <a:rPr lang="en-AU" sz="1600" u="sng" dirty="0" smtClean="0">
                <a:hlinkClick r:id="rId3"/>
              </a:rPr>
              <a:t>www.huffingtonpost.com/david-h-bailey/set-the-default-to-open-r_b_263</a:t>
            </a:r>
            <a:endParaRPr lang="en-AU" sz="1600" dirty="0"/>
          </a:p>
          <a:p>
            <a:pPr marL="742950" lvl="0" indent="-742950">
              <a:buFont typeface="+mj-lt"/>
              <a:buAutoNum type="arabicPeriod"/>
            </a:pPr>
            <a:r>
              <a:rPr lang="en-AU" sz="1600" i="1" dirty="0" smtClean="0"/>
              <a:t>Scientific </a:t>
            </a:r>
            <a:r>
              <a:rPr lang="en-AU" sz="1600" i="1" dirty="0"/>
              <a:t>fraud, sloppy science – yes, they do happen </a:t>
            </a:r>
            <a:r>
              <a:rPr lang="en-AU" sz="1600" u="sng" dirty="0">
                <a:hlinkClick r:id="rId4"/>
              </a:rPr>
              <a:t>https://</a:t>
            </a:r>
            <a:r>
              <a:rPr lang="en-AU" sz="1600" u="sng" dirty="0" smtClean="0">
                <a:hlinkClick r:id="rId4"/>
              </a:rPr>
              <a:t>theconversation.com/profiles/jonathan-borwein-jon-101/</a:t>
            </a:r>
            <a:r>
              <a:rPr lang="en-AU" sz="1600" u="sng" dirty="0" smtClean="0">
                <a:hlinkClick r:id="rId4"/>
              </a:rPr>
              <a:t>articles</a:t>
            </a:r>
            <a:endParaRPr lang="en-AU" sz="1600" u="sng" dirty="0"/>
          </a:p>
          <a:p>
            <a:pPr marL="742950" lvl="0" indent="-742950">
              <a:buFont typeface="+mj-lt"/>
              <a:buAutoNum type="arabicPeriod"/>
            </a:pPr>
            <a:r>
              <a:rPr lang="en-AU" sz="1600" i="1" dirty="0" smtClean="0"/>
              <a:t>The train wreck continues: another social science retraction  </a:t>
            </a:r>
            <a:r>
              <a:rPr lang="en-AU" sz="1600" dirty="0" smtClean="0"/>
              <a:t>(May 2015)</a:t>
            </a:r>
            <a:endParaRPr lang="en-AU" sz="1600" i="1" dirty="0" smtClean="0"/>
          </a:p>
          <a:p>
            <a:pPr marL="0" indent="0">
              <a:buNone/>
            </a:pPr>
            <a:r>
              <a:rPr lang="en-AU" sz="1600" dirty="0" smtClean="0">
                <a:hlinkClick r:id="rId5"/>
              </a:rPr>
              <a:t>https</a:t>
            </a:r>
            <a:r>
              <a:rPr lang="en-AU" sz="1600" dirty="0">
                <a:hlinkClick r:id="rId5"/>
              </a:rPr>
              <a:t>://</a:t>
            </a:r>
            <a:r>
              <a:rPr lang="en-AU" sz="1600" dirty="0" err="1">
                <a:hlinkClick r:id="rId5"/>
              </a:rPr>
              <a:t>theconversation.com</a:t>
            </a:r>
            <a:r>
              <a:rPr lang="en-AU" sz="1600" dirty="0">
                <a:hlinkClick r:id="rId5"/>
              </a:rPr>
              <a:t>/the-train-wreck-continues-another-social-science-retraction-42404</a:t>
            </a:r>
            <a:endParaRPr lang="en-AU" sz="1600" dirty="0" smtClean="0"/>
          </a:p>
        </p:txBody>
      </p:sp>
    </p:spTree>
    <p:extLst>
      <p:ext uri="{BB962C8B-B14F-4D97-AF65-F5344CB8AC3E}">
        <p14:creationId xmlns:p14="http://schemas.microsoft.com/office/powerpoint/2010/main" val="39588575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AU" b="1" dirty="0" smtClean="0"/>
              <a:t>ABSTRACT</a:t>
            </a:r>
            <a:endParaRPr lang="en-AU" b="1" dirty="0"/>
          </a:p>
        </p:txBody>
      </p:sp>
      <p:sp>
        <p:nvSpPr>
          <p:cNvPr id="3" name="Content Placeholder 2"/>
          <p:cNvSpPr>
            <a:spLocks noGrp="1"/>
          </p:cNvSpPr>
          <p:nvPr>
            <p:ph idx="1"/>
          </p:nvPr>
        </p:nvSpPr>
        <p:spPr>
          <a:xfrm>
            <a:off x="152400" y="1371600"/>
            <a:ext cx="8839200" cy="5257800"/>
          </a:xfrm>
        </p:spPr>
        <p:txBody>
          <a:bodyPr>
            <a:normAutofit fontScale="85000" lnSpcReduction="10000"/>
          </a:bodyPr>
          <a:lstStyle/>
          <a:p>
            <a:pPr marL="0" indent="0">
              <a:buNone/>
            </a:pPr>
            <a:r>
              <a:rPr lang="en-AU" sz="3800" b="1" dirty="0"/>
              <a:t>A group of computational scientists has developed a set of standards </a:t>
            </a:r>
            <a:r>
              <a:rPr lang="en-AU" sz="3800" dirty="0"/>
              <a:t>to guide the dissemination of reproducible research. </a:t>
            </a:r>
            <a:endParaRPr lang="en-AU" sz="3800" dirty="0" smtClean="0"/>
          </a:p>
          <a:p>
            <a:r>
              <a:rPr lang="en-AU" b="1" dirty="0" smtClean="0">
                <a:solidFill>
                  <a:schemeClr val="tx2"/>
                </a:solidFill>
              </a:rPr>
              <a:t>Computation </a:t>
            </a:r>
            <a:r>
              <a:rPr lang="en-AU" b="1" dirty="0">
                <a:solidFill>
                  <a:schemeClr val="tx2"/>
                </a:solidFill>
              </a:rPr>
              <a:t>is now central to the scientific enterprise</a:t>
            </a:r>
            <a:r>
              <a:rPr lang="en-AU" dirty="0"/>
              <a:t>, and </a:t>
            </a:r>
            <a:r>
              <a:rPr lang="en-US" dirty="0"/>
              <a:t>the emergence of powerful computational hardware combined with a vast array of computational software, presents novel opportunities for </a:t>
            </a:r>
            <a:r>
              <a:rPr lang="en-US" dirty="0" smtClean="0"/>
              <a:t>researchers</a:t>
            </a:r>
            <a:endParaRPr lang="en-US" dirty="0"/>
          </a:p>
          <a:p>
            <a:r>
              <a:rPr lang="en-US" dirty="0" smtClean="0"/>
              <a:t>Unfortunately </a:t>
            </a:r>
            <a:r>
              <a:rPr lang="en-US" dirty="0"/>
              <a:t>the scientific culture surrounding computational work has evolved in ways that make it difficult to </a:t>
            </a:r>
            <a:endParaRPr lang="en-US" dirty="0" smtClean="0"/>
          </a:p>
          <a:p>
            <a:pPr lvl="1"/>
            <a:r>
              <a:rPr lang="en-US" dirty="0" smtClean="0"/>
              <a:t>verify </a:t>
            </a:r>
            <a:r>
              <a:rPr lang="en-US" dirty="0"/>
              <a:t>findings, efficiently build on past research, or even to apply the basic tenets of the </a:t>
            </a:r>
            <a:r>
              <a:rPr lang="en-US" i="1" dirty="0"/>
              <a:t>scientific method </a:t>
            </a:r>
            <a:r>
              <a:rPr lang="en-US" dirty="0"/>
              <a:t>to computational </a:t>
            </a:r>
            <a:r>
              <a:rPr lang="en-US" dirty="0" smtClean="0"/>
              <a:t>procedures </a:t>
            </a:r>
            <a:endParaRPr lang="en-AU"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1266"/>
            <a:ext cx="2487561" cy="609600"/>
          </a:xfrm>
          <a:prstGeom prst="rect">
            <a:avLst/>
          </a:prstGeom>
          <a:ln w="25400">
            <a:solidFill>
              <a:schemeClr val="tx2"/>
            </a:solidFill>
          </a:ln>
        </p:spPr>
      </p:pic>
    </p:spTree>
    <p:extLst>
      <p:ext uri="{BB962C8B-B14F-4D97-AF65-F5344CB8AC3E}">
        <p14:creationId xmlns:p14="http://schemas.microsoft.com/office/powerpoint/2010/main" val="13288985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8229600" cy="1143000"/>
          </a:xfrm>
        </p:spPr>
        <p:txBody>
          <a:bodyPr/>
          <a:lstStyle/>
          <a:p>
            <a:r>
              <a:rPr lang="en-AU" b="1" dirty="0" smtClean="0"/>
              <a:t>MANY ICERM PARTIPANTS</a:t>
            </a:r>
            <a:endParaRPr lang="en-AU" b="1"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417637"/>
            <a:ext cx="8731250" cy="4906963"/>
          </a:xfrm>
          <a:ln w="25400">
            <a:solidFill>
              <a:schemeClr val="accent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71266"/>
            <a:ext cx="2487561" cy="609600"/>
          </a:xfrm>
          <a:prstGeom prst="rect">
            <a:avLst/>
          </a:prstGeom>
          <a:ln w="25400">
            <a:solidFill>
              <a:schemeClr val="tx2"/>
            </a:solidFill>
          </a:ln>
        </p:spPr>
      </p:pic>
    </p:spTree>
    <p:extLst>
      <p:ext uri="{BB962C8B-B14F-4D97-AF65-F5344CB8AC3E}">
        <p14:creationId xmlns:p14="http://schemas.microsoft.com/office/powerpoint/2010/main" val="13110975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229600" cy="1143000"/>
          </a:xfrm>
        </p:spPr>
        <p:txBody>
          <a:bodyPr/>
          <a:lstStyle/>
          <a:p>
            <a:r>
              <a:rPr lang="en-AU" b="1" dirty="0" smtClean="0"/>
              <a:t>A CREDIBILITY CRISIS</a:t>
            </a:r>
            <a:endParaRPr lang="en-AU" b="1" dirty="0"/>
          </a:p>
        </p:txBody>
      </p:sp>
      <p:sp>
        <p:nvSpPr>
          <p:cNvPr id="3" name="Content Placeholder 2"/>
          <p:cNvSpPr>
            <a:spLocks noGrp="1"/>
          </p:cNvSpPr>
          <p:nvPr>
            <p:ph idx="1"/>
          </p:nvPr>
        </p:nvSpPr>
        <p:spPr>
          <a:xfrm>
            <a:off x="152400" y="1676400"/>
            <a:ext cx="9067800" cy="5105400"/>
          </a:xfrm>
        </p:spPr>
        <p:txBody>
          <a:bodyPr>
            <a:normAutofit/>
          </a:bodyPr>
          <a:lstStyle/>
          <a:p>
            <a:pPr marL="0" indent="0">
              <a:buNone/>
            </a:pPr>
            <a:r>
              <a:rPr lang="en-US" dirty="0"/>
              <a:t>As a result computational </a:t>
            </a:r>
            <a:r>
              <a:rPr lang="en-AU" dirty="0"/>
              <a:t>science is facing a </a:t>
            </a:r>
            <a:r>
              <a:rPr lang="en-AU" dirty="0" smtClean="0"/>
              <a:t>large </a:t>
            </a:r>
            <a:r>
              <a:rPr lang="en-AU" dirty="0" smtClean="0">
                <a:solidFill>
                  <a:schemeClr val="tx2"/>
                </a:solidFill>
              </a:rPr>
              <a:t>credibility </a:t>
            </a:r>
            <a:r>
              <a:rPr lang="en-AU" dirty="0">
                <a:solidFill>
                  <a:schemeClr val="tx2"/>
                </a:solidFill>
              </a:rPr>
              <a:t>crisis</a:t>
            </a:r>
            <a:r>
              <a:rPr lang="en-AU" dirty="0"/>
              <a:t> [1-4</a:t>
            </a:r>
            <a:r>
              <a:rPr lang="en-AU" dirty="0" smtClean="0"/>
              <a:t>] </a:t>
            </a:r>
          </a:p>
          <a:p>
            <a:pPr marL="0" indent="0">
              <a:buNone/>
            </a:pPr>
            <a:r>
              <a:rPr lang="en-AU" dirty="0" smtClean="0"/>
              <a:t>The </a:t>
            </a:r>
            <a:r>
              <a:rPr lang="en-AU" dirty="0"/>
              <a:t>enormous scale of state-of-the-art scientific computations, using tens or </a:t>
            </a:r>
            <a:r>
              <a:rPr lang="en-AU" dirty="0">
                <a:solidFill>
                  <a:schemeClr val="tx2"/>
                </a:solidFill>
              </a:rPr>
              <a:t>hundreds of thousands of processors</a:t>
            </a:r>
            <a:r>
              <a:rPr lang="en-AU" dirty="0"/>
              <a:t>, presents unprecedented </a:t>
            </a:r>
            <a:r>
              <a:rPr lang="en-AU" dirty="0" smtClean="0"/>
              <a:t>challenges </a:t>
            </a:r>
          </a:p>
          <a:p>
            <a:r>
              <a:rPr lang="en-AU" b="1" dirty="0" smtClean="0">
                <a:solidFill>
                  <a:schemeClr val="tx2"/>
                </a:solidFill>
              </a:rPr>
              <a:t>Numerical </a:t>
            </a:r>
            <a:r>
              <a:rPr lang="en-AU" b="1" dirty="0">
                <a:solidFill>
                  <a:schemeClr val="tx2"/>
                </a:solidFill>
              </a:rPr>
              <a:t>reproducibility </a:t>
            </a:r>
            <a:r>
              <a:rPr lang="en-AU" dirty="0"/>
              <a:t>is a major issue, as is hardware </a:t>
            </a:r>
            <a:r>
              <a:rPr lang="en-AU" dirty="0" smtClean="0"/>
              <a:t>reliability </a:t>
            </a:r>
          </a:p>
          <a:p>
            <a:r>
              <a:rPr lang="en-AU" dirty="0" smtClean="0"/>
              <a:t>For </a:t>
            </a:r>
            <a:r>
              <a:rPr lang="en-AU" dirty="0"/>
              <a:t>some applications, even rare interactions of circuitry with stray subatomic particles </a:t>
            </a:r>
            <a:r>
              <a:rPr lang="en-AU" dirty="0" smtClean="0"/>
              <a:t>matter</a:t>
            </a:r>
            <a:endParaRPr lang="en-AU" dirty="0"/>
          </a:p>
          <a:p>
            <a:endParaRPr lang="en-AU" dirty="0"/>
          </a:p>
        </p:txBody>
      </p:sp>
      <p:pic>
        <p:nvPicPr>
          <p:cNvPr id="4" name="Picture 3" descr="carmalogo.png"/>
          <p:cNvPicPr>
            <a:picLocks noChangeAspect="1"/>
          </p:cNvPicPr>
          <p:nvPr/>
        </p:nvPicPr>
        <p:blipFill>
          <a:blip r:embed="rId2" cstate="print"/>
          <a:srcRect r="5766"/>
          <a:stretch>
            <a:fillRect/>
          </a:stretch>
        </p:blipFill>
        <p:spPr>
          <a:xfrm>
            <a:off x="6576566" y="98400"/>
            <a:ext cx="2490800" cy="816000"/>
          </a:xfrm>
          <a:prstGeom prst="rect">
            <a:avLst/>
          </a:prstGeom>
          <a:ln w="25400">
            <a:solidFill>
              <a:schemeClr val="accent1"/>
            </a:solidFill>
          </a:ln>
        </p:spPr>
      </p:pic>
    </p:spTree>
    <p:extLst>
      <p:ext uri="{BB962C8B-B14F-4D97-AF65-F5344CB8AC3E}">
        <p14:creationId xmlns:p14="http://schemas.microsoft.com/office/powerpoint/2010/main" val="399672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1955</Words>
  <Application>Microsoft Macintosh PowerPoint</Application>
  <PresentationFormat>On-screen Show (4:3)</PresentationFormat>
  <Paragraphs>122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Set the Default to Reproducible</vt:lpstr>
      <vt:lpstr>Publishing Standards for Computational Science:  “Setting the Default to Reproducible” </vt:lpstr>
      <vt:lpstr>Publishing Standards for Computational Science:  “Setting the Default to Reproducible” </vt:lpstr>
      <vt:lpstr>PowerPoint Presentation</vt:lpstr>
      <vt:lpstr> </vt:lpstr>
      <vt:lpstr>ABSTRACT</vt:lpstr>
      <vt:lpstr>ABSTRACT</vt:lpstr>
      <vt:lpstr>MANY ICERM PARTIPANTS</vt:lpstr>
      <vt:lpstr>A CREDIBILITY CRISIS</vt:lpstr>
      <vt:lpstr>2012 ICERM MEETING</vt:lpstr>
      <vt:lpstr>THREE MAIN  RECOMMENDATIONS</vt:lpstr>
      <vt:lpstr>CHANGING THE CULTURE</vt:lpstr>
      <vt:lpstr>INSTITUTIONAL REWARDS</vt:lpstr>
      <vt:lpstr>FUNDING AGENCIES JOURNALS AND EMPLOYERS</vt:lpstr>
      <vt:lpstr>FUNDING AGENCIES</vt:lpstr>
      <vt:lpstr>EDITORS AND REVIEWERS</vt:lpstr>
      <vt:lpstr>EMPLOYERS</vt:lpstr>
      <vt:lpstr>TEACHING AND TOOLS FOR REPRODCIBLE RESEARCH</vt:lpstr>
      <vt:lpstr>CONCLUSION</vt:lpstr>
      <vt:lpstr>THE FUTURE IS BRIGHT</vt:lpstr>
      <vt:lpstr>REFERENCES</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 the Default to Reproducible</dc:title>
  <dc:creator>Jon Borwein</dc:creator>
  <cp:lastModifiedBy>Jonathan Borwein</cp:lastModifiedBy>
  <cp:revision>18</cp:revision>
  <dcterms:created xsi:type="dcterms:W3CDTF">2006-08-16T00:00:00Z</dcterms:created>
  <dcterms:modified xsi:type="dcterms:W3CDTF">2015-10-29T01:52:06Z</dcterms:modified>
</cp:coreProperties>
</file>