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2"/>
  </p:notesMasterIdLst>
  <p:sldIdLst>
    <p:sldId id="256" r:id="rId3"/>
    <p:sldId id="273" r:id="rId4"/>
    <p:sldId id="292" r:id="rId5"/>
    <p:sldId id="294" r:id="rId6"/>
    <p:sldId id="295" r:id="rId7"/>
    <p:sldId id="291" r:id="rId8"/>
    <p:sldId id="274" r:id="rId9"/>
    <p:sldId id="275" r:id="rId10"/>
    <p:sldId id="286" r:id="rId11"/>
    <p:sldId id="276" r:id="rId12"/>
    <p:sldId id="279" r:id="rId13"/>
    <p:sldId id="281" r:id="rId14"/>
    <p:sldId id="282" r:id="rId15"/>
    <p:sldId id="283" r:id="rId16"/>
    <p:sldId id="284" r:id="rId17"/>
    <p:sldId id="285" r:id="rId18"/>
    <p:sldId id="278" r:id="rId19"/>
    <p:sldId id="287" r:id="rId20"/>
    <p:sldId id="260" r:id="rId21"/>
    <p:sldId id="272" r:id="rId22"/>
    <p:sldId id="268" r:id="rId23"/>
    <p:sldId id="269" r:id="rId24"/>
    <p:sldId id="270" r:id="rId25"/>
    <p:sldId id="257" r:id="rId26"/>
    <p:sldId id="261" r:id="rId27"/>
    <p:sldId id="258" r:id="rId28"/>
    <p:sldId id="262" r:id="rId29"/>
    <p:sldId id="266" r:id="rId30"/>
    <p:sldId id="267" r:id="rId31"/>
    <p:sldId id="259" r:id="rId32"/>
    <p:sldId id="263" r:id="rId33"/>
    <p:sldId id="265" r:id="rId34"/>
    <p:sldId id="288" r:id="rId35"/>
    <p:sldId id="293" r:id="rId36"/>
    <p:sldId id="289" r:id="rId37"/>
    <p:sldId id="290" r:id="rId38"/>
    <p:sldId id="264" r:id="rId39"/>
    <p:sldId id="296" r:id="rId40"/>
    <p:sldId id="271"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0" autoAdjust="0"/>
    <p:restoredTop sz="94645" autoAdjust="0"/>
  </p:normalViewPr>
  <p:slideViewPr>
    <p:cSldViewPr>
      <p:cViewPr>
        <p:scale>
          <a:sx n="100" d="100"/>
          <a:sy n="100" d="100"/>
        </p:scale>
        <p:origin x="-376" y="6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53E4C-FE55-024F-9C76-9E3C519B6B46}" type="datetimeFigureOut">
              <a:rPr lang="en-GB" smtClean="0"/>
              <a:t>16/05/2016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5D0E4-EEFE-D645-AB74-ECD6CEF9ABD6}" type="slidenum">
              <a:rPr lang="en-GB" smtClean="0"/>
              <a:t>‹#›</a:t>
            </a:fld>
            <a:endParaRPr lang="en-GB"/>
          </a:p>
        </p:txBody>
      </p:sp>
    </p:spTree>
    <p:extLst>
      <p:ext uri="{BB962C8B-B14F-4D97-AF65-F5344CB8AC3E}">
        <p14:creationId xmlns:p14="http://schemas.microsoft.com/office/powerpoint/2010/main" val="1361014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protein movie http://carma.newcastle.edu.au/</a:t>
            </a:r>
            <a:r>
              <a:rPr lang="en-GB" dirty="0" err="1" smtClean="0"/>
              <a:t>DRmethods</a:t>
            </a:r>
            <a:r>
              <a:rPr lang="en-GB" dirty="0" smtClean="0"/>
              <a:t>/1PTQ.html</a:t>
            </a:r>
            <a:endParaRPr lang="en-GB" dirty="0"/>
          </a:p>
        </p:txBody>
      </p:sp>
      <p:sp>
        <p:nvSpPr>
          <p:cNvPr id="4" name="Slide Number Placeholder 3"/>
          <p:cNvSpPr>
            <a:spLocks noGrp="1"/>
          </p:cNvSpPr>
          <p:nvPr>
            <p:ph type="sldNum" sz="quarter" idx="10"/>
          </p:nvPr>
        </p:nvSpPr>
        <p:spPr/>
        <p:txBody>
          <a:bodyPr/>
          <a:lstStyle/>
          <a:p>
            <a:fld id="{8F35D0E4-EEFE-D645-AB74-ECD6CEF9ABD6}" type="slidenum">
              <a:rPr lang="en-GB" smtClean="0"/>
              <a:t>34</a:t>
            </a:fld>
            <a:endParaRPr lang="en-GB"/>
          </a:p>
        </p:txBody>
      </p:sp>
    </p:spTree>
    <p:extLst>
      <p:ext uri="{BB962C8B-B14F-4D97-AF65-F5344CB8AC3E}">
        <p14:creationId xmlns:p14="http://schemas.microsoft.com/office/powerpoint/2010/main" val="1721637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200400"/>
            <a:ext cx="7543800" cy="1524000"/>
          </a:xfrm>
        </p:spPr>
        <p:txBody>
          <a:bodyPr>
            <a:noAutofit/>
          </a:bodyPr>
          <a:lstStyle>
            <a:lvl1pPr>
              <a:defRPr sz="80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176392" y="6208776"/>
            <a:ext cx="2572072" cy="365125"/>
          </a:xfrm>
          <a:prstGeom prst="rect">
            <a:avLst/>
          </a:prstGeom>
        </p:spPr>
        <p:txBody>
          <a:bodyPr/>
          <a:lstStyle>
            <a:lvl1pPr>
              <a:defRPr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21 November, 2015</a:t>
            </a:r>
            <a:endParaRPr lang="en-US" dirty="0"/>
          </a:p>
        </p:txBody>
      </p:sp>
      <p:sp>
        <p:nvSpPr>
          <p:cNvPr id="5" name="Footer Placeholder 4"/>
          <p:cNvSpPr>
            <a:spLocks noGrp="1"/>
          </p:cNvSpPr>
          <p:nvPr>
            <p:ph type="ftr" sz="quarter" idx="11"/>
          </p:nvPr>
        </p:nvSpPr>
        <p:spPr/>
        <p:txBody>
          <a:bodyPr/>
          <a:lstStyle>
            <a:lvl1pPr>
              <a:defRPr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CARMA New PRC Presentation 2015</a:t>
            </a:r>
            <a:endParaRPr lang="en-US"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42635EB0-D091-417E-ACD5-D65E1C7D8524}" type="datetime1">
              <a:rPr lang="en-US" smtClean="0"/>
              <a:pPr/>
              <a:t>5/16/16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7FCA09F9-C7D6-4C52-A7E8-5101239A0BA2}" type="datetime1">
              <a:rPr lang="en-US" smtClean="0"/>
              <a:pPr/>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4E5392-CE6D-44BC-9AD5-F37A11AAEED9}" type="datetimeFigureOut">
              <a:rPr lang="en-GB" smtClean="0"/>
              <a:t>16/05/2016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5794EA9-A64C-486A-8BCA-3E6FE4C4485F}" type="slidenum">
              <a:rPr lang="en-GB" smtClean="0"/>
              <a:t>‹#›</a:t>
            </a:fld>
            <a:endParaRPr lang="en-GB"/>
          </a:p>
        </p:txBody>
      </p:sp>
    </p:spTree>
    <p:extLst>
      <p:ext uri="{BB962C8B-B14F-4D97-AF65-F5344CB8AC3E}">
        <p14:creationId xmlns:p14="http://schemas.microsoft.com/office/powerpoint/2010/main" val="1530497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4E5392-CE6D-44BC-9AD5-F37A11AAEED9}" type="datetimeFigureOut">
              <a:rPr lang="en-GB" smtClean="0"/>
              <a:t>16/05/2016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5794EA9-A64C-486A-8BCA-3E6FE4C4485F}" type="slidenum">
              <a:rPr lang="en-GB" smtClean="0"/>
              <a:t>‹#›</a:t>
            </a:fld>
            <a:endParaRPr lang="en-GB"/>
          </a:p>
        </p:txBody>
      </p:sp>
    </p:spTree>
    <p:extLst>
      <p:ext uri="{BB962C8B-B14F-4D97-AF65-F5344CB8AC3E}">
        <p14:creationId xmlns:p14="http://schemas.microsoft.com/office/powerpoint/2010/main" val="757451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4E5392-CE6D-44BC-9AD5-F37A11AAEED9}" type="datetimeFigureOut">
              <a:rPr lang="en-GB" smtClean="0"/>
              <a:t>16/05/2016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5794EA9-A64C-486A-8BCA-3E6FE4C4485F}" type="slidenum">
              <a:rPr lang="en-GB" smtClean="0"/>
              <a:t>‹#›</a:t>
            </a:fld>
            <a:endParaRPr lang="en-GB"/>
          </a:p>
        </p:txBody>
      </p:sp>
    </p:spTree>
    <p:extLst>
      <p:ext uri="{BB962C8B-B14F-4D97-AF65-F5344CB8AC3E}">
        <p14:creationId xmlns:p14="http://schemas.microsoft.com/office/powerpoint/2010/main" val="4291530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4E5392-CE6D-44BC-9AD5-F37A11AAEED9}" type="datetimeFigureOut">
              <a:rPr lang="en-GB" smtClean="0"/>
              <a:t>16/05/2016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5794EA9-A64C-486A-8BCA-3E6FE4C4485F}" type="slidenum">
              <a:rPr lang="en-GB" smtClean="0"/>
              <a:t>‹#›</a:t>
            </a:fld>
            <a:endParaRPr lang="en-GB"/>
          </a:p>
        </p:txBody>
      </p:sp>
    </p:spTree>
    <p:extLst>
      <p:ext uri="{BB962C8B-B14F-4D97-AF65-F5344CB8AC3E}">
        <p14:creationId xmlns:p14="http://schemas.microsoft.com/office/powerpoint/2010/main" val="1347960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04E5392-CE6D-44BC-9AD5-F37A11AAEED9}" type="datetimeFigureOut">
              <a:rPr lang="en-GB" smtClean="0"/>
              <a:t>16/05/2016</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5794EA9-A64C-486A-8BCA-3E6FE4C4485F}" type="slidenum">
              <a:rPr lang="en-GB" smtClean="0"/>
              <a:t>‹#›</a:t>
            </a:fld>
            <a:endParaRPr lang="en-GB"/>
          </a:p>
        </p:txBody>
      </p:sp>
    </p:spTree>
    <p:extLst>
      <p:ext uri="{BB962C8B-B14F-4D97-AF65-F5344CB8AC3E}">
        <p14:creationId xmlns:p14="http://schemas.microsoft.com/office/powerpoint/2010/main" val="2114656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04E5392-CE6D-44BC-9AD5-F37A11AAEED9}" type="datetimeFigureOut">
              <a:rPr lang="en-GB" smtClean="0"/>
              <a:t>16/05/2016</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5794EA9-A64C-486A-8BCA-3E6FE4C4485F}" type="slidenum">
              <a:rPr lang="en-GB" smtClean="0"/>
              <a:t>‹#›</a:t>
            </a:fld>
            <a:endParaRPr lang="en-GB"/>
          </a:p>
        </p:txBody>
      </p:sp>
    </p:spTree>
    <p:extLst>
      <p:ext uri="{BB962C8B-B14F-4D97-AF65-F5344CB8AC3E}">
        <p14:creationId xmlns:p14="http://schemas.microsoft.com/office/powerpoint/2010/main" val="534740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04E5392-CE6D-44BC-9AD5-F37A11AAEED9}" type="datetimeFigureOut">
              <a:rPr lang="en-GB" smtClean="0"/>
              <a:t>16/05/2016</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5794EA9-A64C-486A-8BCA-3E6FE4C4485F}" type="slidenum">
              <a:rPr lang="en-GB" smtClean="0"/>
              <a:t>‹#›</a:t>
            </a:fld>
            <a:endParaRPr lang="en-GB"/>
          </a:p>
        </p:txBody>
      </p:sp>
    </p:spTree>
    <p:extLst>
      <p:ext uri="{BB962C8B-B14F-4D97-AF65-F5344CB8AC3E}">
        <p14:creationId xmlns:p14="http://schemas.microsoft.com/office/powerpoint/2010/main" val="3630522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4E5392-CE6D-44BC-9AD5-F37A11AAEED9}" type="datetimeFigureOut">
              <a:rPr lang="en-GB" smtClean="0"/>
              <a:t>16/05/2016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5794EA9-A64C-486A-8BCA-3E6FE4C4485F}" type="slidenum">
              <a:rPr lang="en-GB" smtClean="0"/>
              <a:t>‹#›</a:t>
            </a:fld>
            <a:endParaRPr lang="en-GB"/>
          </a:p>
        </p:txBody>
      </p:sp>
    </p:spTree>
    <p:extLst>
      <p:ext uri="{BB962C8B-B14F-4D97-AF65-F5344CB8AC3E}">
        <p14:creationId xmlns:p14="http://schemas.microsoft.com/office/powerpoint/2010/main" val="1342867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dirty="0" smtClean="0"/>
              <a:t>CARMA New PRC Presentation 21 November 2015</a:t>
            </a:r>
            <a:endParaRPr lang="en-US" dirty="0"/>
          </a:p>
        </p:txBody>
      </p:sp>
      <p:sp>
        <p:nvSpPr>
          <p:cNvPr id="6" name="Slide Number Placeholder 5"/>
          <p:cNvSpPr>
            <a:spLocks noGrp="1"/>
          </p:cNvSpPr>
          <p:nvPr>
            <p:ph type="sldNum" sz="quarter" idx="12"/>
          </p:nvPr>
        </p:nvSpPr>
        <p:spPr>
          <a:xfrm>
            <a:off x="8316416" y="6381328"/>
            <a:ext cx="762000" cy="365125"/>
          </a:xfrm>
        </p:spPr>
        <p:txBody>
          <a:bodyPr/>
          <a:lstStyle/>
          <a:p>
            <a:fld id="{BFEBEB0A-9E3D-4B14-9782-E2AE3DA60D96}"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4E5392-CE6D-44BC-9AD5-F37A11AAEED9}" type="datetimeFigureOut">
              <a:rPr lang="en-GB" smtClean="0"/>
              <a:t>16/05/2016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5794EA9-A64C-486A-8BCA-3E6FE4C4485F}" type="slidenum">
              <a:rPr lang="en-GB" smtClean="0"/>
              <a:t>‹#›</a:t>
            </a:fld>
            <a:endParaRPr lang="en-GB"/>
          </a:p>
        </p:txBody>
      </p:sp>
    </p:spTree>
    <p:extLst>
      <p:ext uri="{BB962C8B-B14F-4D97-AF65-F5344CB8AC3E}">
        <p14:creationId xmlns:p14="http://schemas.microsoft.com/office/powerpoint/2010/main" val="2802362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4E5392-CE6D-44BC-9AD5-F37A11AAEED9}" type="datetimeFigureOut">
              <a:rPr lang="en-GB" smtClean="0"/>
              <a:t>16/05/2016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5794EA9-A64C-486A-8BCA-3E6FE4C4485F}" type="slidenum">
              <a:rPr lang="en-GB" smtClean="0"/>
              <a:t>‹#›</a:t>
            </a:fld>
            <a:endParaRPr lang="en-GB"/>
          </a:p>
        </p:txBody>
      </p:sp>
    </p:spTree>
    <p:extLst>
      <p:ext uri="{BB962C8B-B14F-4D97-AF65-F5344CB8AC3E}">
        <p14:creationId xmlns:p14="http://schemas.microsoft.com/office/powerpoint/2010/main" val="2635577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4E5392-CE6D-44BC-9AD5-F37A11AAEED9}" type="datetimeFigureOut">
              <a:rPr lang="en-GB" smtClean="0"/>
              <a:t>16/05/2016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5794EA9-A64C-486A-8BCA-3E6FE4C4485F}" type="slidenum">
              <a:rPr lang="en-GB" smtClean="0"/>
              <a:t>‹#›</a:t>
            </a:fld>
            <a:endParaRPr lang="en-GB"/>
          </a:p>
        </p:txBody>
      </p:sp>
    </p:spTree>
    <p:extLst>
      <p:ext uri="{BB962C8B-B14F-4D97-AF65-F5344CB8AC3E}">
        <p14:creationId xmlns:p14="http://schemas.microsoft.com/office/powerpoint/2010/main" val="1545902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2A2683B9-6ECA-47FA-93CF-B124A0FAC208}" type="datetime1">
              <a:rPr lang="en-US" smtClean="0"/>
              <a:pPr/>
              <a:t>5/16/16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48400" y="6208776"/>
            <a:ext cx="2133600" cy="365125"/>
          </a:xfrm>
          <a:prstGeom prst="rect">
            <a:avLst/>
          </a:prstGeom>
        </p:spPr>
        <p:txBody>
          <a:bodyPr/>
          <a:lstStyle/>
          <a:p>
            <a:fld id="{305FF66B-9476-4BB3-85E9-E01854F07F90}" type="datetime1">
              <a:rPr lang="en-US" smtClean="0"/>
              <a:pPr/>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48400" y="6208776"/>
            <a:ext cx="2133600" cy="365125"/>
          </a:xfrm>
          <a:prstGeom prst="rect">
            <a:avLst/>
          </a:prstGeom>
        </p:spPr>
        <p:txBody>
          <a:bodyPr/>
          <a:lstStyle/>
          <a:p>
            <a:fld id="{56B23FBD-8F7D-4F85-8085-67BFDB05CB71}" type="datetime1">
              <a:rPr lang="en-US" smtClean="0"/>
              <a:pPr/>
              <a:t>5/16/16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48400" y="6208776"/>
            <a:ext cx="2133600" cy="365125"/>
          </a:xfrm>
          <a:prstGeom prst="rect">
            <a:avLst/>
          </a:prstGeom>
        </p:spPr>
        <p:txBody>
          <a:bodyPr/>
          <a:lstStyle/>
          <a:p>
            <a:fld id="{465D789A-1220-4441-8676-44A034051BFD}" type="datetime1">
              <a:rPr lang="en-US" smtClean="0"/>
              <a:pPr/>
              <a:t>5/16/16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248400" y="6208776"/>
            <a:ext cx="2133600" cy="365125"/>
          </a:xfrm>
          <a:prstGeom prst="rect">
            <a:avLst/>
          </a:prstGeom>
        </p:spPr>
        <p:txBody>
          <a:bodyPr/>
          <a:lstStyle/>
          <a:p>
            <a:fld id="{493F2040-9975-4642-A906-1DF87F8BE202}" type="datetime1">
              <a:rPr lang="en-US" smtClean="0"/>
              <a:pPr/>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248400" y="6208776"/>
            <a:ext cx="2133600" cy="365125"/>
          </a:xfrm>
          <a:prstGeom prst="rect">
            <a:avLst/>
          </a:prstGeom>
        </p:spPr>
        <p:txBody>
          <a:bodyPr/>
          <a:lstStyle/>
          <a:p>
            <a:fld id="{51E52B4A-BA08-4841-AB08-A0D822ABC34D}" type="datetime1">
              <a:rPr lang="en-US" smtClean="0"/>
              <a:pPr/>
              <a:t>5/16/16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userDrawn="1"/>
        </p:nvSpPr>
        <p:spPr>
          <a:xfrm>
            <a:off x="179512" y="116632"/>
            <a:ext cx="8784976" cy="6552728"/>
          </a:xfrm>
          <a:prstGeom prst="round2DiagRect">
            <a:avLst/>
          </a:prstGeom>
          <a:solidFill>
            <a:schemeClr val="tx1">
              <a:alpha val="50000"/>
            </a:schemeClr>
          </a:solidFill>
          <a:ln w="6350">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r>
              <a:rPr lang="en-US" dirty="0" smtClean="0"/>
              <a:t>CARMA New PRC Presentation 21 November 2015</a:t>
            </a:r>
            <a:endParaRPr lang="en-US" dirty="0"/>
          </a:p>
        </p:txBody>
      </p:sp>
      <p:sp>
        <p:nvSpPr>
          <p:cNvPr id="6" name="Slide Number Placeholder 5"/>
          <p:cNvSpPr>
            <a:spLocks noGrp="1"/>
          </p:cNvSpPr>
          <p:nvPr>
            <p:ph type="sldNum" sz="quarter" idx="4"/>
          </p:nvPr>
        </p:nvSpPr>
        <p:spPr>
          <a:xfrm>
            <a:off x="7626424" y="6237312"/>
            <a:ext cx="762000" cy="365125"/>
          </a:xfrm>
          <a:prstGeom prst="rect">
            <a:avLst/>
          </a:prstGeom>
        </p:spPr>
        <p:txBody>
          <a:bodyPr vert="horz" lIns="91440" tIns="45720" rIns="91440" bIns="45720" rtlCol="0" anchor="ctr"/>
          <a:lstStyle>
            <a:lvl1pPr algn="r">
              <a:defRPr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defRPr>
            </a:lvl1pPr>
          </a:lstStyle>
          <a:p>
            <a:fld id="{BFEBEB0A-9E3D-4B14-9782-E2AE3DA60D96}" type="slidenum">
              <a:rPr lang="en-US" smtClean="0"/>
              <a:pPr/>
              <a:t>‹#›</a:t>
            </a:fld>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spcBef>
          <a:spcPct val="0"/>
        </a:spcBef>
        <a:buNone/>
        <a:defRPr sz="5400" b="1" kern="1200"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screen">
            <a:alphaModFix amt="9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0877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21.xml.rels><?xml version="1.0" encoding="UTF-8" standalone="yes"?>
<Relationships xmlns="http://schemas.openxmlformats.org/package/2006/relationships"><Relationship Id="rId20" Type="http://schemas.openxmlformats.org/officeDocument/2006/relationships/image" Target="../media/image30.jpeg"/><Relationship Id="rId21" Type="http://schemas.openxmlformats.org/officeDocument/2006/relationships/image" Target="../media/image31.jpeg"/><Relationship Id="rId22" Type="http://schemas.openxmlformats.org/officeDocument/2006/relationships/image" Target="../media/image32.jpeg"/><Relationship Id="rId23" Type="http://schemas.openxmlformats.org/officeDocument/2006/relationships/image" Target="../media/image33.jpeg"/><Relationship Id="rId24" Type="http://schemas.openxmlformats.org/officeDocument/2006/relationships/image" Target="../media/image34.jpeg"/><Relationship Id="rId25" Type="http://schemas.openxmlformats.org/officeDocument/2006/relationships/image" Target="../media/image35.jpeg"/><Relationship Id="rId26" Type="http://schemas.openxmlformats.org/officeDocument/2006/relationships/image" Target="../media/image36.jpeg"/><Relationship Id="rId27" Type="http://schemas.openxmlformats.org/officeDocument/2006/relationships/image" Target="../media/image37.jpeg"/><Relationship Id="rId28" Type="http://schemas.openxmlformats.org/officeDocument/2006/relationships/image" Target="../media/image38.jpeg"/><Relationship Id="rId29"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30" Type="http://schemas.openxmlformats.org/officeDocument/2006/relationships/image" Target="../media/image40.jpeg"/><Relationship Id="rId31" Type="http://schemas.openxmlformats.org/officeDocument/2006/relationships/image" Target="../media/image41.jpeg"/><Relationship Id="rId32" Type="http://schemas.openxmlformats.org/officeDocument/2006/relationships/image" Target="../media/image42.jpeg"/><Relationship Id="rId9" Type="http://schemas.openxmlformats.org/officeDocument/2006/relationships/image" Target="../media/image19.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33" Type="http://schemas.openxmlformats.org/officeDocument/2006/relationships/image" Target="../media/image43.jpeg"/><Relationship Id="rId34" Type="http://schemas.openxmlformats.org/officeDocument/2006/relationships/image" Target="../media/image44.jpeg"/><Relationship Id="rId35" Type="http://schemas.openxmlformats.org/officeDocument/2006/relationships/image" Target="../media/image45.jpeg"/><Relationship Id="rId36" Type="http://schemas.openxmlformats.org/officeDocument/2006/relationships/image" Target="../media/image46.jpeg"/><Relationship Id="rId10" Type="http://schemas.openxmlformats.org/officeDocument/2006/relationships/image" Target="../media/image20.jpeg"/><Relationship Id="rId11" Type="http://schemas.openxmlformats.org/officeDocument/2006/relationships/image" Target="../media/image21.jpeg"/><Relationship Id="rId12" Type="http://schemas.openxmlformats.org/officeDocument/2006/relationships/image" Target="../media/image22.jpeg"/><Relationship Id="rId13" Type="http://schemas.openxmlformats.org/officeDocument/2006/relationships/image" Target="../media/image23.jpeg"/><Relationship Id="rId14" Type="http://schemas.openxmlformats.org/officeDocument/2006/relationships/image" Target="../media/image24.jpeg"/><Relationship Id="rId15" Type="http://schemas.openxmlformats.org/officeDocument/2006/relationships/image" Target="../media/image25.jpeg"/><Relationship Id="rId16" Type="http://schemas.openxmlformats.org/officeDocument/2006/relationships/image" Target="../media/image26.jpeg"/><Relationship Id="rId17" Type="http://schemas.openxmlformats.org/officeDocument/2006/relationships/image" Target="../media/image27.jpeg"/><Relationship Id="rId18" Type="http://schemas.openxmlformats.org/officeDocument/2006/relationships/image" Target="../media/image28.jpeg"/><Relationship Id="rId19" Type="http://schemas.openxmlformats.org/officeDocument/2006/relationships/image" Target="../media/image29.jpeg"/><Relationship Id="rId37" Type="http://schemas.openxmlformats.org/officeDocument/2006/relationships/image" Target="../media/image47.jpeg"/><Relationship Id="rId38" Type="http://schemas.openxmlformats.org/officeDocument/2006/relationships/image" Target="../media/image48.jpeg"/><Relationship Id="rId39" Type="http://schemas.openxmlformats.org/officeDocument/2006/relationships/image" Target="../media/image49.jpeg"/><Relationship Id="rId40" Type="http://schemas.openxmlformats.org/officeDocument/2006/relationships/image" Target="../media/image50.jpeg"/><Relationship Id="rId41" Type="http://schemas.openxmlformats.org/officeDocument/2006/relationships/image" Target="../media/image51.jpeg"/><Relationship Id="rId42" Type="http://schemas.openxmlformats.org/officeDocument/2006/relationships/image" Target="../media/image52.jpeg"/><Relationship Id="rId43" Type="http://schemas.openxmlformats.org/officeDocument/2006/relationships/image" Target="../media/image53.jpeg"/><Relationship Id="rId44" Type="http://schemas.openxmlformats.org/officeDocument/2006/relationships/image" Target="../media/image5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jpeg"/><Relationship Id="rId9"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8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microsoft.com/office/2007/relationships/hdphoto" Target="../media/hdphoto3.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arma.newcastle.edu.au/jon/IICandC.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omputecanada.ca/index.php/e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3974" y="2348879"/>
            <a:ext cx="8314763" cy="1512169"/>
          </a:xfrm>
        </p:spPr>
        <p:txBody>
          <a:bodyPr/>
          <a:lstStyle/>
          <a:p>
            <a:pPr algn="ctr"/>
            <a:r>
              <a:rPr lang="en-AU" sz="5000" dirty="0" smtClean="0"/>
              <a:t>CARMA: a model for multi-discipline &amp; multi-institution collaboration</a:t>
            </a:r>
            <a:endParaRPr lang="en-GB" sz="5000" dirty="0"/>
          </a:p>
        </p:txBody>
      </p:sp>
      <p:sp>
        <p:nvSpPr>
          <p:cNvPr id="3" name="Subtitle 2"/>
          <p:cNvSpPr>
            <a:spLocks noGrp="1"/>
          </p:cNvSpPr>
          <p:nvPr>
            <p:ph type="subTitle" idx="1"/>
          </p:nvPr>
        </p:nvSpPr>
        <p:spPr>
          <a:xfrm>
            <a:off x="1763688" y="4365104"/>
            <a:ext cx="9144000" cy="504056"/>
          </a:xfrm>
        </p:spPr>
        <p:txBody>
          <a:bodyPr>
            <a:normAutofit/>
          </a:bodyPr>
          <a:lstStyle/>
          <a:p>
            <a:pPr algn="ctr"/>
            <a:r>
              <a:rPr lang="en-AU" sz="2400" dirty="0">
                <a:solidFill>
                  <a:srgbClr val="FFFF00"/>
                </a:solidFill>
                <a:latin typeface="+mj-lt"/>
              </a:rPr>
              <a:t>Cultivating a Culture of Excellence</a:t>
            </a:r>
            <a:endParaRPr lang="en-GB" sz="2400" b="1" dirty="0" smtClean="0">
              <a:solidFill>
                <a:srgbClr val="FFFF00"/>
              </a:solidFill>
              <a:latin typeface="+mj-lt"/>
            </a:endParaRPr>
          </a:p>
        </p:txBody>
      </p:sp>
      <p:pic>
        <p:nvPicPr>
          <p:cNvPr id="1028" name="Picture 4" descr="C:\Users\da089\Desktop\carmalogo2011-400trans.png"/>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p:blipFill>
        <p:spPr bwMode="auto">
          <a:xfrm>
            <a:off x="1781077" y="116632"/>
            <a:ext cx="5959275" cy="1440159"/>
          </a:xfrm>
          <a:prstGeom prst="rect">
            <a:avLst/>
          </a:prstGeom>
          <a:effectLst>
            <a:glow rad="25400">
              <a:schemeClr val="bg1">
                <a:lumMod val="95000"/>
                <a:alpha val="80000"/>
              </a:schemeClr>
            </a:glow>
          </a:effectLst>
        </p:spPr>
      </p:pic>
      <p:sp>
        <p:nvSpPr>
          <p:cNvPr id="5" name="TextBox 4"/>
          <p:cNvSpPr txBox="1"/>
          <p:nvPr/>
        </p:nvSpPr>
        <p:spPr>
          <a:xfrm>
            <a:off x="539552" y="5229200"/>
            <a:ext cx="8208912" cy="646331"/>
          </a:xfrm>
          <a:prstGeom prst="rect">
            <a:avLst/>
          </a:prstGeom>
          <a:solidFill>
            <a:schemeClr val="tx1"/>
          </a:solidFill>
          <a:ln>
            <a:solidFill>
              <a:schemeClr val="accent1"/>
            </a:solidFill>
          </a:ln>
        </p:spPr>
        <p:txBody>
          <a:bodyPr wrap="square" rtlCol="0">
            <a:spAutoFit/>
          </a:bodyPr>
          <a:lstStyle/>
          <a:p>
            <a:pPr algn="r"/>
            <a:r>
              <a:rPr lang="en-AU" b="1" dirty="0" smtClean="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Arial" charset="0"/>
                <a:cs typeface="Arial" charset="0"/>
              </a:rPr>
              <a:t>Director   </a:t>
            </a:r>
            <a:r>
              <a:rPr lang="en-AU" b="1" i="1" dirty="0" smtClean="0">
                <a:ln w="3175">
                  <a:noFill/>
                  <a:prstDash val="solid"/>
                </a:ln>
                <a:solidFill>
                  <a:srgbClr val="FFFF00"/>
                </a:solidFill>
                <a:effectLst>
                  <a:glow rad="139700">
                    <a:schemeClr val="accent6">
                      <a:satMod val="175000"/>
                      <a:alpha val="40000"/>
                    </a:schemeClr>
                  </a:glow>
                  <a:outerShdw blurRad="41275" dist="20320" dir="1800000" algn="tl" rotWithShape="0">
                    <a:srgbClr val="000000">
                      <a:alpha val="40000"/>
                    </a:srgbClr>
                  </a:outerShdw>
                </a:effectLst>
                <a:latin typeface="Arial" charset="0"/>
                <a:ea typeface="Arial" charset="0"/>
                <a:cs typeface="Arial" charset="0"/>
              </a:rPr>
              <a:t>Laureate Professor Jonathan Borwein</a:t>
            </a:r>
            <a:r>
              <a:rPr lang="en-AU" b="1" dirty="0" smtClean="0">
                <a:ln w="3175">
                  <a:noFill/>
                  <a:prstDash val="solid"/>
                </a:ln>
                <a:solidFill>
                  <a:schemeClr val="bg2">
                    <a:tint val="85000"/>
                    <a:satMod val="155000"/>
                  </a:schemeClr>
                </a:solidFill>
                <a:effectLst>
                  <a:glow rad="139700">
                    <a:schemeClr val="accent6">
                      <a:satMod val="175000"/>
                      <a:alpha val="40000"/>
                    </a:schemeClr>
                  </a:glow>
                  <a:outerShdw blurRad="41275" dist="20320" dir="1800000" algn="tl" rotWithShape="0">
                    <a:srgbClr val="000000">
                      <a:alpha val="40000"/>
                    </a:srgbClr>
                  </a:outerShdw>
                </a:effectLst>
                <a:latin typeface="Arial" charset="0"/>
                <a:ea typeface="Arial" charset="0"/>
                <a:cs typeface="Arial" charset="0"/>
              </a:rPr>
              <a:t>  </a:t>
            </a:r>
            <a:r>
              <a:rPr lang="en-AU" b="1" dirty="0" smtClean="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Arial" charset="0"/>
                <a:cs typeface="Arial" charset="0"/>
              </a:rPr>
              <a:t>FRSC FAAAS FAA FAMS</a:t>
            </a:r>
          </a:p>
          <a:p>
            <a:pPr algn="ctr"/>
            <a:r>
              <a:rPr lang="en-AU" b="1" dirty="0" smtClean="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Arial" charset="0"/>
                <a:cs typeface="Arial" charset="0"/>
              </a:rPr>
              <a:t>Co-director   Professor George Willis FAA</a:t>
            </a:r>
          </a:p>
        </p:txBody>
      </p:sp>
      <p:sp>
        <p:nvSpPr>
          <p:cNvPr id="6" name="Subtitle 2"/>
          <p:cNvSpPr txBox="1">
            <a:spLocks/>
          </p:cNvSpPr>
          <p:nvPr/>
        </p:nvSpPr>
        <p:spPr>
          <a:xfrm>
            <a:off x="701634" y="4005064"/>
            <a:ext cx="8424937" cy="561184"/>
          </a:xfrm>
          <a:prstGeom prst="rect">
            <a:avLst/>
          </a:prstGeom>
        </p:spPr>
        <p:txBody>
          <a:bodyPr vert="horz" lIns="91440" tIns="45720" rIns="91440" bIns="45720" rtlCol="0" anchor="t" anchorCtr="0">
            <a:normAutofit/>
          </a:bodyPr>
          <a:lstStyle>
            <a:lvl1pPr marL="0" indent="0" algn="l" defTabSz="914400" rtl="0" eaLnBrk="1" latinLnBrk="0" hangingPunct="1">
              <a:spcBef>
                <a:spcPct val="20000"/>
              </a:spcBef>
              <a:buClr>
                <a:schemeClr val="accent1"/>
              </a:buClr>
              <a:buFont typeface="Arial" pitchFamily="34" charset="0"/>
              <a:buNone/>
              <a:defRPr sz="2800" b="1" kern="1200"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b="1" kern="1200" cap="none" spc="0">
                <a:ln w="3175">
                  <a:noFill/>
                  <a:prstDash val="solid"/>
                </a:ln>
                <a:solidFill>
                  <a:schemeClr val="tx1">
                    <a:tint val="75000"/>
                  </a:schemeClr>
                </a:solidFill>
                <a:effectLst>
                  <a:outerShdw blurRad="41275" dist="20320" dir="1800000" algn="tl" rotWithShape="0">
                    <a:srgbClr val="000000">
                      <a:alpha val="40000"/>
                    </a:srgbClr>
                  </a:outerShdw>
                </a:effectLst>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b="1" kern="1200" cap="none" spc="0">
                <a:ln w="3175">
                  <a:noFill/>
                  <a:prstDash val="solid"/>
                </a:ln>
                <a:solidFill>
                  <a:schemeClr val="tx1">
                    <a:tint val="75000"/>
                  </a:schemeClr>
                </a:solidFill>
                <a:effectLst>
                  <a:outerShdw blurRad="41275" dist="20320" dir="1800000" algn="tl" rotWithShape="0">
                    <a:srgbClr val="000000">
                      <a:alpha val="40000"/>
                    </a:srgbClr>
                  </a:outerShdw>
                </a:effectLst>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b="1" kern="1200" cap="none" spc="0">
                <a:ln w="3175">
                  <a:noFill/>
                  <a:prstDash val="solid"/>
                </a:ln>
                <a:solidFill>
                  <a:schemeClr val="tx1">
                    <a:tint val="75000"/>
                  </a:schemeClr>
                </a:solidFill>
                <a:effectLst>
                  <a:outerShdw blurRad="41275" dist="20320" dir="1800000" algn="tl" rotWithShape="0">
                    <a:srgbClr val="000000">
                      <a:alpha val="40000"/>
                    </a:srgbClr>
                  </a:outerShdw>
                </a:effectLst>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b="1" kern="1200" cap="none" spc="0" baseline="0">
                <a:ln w="3175">
                  <a:noFill/>
                  <a:prstDash val="solid"/>
                </a:ln>
                <a:solidFill>
                  <a:schemeClr val="tx1">
                    <a:tint val="75000"/>
                  </a:schemeClr>
                </a:solidFill>
                <a:effectLst>
                  <a:outerShdw blurRad="41275" dist="20320" dir="1800000" algn="tl" rotWithShape="0">
                    <a:srgbClr val="000000">
                      <a:alpha val="40000"/>
                    </a:srgbClr>
                  </a:outerShdw>
                </a:effectLst>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n-AU" sz="2400" dirty="0" smtClean="0">
                <a:latin typeface="+mj-lt"/>
              </a:rPr>
              <a:t>Computer-Assisted Research Mathematics and its Applications</a:t>
            </a:r>
          </a:p>
        </p:txBody>
      </p:sp>
    </p:spTree>
    <p:extLst>
      <p:ext uri="{BB962C8B-B14F-4D97-AF65-F5344CB8AC3E}">
        <p14:creationId xmlns:p14="http://schemas.microsoft.com/office/powerpoint/2010/main" val="15798821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2016 activities: grants</a:t>
            </a:r>
            <a:endParaRPr lang="en-GB" dirty="0"/>
          </a:p>
        </p:txBody>
      </p:sp>
      <p:sp>
        <p:nvSpPr>
          <p:cNvPr id="3" name="Content Placeholder 2"/>
          <p:cNvSpPr>
            <a:spLocks noGrp="1"/>
          </p:cNvSpPr>
          <p:nvPr>
            <p:ph idx="1"/>
          </p:nvPr>
        </p:nvSpPr>
        <p:spPr>
          <a:xfrm>
            <a:off x="772616" y="404664"/>
            <a:ext cx="7543800" cy="5191472"/>
          </a:xfrm>
        </p:spPr>
        <p:txBody>
          <a:bodyPr>
            <a:normAutofit/>
          </a:bodyPr>
          <a:lstStyle/>
          <a:p>
            <a:pPr marL="0" indent="0">
              <a:buNone/>
            </a:pPr>
            <a:r>
              <a:rPr lang="en-AU" dirty="0" smtClean="0">
                <a:effectLst>
                  <a:outerShdw blurRad="38100" dist="38100" dir="2700000" algn="tl">
                    <a:srgbClr val="000000">
                      <a:alpha val="43137"/>
                    </a:srgbClr>
                  </a:outerShdw>
                </a:effectLst>
              </a:rPr>
              <a:t>Intended grant submissions:</a:t>
            </a:r>
          </a:p>
          <a:p>
            <a:pPr marL="274320" lvl="1"/>
            <a:r>
              <a:rPr lang="en-AU" sz="2000" dirty="0">
                <a:solidFill>
                  <a:srgbClr val="FFFF00"/>
                </a:solidFill>
                <a:effectLst>
                  <a:outerShdw blurRad="38100" dist="38100" dir="2700000" algn="tl">
                    <a:srgbClr val="000000">
                      <a:alpha val="43137"/>
                    </a:srgbClr>
                  </a:outerShdw>
                </a:effectLst>
              </a:rPr>
              <a:t>Discovery </a:t>
            </a:r>
            <a:r>
              <a:rPr lang="en-AU" sz="2000" dirty="0" smtClean="0">
                <a:solidFill>
                  <a:srgbClr val="FFFF00"/>
                </a:solidFill>
                <a:effectLst>
                  <a:outerShdw blurRad="38100" dist="38100" dir="2700000" algn="tl">
                    <a:srgbClr val="000000">
                      <a:alpha val="43137"/>
                    </a:srgbClr>
                  </a:outerShdw>
                </a:effectLst>
              </a:rPr>
              <a:t>grants</a:t>
            </a:r>
            <a:endParaRPr lang="en-GB" sz="2000" dirty="0">
              <a:solidFill>
                <a:srgbClr val="FFFF00"/>
              </a:solidFill>
              <a:effectLst>
                <a:outerShdw blurRad="38100" dist="38100" dir="2700000" algn="tl">
                  <a:srgbClr val="000000">
                    <a:alpha val="43137"/>
                  </a:srgbClr>
                </a:outerShdw>
              </a:effectLst>
            </a:endParaRPr>
          </a:p>
          <a:p>
            <a:pPr lvl="1"/>
            <a:r>
              <a:rPr lang="en-AU" sz="1800" dirty="0" smtClean="0">
                <a:effectLst>
                  <a:outerShdw blurRad="38100" dist="38100" dir="2700000" algn="tl">
                    <a:srgbClr val="000000">
                      <a:alpha val="43137"/>
                    </a:srgbClr>
                  </a:outerShdw>
                </a:effectLst>
              </a:rPr>
              <a:t>Wadim Zudilin  (Analytic Number Theory)</a:t>
            </a:r>
            <a:endParaRPr lang="en-AU" sz="1800" dirty="0">
              <a:effectLst>
                <a:outerShdw blurRad="38100" dist="38100" dir="2700000" algn="tl">
                  <a:srgbClr val="000000">
                    <a:alpha val="43137"/>
                  </a:srgbClr>
                </a:outerShdw>
              </a:effectLst>
            </a:endParaRPr>
          </a:p>
          <a:p>
            <a:pPr lvl="1"/>
            <a:r>
              <a:rPr lang="en-AU" sz="1800" dirty="0" smtClean="0">
                <a:effectLst>
                  <a:outerShdw blurRad="38100" dist="38100" dir="2700000" algn="tl">
                    <a:srgbClr val="000000">
                      <a:alpha val="43137"/>
                    </a:srgbClr>
                  </a:outerShdw>
                </a:effectLst>
              </a:rPr>
              <a:t>Mumtaz Hussain (Analytic Number Theory)</a:t>
            </a:r>
          </a:p>
          <a:p>
            <a:pPr lvl="1"/>
            <a:r>
              <a:rPr lang="en-AU" sz="1800" dirty="0">
                <a:effectLst>
                  <a:outerShdw blurRad="38100" dist="38100" dir="2700000" algn="tl">
                    <a:srgbClr val="000000">
                      <a:alpha val="43137"/>
                    </a:srgbClr>
                  </a:outerShdw>
                </a:effectLst>
              </a:rPr>
              <a:t>Ali </a:t>
            </a:r>
            <a:r>
              <a:rPr lang="en-AU" sz="1800" dirty="0" smtClean="0">
                <a:effectLst>
                  <a:outerShdw blurRad="38100" dist="38100" dir="2700000" algn="tl">
                    <a:srgbClr val="000000">
                      <a:alpha val="43137"/>
                    </a:srgbClr>
                  </a:outerShdw>
                </a:effectLst>
              </a:rPr>
              <a:t>Eshragh</a:t>
            </a:r>
            <a:r>
              <a:rPr lang="en-GB" sz="1800" dirty="0" smtClean="0">
                <a:effectLst>
                  <a:outerShdw blurRad="38100" dist="38100" dir="2700000" algn="tl">
                    <a:srgbClr val="000000">
                      <a:alpha val="43137"/>
                    </a:srgbClr>
                  </a:outerShdw>
                </a:effectLst>
              </a:rPr>
              <a:t> (Statistical Optimisation)</a:t>
            </a:r>
            <a:endParaRPr lang="en-GB" sz="1800" dirty="0">
              <a:effectLst>
                <a:outerShdw blurRad="38100" dist="38100" dir="2700000" algn="tl">
                  <a:srgbClr val="000000">
                    <a:alpha val="43137"/>
                  </a:srgbClr>
                </a:outerShdw>
              </a:effectLst>
            </a:endParaRPr>
          </a:p>
          <a:p>
            <a:pPr lvl="1"/>
            <a:r>
              <a:rPr lang="en-AU" sz="1800" dirty="0" smtClean="0">
                <a:effectLst>
                  <a:outerShdw blurRad="38100" dist="38100" dir="2700000" algn="tl">
                    <a:srgbClr val="000000">
                      <a:alpha val="43137"/>
                    </a:srgbClr>
                  </a:outerShdw>
                </a:effectLst>
              </a:rPr>
              <a:t>Bishnu Lamichhane   (Computational Fluid Dynamics)</a:t>
            </a:r>
            <a:endParaRPr lang="en-GB" sz="1800" dirty="0">
              <a:effectLst>
                <a:outerShdw blurRad="38100" dist="38100" dir="2700000" algn="tl">
                  <a:srgbClr val="000000">
                    <a:alpha val="43137"/>
                  </a:srgbClr>
                </a:outerShdw>
              </a:effectLst>
            </a:endParaRPr>
          </a:p>
          <a:p>
            <a:pPr lvl="1"/>
            <a:r>
              <a:rPr lang="en-AU" sz="1800" dirty="0" smtClean="0">
                <a:effectLst>
                  <a:outerShdw blurRad="38100" dist="38100" dir="2700000" algn="tl">
                    <a:srgbClr val="000000">
                      <a:alpha val="43137"/>
                    </a:srgbClr>
                  </a:outerShdw>
                </a:effectLst>
              </a:rPr>
              <a:t>Mike Meylan  (Wave-induced Interstitial Ice Breakup)</a:t>
            </a:r>
            <a:endParaRPr lang="en-GB" sz="1800" dirty="0">
              <a:effectLst>
                <a:outerShdw blurRad="38100" dist="38100" dir="2700000" algn="tl">
                  <a:srgbClr val="000000">
                    <a:alpha val="43137"/>
                  </a:srgbClr>
                </a:outerShdw>
              </a:effectLst>
            </a:endParaRPr>
          </a:p>
          <a:p>
            <a:pPr lvl="1"/>
            <a:r>
              <a:rPr lang="en-AU" sz="1800" dirty="0">
                <a:effectLst>
                  <a:outerShdw blurRad="38100" dist="38100" dir="2700000" algn="tl">
                    <a:srgbClr val="000000">
                      <a:alpha val="43137"/>
                    </a:srgbClr>
                  </a:outerShdw>
                </a:effectLst>
              </a:rPr>
              <a:t>Björn </a:t>
            </a:r>
            <a:r>
              <a:rPr lang="en-AU" sz="1800" dirty="0" smtClean="0">
                <a:effectLst>
                  <a:outerShdw blurRad="38100" dist="38100" dir="2700000" algn="tl">
                    <a:srgbClr val="000000">
                      <a:alpha val="43137"/>
                    </a:srgbClr>
                  </a:outerShdw>
                </a:effectLst>
              </a:rPr>
              <a:t>Rüffer  (Non-smooth Control Theory)</a:t>
            </a:r>
          </a:p>
          <a:p>
            <a:r>
              <a:rPr lang="en-AU" sz="2000" dirty="0" smtClean="0">
                <a:solidFill>
                  <a:srgbClr val="FFFF00"/>
                </a:solidFill>
                <a:effectLst>
                  <a:outerShdw blurRad="38100" dist="38100" dir="2700000" algn="tl">
                    <a:srgbClr val="000000">
                      <a:alpha val="43137"/>
                    </a:srgbClr>
                  </a:outerShdw>
                </a:effectLst>
              </a:rPr>
              <a:t>DECRAs</a:t>
            </a:r>
            <a:endParaRPr lang="en-GB" sz="2000" dirty="0" smtClean="0">
              <a:solidFill>
                <a:srgbClr val="FFFF00"/>
              </a:solidFill>
              <a:effectLst>
                <a:outerShdw blurRad="38100" dist="38100" dir="2700000" algn="tl">
                  <a:srgbClr val="000000">
                    <a:alpha val="43137"/>
                  </a:srgbClr>
                </a:outerShdw>
              </a:effectLst>
            </a:endParaRPr>
          </a:p>
          <a:p>
            <a:pPr lvl="1"/>
            <a:r>
              <a:rPr lang="en-AU" sz="1800" dirty="0" smtClean="0">
                <a:effectLst>
                  <a:outerShdw blurRad="38100" dist="38100" dir="2700000" algn="tl">
                    <a:srgbClr val="000000">
                      <a:alpha val="43137"/>
                    </a:srgbClr>
                  </a:outerShdw>
                </a:effectLst>
              </a:rPr>
              <a:t>Mumtaz Hussain</a:t>
            </a:r>
            <a:endParaRPr lang="en-GB" sz="1800" dirty="0">
              <a:effectLst>
                <a:outerShdw blurRad="38100" dist="38100" dir="2700000" algn="tl">
                  <a:srgbClr val="000000">
                    <a:alpha val="43137"/>
                  </a:srgbClr>
                </a:outerShdw>
              </a:effectLst>
            </a:endParaRPr>
          </a:p>
          <a:p>
            <a:r>
              <a:rPr lang="en-AU" sz="2000" dirty="0" smtClean="0">
                <a:solidFill>
                  <a:srgbClr val="FFFF00"/>
                </a:solidFill>
                <a:effectLst>
                  <a:outerShdw blurRad="38100" dist="38100" dir="2700000" algn="tl">
                    <a:srgbClr val="000000">
                      <a:alpha val="43137"/>
                    </a:srgbClr>
                  </a:outerShdw>
                </a:effectLst>
              </a:rPr>
              <a:t>Laureate professorships</a:t>
            </a:r>
          </a:p>
          <a:p>
            <a:pPr lvl="1"/>
            <a:r>
              <a:rPr lang="en-AU" sz="1800" dirty="0" smtClean="0">
                <a:solidFill>
                  <a:srgbClr val="FFFF00"/>
                </a:solidFill>
                <a:effectLst>
                  <a:outerShdw blurRad="38100" dist="38100" dir="2700000" algn="tl">
                    <a:srgbClr val="000000">
                      <a:alpha val="43137"/>
                    </a:srgbClr>
                  </a:outerShdw>
                </a:effectLst>
              </a:rPr>
              <a:t> </a:t>
            </a:r>
            <a:r>
              <a:rPr lang="en-AU" sz="1800" dirty="0" smtClean="0">
                <a:effectLst>
                  <a:outerShdw blurRad="38100" dist="38100" dir="2700000" algn="tl">
                    <a:srgbClr val="000000">
                      <a:alpha val="43137"/>
                    </a:srgbClr>
                  </a:outerShdw>
                </a:effectLst>
              </a:rPr>
              <a:t>Jon Borwein, George Willis</a:t>
            </a:r>
            <a:endParaRPr lang="en-GB" sz="1800" dirty="0">
              <a:effectLst>
                <a:outerShdw blurRad="38100" dist="38100" dir="2700000" algn="tl">
                  <a:srgbClr val="000000">
                    <a:alpha val="43137"/>
                  </a:srgbClr>
                </a:outerShdw>
              </a:effectLst>
            </a:endParaRPr>
          </a:p>
          <a:p>
            <a:r>
              <a:rPr lang="en-AU" sz="2000" dirty="0" smtClean="0">
                <a:solidFill>
                  <a:srgbClr val="FFFF00"/>
                </a:solidFill>
                <a:effectLst>
                  <a:outerShdw blurRad="38100" dist="38100" dir="2700000" algn="tl">
                    <a:srgbClr val="000000">
                      <a:alpha val="43137"/>
                    </a:srgbClr>
                  </a:outerShdw>
                </a:effectLst>
              </a:rPr>
              <a:t>Linkage </a:t>
            </a:r>
            <a:r>
              <a:rPr lang="en-AU" sz="2000" dirty="0">
                <a:solidFill>
                  <a:srgbClr val="FFFF00"/>
                </a:solidFill>
                <a:effectLst>
                  <a:outerShdw blurRad="38100" dist="38100" dir="2700000" algn="tl">
                    <a:srgbClr val="000000">
                      <a:alpha val="43137"/>
                    </a:srgbClr>
                  </a:outerShdw>
                </a:effectLst>
              </a:rPr>
              <a:t>grants</a:t>
            </a:r>
            <a:endParaRPr lang="en-GB" sz="2000" dirty="0">
              <a:solidFill>
                <a:srgbClr val="FFFF00"/>
              </a:solidFill>
              <a:effectLst>
                <a:outerShdw blurRad="38100" dist="38100" dir="2700000" algn="tl">
                  <a:srgbClr val="000000">
                    <a:alpha val="43137"/>
                  </a:srgbClr>
                </a:outerShdw>
              </a:effectLst>
            </a:endParaRPr>
          </a:p>
          <a:p>
            <a:pPr lvl="1"/>
            <a:r>
              <a:rPr lang="en-AU" sz="1800" dirty="0" smtClean="0">
                <a:effectLst>
                  <a:outerShdw blurRad="38100" dist="38100" dir="2700000" algn="tl">
                    <a:srgbClr val="000000">
                      <a:alpha val="43137"/>
                    </a:srgbClr>
                  </a:outerShdw>
                </a:effectLst>
              </a:rPr>
              <a:t>Yuqing Lin X2 ( in Health informatics, submitted Nov 12)</a:t>
            </a:r>
            <a:endParaRPr lang="en-GB" sz="1800" dirty="0" smtClean="0">
              <a:effectLst>
                <a:outerShdw blurRad="38100" dist="38100" dir="2700000" algn="tl">
                  <a:srgbClr val="000000">
                    <a:alpha val="43137"/>
                  </a:srgbClr>
                </a:outerShdw>
              </a:effectLst>
            </a:endParaRPr>
          </a:p>
          <a:p>
            <a:endParaRPr lang="en-GB"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10</a:t>
            </a:fld>
            <a:endParaRPr lang="en-US" dirty="0"/>
          </a:p>
        </p:txBody>
      </p:sp>
      <p:sp>
        <p:nvSpPr>
          <p:cNvPr id="5" name="TextBox 4"/>
          <p:cNvSpPr txBox="1"/>
          <p:nvPr/>
        </p:nvSpPr>
        <p:spPr>
          <a:xfrm>
            <a:off x="6012160" y="3313400"/>
            <a:ext cx="2664296" cy="1123712"/>
          </a:xfrm>
          <a:prstGeom prst="wedgeRoundRectCallout">
            <a:avLst>
              <a:gd name="adj1" fmla="val -74683"/>
              <a:gd name="adj2" fmla="val -62017"/>
              <a:gd name="adj3" fmla="val 16667"/>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b="1" dirty="0" smtClean="0">
                <a:solidFill>
                  <a:srgbClr val="DEDEE0"/>
                </a:solidFill>
                <a:effectLst>
                  <a:outerShdw blurRad="38100" dist="38100" dir="2700000" algn="tl">
                    <a:srgbClr val="000000">
                      <a:alpha val="43137"/>
                    </a:srgbClr>
                  </a:outerShdw>
                </a:effectLst>
              </a:rPr>
              <a:t>All are either highly computational or ‘experimental’</a:t>
            </a:r>
            <a:endParaRPr lang="en-GB"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5693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8058472" cy="1600200"/>
          </a:xfrm>
        </p:spPr>
        <p:txBody>
          <a:bodyPr/>
          <a:lstStyle/>
          <a:p>
            <a:r>
              <a:rPr lang="en-AU" dirty="0" smtClean="0"/>
              <a:t>2020 impact</a:t>
            </a:r>
            <a:endParaRPr lang="en-GB" dirty="0"/>
          </a:p>
        </p:txBody>
      </p:sp>
      <p:sp>
        <p:nvSpPr>
          <p:cNvPr id="3" name="Content Placeholder 2"/>
          <p:cNvSpPr>
            <a:spLocks noGrp="1"/>
          </p:cNvSpPr>
          <p:nvPr>
            <p:ph idx="1"/>
          </p:nvPr>
        </p:nvSpPr>
        <p:spPr>
          <a:xfrm>
            <a:off x="611560" y="1484784"/>
            <a:ext cx="7543800" cy="3888432"/>
          </a:xfrm>
        </p:spPr>
        <p:txBody>
          <a:bodyPr>
            <a:normAutofit fontScale="92500"/>
          </a:bodyPr>
          <a:lstStyle/>
          <a:p>
            <a:pPr marL="0" lvl="0" indent="0">
              <a:buNone/>
            </a:pPr>
            <a:r>
              <a:rPr lang="en-AU" sz="2000" dirty="0" smtClean="0">
                <a:solidFill>
                  <a:srgbClr val="FFFF00"/>
                </a:solidFill>
                <a:effectLst>
                  <a:outerShdw blurRad="38100" dist="38100" dir="2700000" algn="tl">
                    <a:srgbClr val="000000">
                      <a:alpha val="43137"/>
                    </a:srgbClr>
                  </a:outerShdw>
                </a:effectLst>
              </a:rPr>
              <a:t>EQUITY</a:t>
            </a:r>
            <a:r>
              <a:rPr lang="en-AU" sz="2000" dirty="0" smtClean="0">
                <a:effectLst>
                  <a:outerShdw blurRad="38100" dist="38100" dir="2700000" algn="tl">
                    <a:srgbClr val="000000">
                      <a:alpha val="43137"/>
                    </a:srgbClr>
                  </a:outerShdw>
                </a:effectLst>
              </a:rPr>
              <a:t> </a:t>
            </a:r>
            <a:r>
              <a:rPr lang="en-AU" sz="2000" dirty="0">
                <a:effectLst>
                  <a:outerShdw blurRad="38100" dist="38100" dir="2700000" algn="tl">
                    <a:srgbClr val="000000">
                      <a:alpha val="43137"/>
                    </a:srgbClr>
                  </a:outerShdw>
                </a:effectLst>
              </a:rPr>
              <a:t>and </a:t>
            </a:r>
            <a:r>
              <a:rPr lang="en-AU" sz="2000" dirty="0">
                <a:solidFill>
                  <a:srgbClr val="FFFF00"/>
                </a:solidFill>
                <a:effectLst>
                  <a:outerShdw blurRad="38100" dist="38100" dir="2700000" algn="tl">
                    <a:srgbClr val="000000">
                      <a:alpha val="43137"/>
                    </a:srgbClr>
                  </a:outerShdw>
                </a:effectLst>
              </a:rPr>
              <a:t>SOCIAL </a:t>
            </a:r>
            <a:r>
              <a:rPr lang="en-AU" sz="2000" dirty="0" smtClean="0">
                <a:solidFill>
                  <a:srgbClr val="FFFF00"/>
                </a:solidFill>
                <a:effectLst>
                  <a:outerShdw blurRad="38100" dist="38100" dir="2700000" algn="tl">
                    <a:srgbClr val="000000">
                      <a:alpha val="43137"/>
                    </a:srgbClr>
                  </a:outerShdw>
                </a:effectLst>
              </a:rPr>
              <a:t>JUSTICE</a:t>
            </a:r>
          </a:p>
          <a:p>
            <a:r>
              <a:rPr lang="en-AU" sz="2000" dirty="0" smtClean="0">
                <a:effectLst>
                  <a:outerShdw blurRad="38100" dist="38100" dir="2700000" algn="tl">
                    <a:srgbClr val="000000">
                      <a:alpha val="43137"/>
                    </a:srgbClr>
                  </a:outerShdw>
                </a:effectLst>
              </a:rPr>
              <a:t>CARMA’s </a:t>
            </a:r>
            <a:r>
              <a:rPr lang="en-AU" sz="2000" dirty="0" smtClean="0">
                <a:solidFill>
                  <a:schemeClr val="accent1">
                    <a:lumMod val="20000"/>
                    <a:lumOff val="80000"/>
                  </a:schemeClr>
                </a:solidFill>
                <a:effectLst>
                  <a:outerShdw blurRad="38100" dist="38100" dir="2700000" algn="tl">
                    <a:srgbClr val="000000">
                      <a:alpha val="43137"/>
                    </a:srgbClr>
                  </a:outerShdw>
                </a:effectLst>
              </a:rPr>
              <a:t>n.u.m.e.r.i.c.</a:t>
            </a:r>
            <a:r>
              <a:rPr lang="en-AU" sz="2000" dirty="0" smtClean="0">
                <a:effectLst>
                  <a:outerShdw blurRad="38100" dist="38100" dir="2700000" algn="tl">
                    <a:srgbClr val="000000">
                      <a:alpha val="43137"/>
                    </a:srgbClr>
                  </a:outerShdw>
                </a:effectLst>
              </a:rPr>
              <a:t> group </a:t>
            </a:r>
            <a:r>
              <a:rPr lang="en-AU" sz="2000" dirty="0">
                <a:effectLst>
                  <a:outerShdw blurRad="38100" dist="38100" dir="2700000" algn="tl">
                    <a:srgbClr val="000000">
                      <a:alpha val="43137"/>
                    </a:srgbClr>
                  </a:outerShdw>
                </a:effectLst>
              </a:rPr>
              <a:t>(Newcastle University Mathematical Sciences Education Research Initiatives </a:t>
            </a:r>
            <a:r>
              <a:rPr lang="en-AU" sz="2000" dirty="0" smtClean="0">
                <a:effectLst>
                  <a:outerShdw blurRad="38100" dist="38100" dir="2700000" algn="tl">
                    <a:srgbClr val="000000">
                      <a:alpha val="43137"/>
                    </a:srgbClr>
                  </a:outerShdw>
                </a:effectLst>
              </a:rPr>
              <a:t>Collective) </a:t>
            </a:r>
            <a:r>
              <a:rPr lang="en-AU" sz="2000" dirty="0">
                <a:effectLst>
                  <a:outerShdw blurRad="38100" dist="38100" dir="2700000" algn="tl">
                    <a:srgbClr val="000000">
                      <a:alpha val="43137"/>
                    </a:srgbClr>
                  </a:outerShdw>
                </a:effectLst>
              </a:rPr>
              <a:t>is part of a deep tradition in the mathematical sciences at Newcastle of care and involvement in </a:t>
            </a:r>
            <a:r>
              <a:rPr lang="en-AU" sz="2000" dirty="0" smtClean="0">
                <a:effectLst>
                  <a:outerShdw blurRad="38100" dist="38100" dir="2700000" algn="tl">
                    <a:srgbClr val="000000">
                      <a:alpha val="43137"/>
                    </a:srgbClr>
                  </a:outerShdw>
                </a:effectLst>
              </a:rPr>
              <a:t>education </a:t>
            </a:r>
            <a:r>
              <a:rPr lang="en-AU" sz="2000" dirty="0">
                <a:effectLst>
                  <a:outerShdw blurRad="38100" dist="38100" dir="2700000" algn="tl">
                    <a:srgbClr val="000000">
                      <a:alpha val="43137"/>
                    </a:srgbClr>
                  </a:outerShdw>
                </a:effectLst>
              </a:rPr>
              <a:t>at all </a:t>
            </a:r>
            <a:r>
              <a:rPr lang="en-AU" sz="2000" dirty="0" smtClean="0">
                <a:effectLst>
                  <a:outerShdw blurRad="38100" dist="38100" dir="2700000" algn="tl">
                    <a:srgbClr val="000000">
                      <a:alpha val="43137"/>
                    </a:srgbClr>
                  </a:outerShdw>
                </a:effectLst>
              </a:rPr>
              <a:t>levels</a:t>
            </a:r>
            <a:r>
              <a:rPr lang="en-AU" sz="2000" dirty="0">
                <a:effectLst>
                  <a:outerShdw blurRad="38100" dist="38100" dir="2700000" algn="tl">
                    <a:srgbClr val="000000">
                      <a:alpha val="43137"/>
                    </a:srgbClr>
                  </a:outerShdw>
                </a:effectLst>
              </a:rPr>
              <a:t> </a:t>
            </a:r>
            <a:r>
              <a:rPr lang="en-AU" sz="2000" dirty="0" smtClean="0">
                <a:effectLst>
                  <a:outerShdw blurRad="38100" dist="38100" dir="2700000" algn="tl">
                    <a:srgbClr val="000000">
                      <a:alpha val="43137"/>
                    </a:srgbClr>
                  </a:outerShdw>
                </a:effectLst>
              </a:rPr>
              <a:t> </a:t>
            </a:r>
          </a:p>
          <a:p>
            <a:endParaRPr lang="en-AU" sz="2000" dirty="0">
              <a:effectLst>
                <a:outerShdw blurRad="38100" dist="38100" dir="2700000" algn="tl">
                  <a:srgbClr val="000000">
                    <a:alpha val="43137"/>
                  </a:srgbClr>
                </a:outerShdw>
              </a:effectLst>
            </a:endParaRPr>
          </a:p>
          <a:p>
            <a:r>
              <a:rPr lang="en-AU" sz="2000" dirty="0" smtClean="0">
                <a:effectLst>
                  <a:outerShdw blurRad="38100" dist="38100" dir="2700000" algn="tl">
                    <a:srgbClr val="000000">
                      <a:alpha val="43137"/>
                    </a:srgbClr>
                  </a:outerShdw>
                </a:effectLst>
              </a:rPr>
              <a:t>We </a:t>
            </a:r>
            <a:r>
              <a:rPr lang="en-AU" sz="2000" dirty="0">
                <a:effectLst>
                  <a:outerShdw blurRad="38100" dist="38100" dir="2700000" algn="tl">
                    <a:srgbClr val="000000">
                      <a:alpha val="43137"/>
                    </a:srgbClr>
                  </a:outerShdw>
                </a:effectLst>
              </a:rPr>
              <a:t>are invested in this tradition and are excited about the prospects of working with AMSI/BHP Billiton to ensure that women are retained in mathematics and so able to pursue STEM </a:t>
            </a:r>
            <a:r>
              <a:rPr lang="en-AU" sz="2000" dirty="0" smtClean="0">
                <a:effectLst>
                  <a:outerShdw blurRad="38100" dist="38100" dir="2700000" algn="tl">
                    <a:srgbClr val="000000">
                      <a:alpha val="43137"/>
                    </a:srgbClr>
                  </a:outerShdw>
                </a:effectLst>
              </a:rPr>
              <a:t>careers</a:t>
            </a:r>
          </a:p>
          <a:p>
            <a:pPr marL="0" indent="0">
              <a:buNone/>
            </a:pPr>
            <a:endParaRPr lang="en-AU" sz="2000" dirty="0" smtClean="0">
              <a:effectLst>
                <a:outerShdw blurRad="38100" dist="38100" dir="2700000" algn="tl">
                  <a:srgbClr val="000000">
                    <a:alpha val="43137"/>
                  </a:srgbClr>
                </a:outerShdw>
              </a:effectLst>
            </a:endParaRPr>
          </a:p>
          <a:p>
            <a:r>
              <a:rPr lang="en-GB" sz="2000" dirty="0" smtClean="0">
                <a:effectLst>
                  <a:outerShdw blurRad="38100" dist="38100" dir="2700000" algn="tl">
                    <a:srgbClr val="000000">
                      <a:alpha val="43137"/>
                    </a:srgbClr>
                  </a:outerShdw>
                </a:effectLst>
              </a:rPr>
              <a:t>CARMA attempts to reawaken research inactive academic staff</a:t>
            </a:r>
            <a:endParaRPr lang="en-AU" sz="20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pPr/>
              <a:t>11</a:t>
            </a:fld>
            <a:endParaRPr lang="en-US" dirty="0"/>
          </a:p>
        </p:txBody>
      </p:sp>
      <p:sp>
        <p:nvSpPr>
          <p:cNvPr id="5" name="Content Placeholder 2"/>
          <p:cNvSpPr txBox="1">
            <a:spLocks/>
          </p:cNvSpPr>
          <p:nvPr/>
        </p:nvSpPr>
        <p:spPr>
          <a:xfrm>
            <a:off x="611560" y="260648"/>
            <a:ext cx="8208912" cy="166308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Font typeface="Arial" pitchFamily="34" charset="0"/>
              <a:buNone/>
            </a:pPr>
            <a:r>
              <a:rPr lang="en-AU" sz="2800" dirty="0" smtClean="0"/>
              <a:t>Impact of CARMA on </a:t>
            </a:r>
            <a:r>
              <a:rPr lang="en-AU" sz="2800" i="1" dirty="0" smtClean="0"/>
              <a:t>New Futures </a:t>
            </a:r>
            <a:r>
              <a:rPr lang="en-AU" sz="2800" dirty="0" smtClean="0"/>
              <a:t>by 2020</a:t>
            </a:r>
          </a:p>
        </p:txBody>
      </p:sp>
    </p:spTree>
    <p:extLst>
      <p:ext uri="{BB962C8B-B14F-4D97-AF65-F5344CB8AC3E}">
        <p14:creationId xmlns:p14="http://schemas.microsoft.com/office/powerpoint/2010/main" val="32568868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914456" cy="1600200"/>
          </a:xfrm>
        </p:spPr>
        <p:txBody>
          <a:bodyPr/>
          <a:lstStyle/>
          <a:p>
            <a:r>
              <a:rPr lang="en-AU" dirty="0" smtClean="0"/>
              <a:t>2020 impact</a:t>
            </a:r>
            <a:endParaRPr lang="en-GB" dirty="0"/>
          </a:p>
        </p:txBody>
      </p:sp>
      <p:sp>
        <p:nvSpPr>
          <p:cNvPr id="3" name="Content Placeholder 2"/>
          <p:cNvSpPr>
            <a:spLocks noGrp="1"/>
          </p:cNvSpPr>
          <p:nvPr>
            <p:ph idx="1"/>
          </p:nvPr>
        </p:nvSpPr>
        <p:spPr>
          <a:xfrm>
            <a:off x="611560" y="1484784"/>
            <a:ext cx="7543800" cy="3888432"/>
          </a:xfrm>
        </p:spPr>
        <p:txBody>
          <a:bodyPr>
            <a:normAutofit/>
          </a:bodyPr>
          <a:lstStyle/>
          <a:p>
            <a:pPr marL="0" lvl="0" indent="0">
              <a:buNone/>
            </a:pPr>
            <a:r>
              <a:rPr lang="en-AU" sz="2000" dirty="0" smtClean="0">
                <a:solidFill>
                  <a:srgbClr val="FFFF00"/>
                </a:solidFill>
                <a:effectLst>
                  <a:outerShdw blurRad="38100" dist="38100" dir="2700000" algn="tl">
                    <a:srgbClr val="000000">
                      <a:alpha val="43137"/>
                    </a:srgbClr>
                  </a:outerShdw>
                </a:effectLst>
              </a:rPr>
              <a:t>EXCELLENCE</a:t>
            </a:r>
          </a:p>
          <a:p>
            <a:r>
              <a:rPr lang="en-AU" sz="2000" dirty="0" smtClean="0">
                <a:effectLst>
                  <a:outerShdw blurRad="38100" dist="38100" dir="2700000" algn="tl">
                    <a:srgbClr val="000000">
                      <a:alpha val="43137"/>
                    </a:srgbClr>
                  </a:outerShdw>
                </a:effectLst>
              </a:rPr>
              <a:t>Scores </a:t>
            </a:r>
            <a:r>
              <a:rPr lang="en-AU" sz="2000" dirty="0">
                <a:effectLst>
                  <a:outerShdw blurRad="38100" dist="38100" dir="2700000" algn="tl">
                    <a:srgbClr val="000000">
                      <a:alpha val="43137"/>
                    </a:srgbClr>
                  </a:outerShdw>
                </a:effectLst>
              </a:rPr>
              <a:t>of </a:t>
            </a:r>
            <a:r>
              <a:rPr lang="en-AU" sz="2000" dirty="0" smtClean="0">
                <a:effectLst>
                  <a:outerShdw blurRad="38100" dist="38100" dir="2700000" algn="tl">
                    <a:srgbClr val="000000">
                      <a:alpha val="43137"/>
                    </a:srgbClr>
                  </a:outerShdw>
                </a:effectLst>
              </a:rPr>
              <a:t>‘5’ </a:t>
            </a:r>
            <a:r>
              <a:rPr lang="en-AU" sz="2000" dirty="0">
                <a:effectLst>
                  <a:outerShdw blurRad="38100" dist="38100" dir="2700000" algn="tl">
                    <a:srgbClr val="000000">
                      <a:alpha val="43137"/>
                    </a:srgbClr>
                  </a:outerShdw>
                </a:effectLst>
              </a:rPr>
              <a:t>for applied mathematics (</a:t>
            </a:r>
            <a:r>
              <a:rPr lang="en-AU" sz="2000" dirty="0" smtClean="0">
                <a:effectLst>
                  <a:outerShdw blurRad="38100" dist="38100" dir="2700000" algn="tl">
                    <a:srgbClr val="000000">
                      <a:alpha val="43137"/>
                    </a:srgbClr>
                  </a:outerShdw>
                </a:effectLst>
              </a:rPr>
              <a:t>2 of  the 3 </a:t>
            </a:r>
            <a:r>
              <a:rPr lang="en-AU" sz="2000" dirty="0">
                <a:effectLst>
                  <a:outerShdw blurRad="38100" dist="38100" dir="2700000" algn="tl">
                    <a:srgbClr val="000000">
                      <a:alpha val="43137"/>
                    </a:srgbClr>
                  </a:outerShdw>
                </a:effectLst>
              </a:rPr>
              <a:t>given in total) in the 2010 and 2012 ERA are emblematic of the quality of research being done within and around </a:t>
            </a:r>
            <a:r>
              <a:rPr lang="en-AU" sz="2000" dirty="0" smtClean="0">
                <a:effectLst>
                  <a:outerShdw blurRad="38100" dist="38100" dir="2700000" algn="tl">
                    <a:srgbClr val="000000">
                      <a:alpha val="43137"/>
                    </a:srgbClr>
                  </a:outerShdw>
                </a:effectLst>
              </a:rPr>
              <a:t>CARMA</a:t>
            </a:r>
          </a:p>
          <a:p>
            <a:r>
              <a:rPr lang="en-AU" sz="2000" dirty="0" smtClean="0">
                <a:effectLst>
                  <a:outerShdw blurRad="38100" dist="38100" dir="2700000" algn="tl">
                    <a:srgbClr val="000000">
                      <a:alpha val="43137"/>
                    </a:srgbClr>
                  </a:outerShdw>
                </a:effectLst>
              </a:rPr>
              <a:t>Score of ‘5’ in Statistics in 2015</a:t>
            </a:r>
          </a:p>
          <a:p>
            <a:pPr marL="0" lvl="0" indent="0">
              <a:buNone/>
            </a:pPr>
            <a:endParaRPr lang="en-AU" dirty="0">
              <a:effectLst>
                <a:outerShdw blurRad="38100" dist="38100" dir="2700000" algn="tl">
                  <a:srgbClr val="000000">
                    <a:alpha val="43137"/>
                  </a:srgbClr>
                </a:outerShdw>
              </a:effectLst>
            </a:endParaRPr>
          </a:p>
          <a:p>
            <a:pPr marL="0" lvl="0" indent="0">
              <a:buNone/>
            </a:pPr>
            <a:r>
              <a:rPr lang="en-AU" sz="2000" dirty="0" smtClean="0">
                <a:effectLst>
                  <a:outerShdw blurRad="38100" dist="38100" dir="2700000" algn="tl">
                    <a:srgbClr val="000000">
                      <a:alpha val="43137"/>
                    </a:srgbClr>
                  </a:outerShdw>
                </a:effectLst>
              </a:rPr>
              <a:t>This is leading to increasing student numbers in our School</a:t>
            </a:r>
          </a:p>
          <a:p>
            <a:pPr lvl="1"/>
            <a:r>
              <a:rPr lang="en-AU" sz="1800" dirty="0" smtClean="0">
                <a:solidFill>
                  <a:srgbClr val="FFFF00"/>
                </a:solidFill>
                <a:effectLst>
                  <a:outerShdw blurRad="38100" dist="38100" dir="2700000" algn="tl">
                    <a:srgbClr val="000000">
                      <a:alpha val="43137"/>
                    </a:srgbClr>
                  </a:outerShdw>
                </a:effectLst>
              </a:rPr>
              <a:t>24</a:t>
            </a:r>
            <a:r>
              <a:rPr lang="en-AU" sz="1800" dirty="0" smtClean="0">
                <a:effectLst>
                  <a:outerShdw blurRad="38100" dist="38100" dir="2700000" algn="tl">
                    <a:srgbClr val="000000">
                      <a:alpha val="43137"/>
                    </a:srgbClr>
                  </a:outerShdw>
                </a:effectLst>
              </a:rPr>
              <a:t> Vacation Scholars in maths and stats this summer</a:t>
            </a:r>
          </a:p>
          <a:p>
            <a:pPr lvl="1"/>
            <a:r>
              <a:rPr lang="en-AU" sz="1800" dirty="0" smtClean="0">
                <a:solidFill>
                  <a:schemeClr val="bg1"/>
                </a:solidFill>
                <a:effectLst>
                  <a:outerShdw blurRad="38100" dist="38100" dir="2700000" algn="tl">
                    <a:srgbClr val="000000">
                      <a:alpha val="43137"/>
                    </a:srgbClr>
                  </a:outerShdw>
                </a:effectLst>
              </a:rPr>
              <a:t>2015:</a:t>
            </a:r>
            <a:r>
              <a:rPr lang="en-AU" sz="1800" dirty="0" smtClean="0">
                <a:effectLst>
                  <a:outerShdw blurRad="38100" dist="38100" dir="2700000" algn="tl">
                    <a:srgbClr val="000000">
                      <a:alpha val="43137"/>
                    </a:srgbClr>
                  </a:outerShdw>
                </a:effectLst>
              </a:rPr>
              <a:t> </a:t>
            </a:r>
            <a:r>
              <a:rPr lang="en-AU" sz="1800" dirty="0" smtClean="0">
                <a:solidFill>
                  <a:srgbClr val="FFFF00"/>
                </a:solidFill>
                <a:effectLst>
                  <a:outerShdw blurRad="38100" dist="38100" dir="2700000" algn="tl">
                    <a:srgbClr val="000000">
                      <a:alpha val="43137"/>
                    </a:srgbClr>
                  </a:outerShdw>
                </a:effectLst>
              </a:rPr>
              <a:t>21</a:t>
            </a:r>
            <a:r>
              <a:rPr lang="en-AU" sz="1800" dirty="0" smtClean="0">
                <a:effectLst>
                  <a:outerShdw blurRad="38100" dist="38100" dir="2700000" algn="tl">
                    <a:srgbClr val="000000">
                      <a:alpha val="43137"/>
                    </a:srgbClr>
                  </a:outerShdw>
                </a:effectLst>
              </a:rPr>
              <a:t> maths RHD students (up from </a:t>
            </a:r>
            <a:r>
              <a:rPr lang="en-AU" sz="1800" dirty="0" smtClean="0">
                <a:solidFill>
                  <a:srgbClr val="FFFF00"/>
                </a:solidFill>
                <a:effectLst>
                  <a:outerShdw blurRad="38100" dist="38100" dir="2700000" algn="tl">
                    <a:srgbClr val="000000">
                      <a:alpha val="43137"/>
                    </a:srgbClr>
                  </a:outerShdw>
                </a:effectLst>
              </a:rPr>
              <a:t>12</a:t>
            </a:r>
            <a:r>
              <a:rPr lang="en-AU" sz="1800" dirty="0" smtClean="0">
                <a:effectLst>
                  <a:outerShdw blurRad="38100" dist="38100" dir="2700000" algn="tl">
                    <a:srgbClr val="000000">
                      <a:alpha val="43137"/>
                    </a:srgbClr>
                  </a:outerShdw>
                </a:effectLst>
              </a:rPr>
              <a:t> in 2009)</a:t>
            </a:r>
            <a:endParaRPr lang="en-GB" sz="18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pPr/>
              <a:t>12</a:t>
            </a:fld>
            <a:endParaRPr lang="en-US" dirty="0"/>
          </a:p>
        </p:txBody>
      </p:sp>
      <p:sp>
        <p:nvSpPr>
          <p:cNvPr id="5" name="Content Placeholder 2"/>
          <p:cNvSpPr txBox="1">
            <a:spLocks/>
          </p:cNvSpPr>
          <p:nvPr/>
        </p:nvSpPr>
        <p:spPr>
          <a:xfrm>
            <a:off x="611560" y="260648"/>
            <a:ext cx="8208912" cy="166308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Font typeface="Arial" pitchFamily="34" charset="0"/>
              <a:buNone/>
            </a:pPr>
            <a:r>
              <a:rPr lang="en-AU" sz="2800" dirty="0" smtClean="0"/>
              <a:t>Impact of CARMA on New Futures by 2020</a:t>
            </a:r>
          </a:p>
        </p:txBody>
      </p:sp>
    </p:spTree>
    <p:extLst>
      <p:ext uri="{BB962C8B-B14F-4D97-AF65-F5344CB8AC3E}">
        <p14:creationId xmlns:p14="http://schemas.microsoft.com/office/powerpoint/2010/main" val="30875365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2020 impact</a:t>
            </a:r>
            <a:endParaRPr lang="en-GB" dirty="0"/>
          </a:p>
        </p:txBody>
      </p:sp>
      <p:sp>
        <p:nvSpPr>
          <p:cNvPr id="3" name="Content Placeholder 2"/>
          <p:cNvSpPr>
            <a:spLocks noGrp="1"/>
          </p:cNvSpPr>
          <p:nvPr>
            <p:ph idx="1"/>
          </p:nvPr>
        </p:nvSpPr>
        <p:spPr>
          <a:xfrm>
            <a:off x="611560" y="1340768"/>
            <a:ext cx="7543800" cy="3888432"/>
          </a:xfrm>
        </p:spPr>
        <p:txBody>
          <a:bodyPr>
            <a:normAutofit/>
          </a:bodyPr>
          <a:lstStyle/>
          <a:p>
            <a:pPr marL="0" lvl="0" indent="0">
              <a:buNone/>
            </a:pPr>
            <a:r>
              <a:rPr lang="en-AU" sz="2000" dirty="0" smtClean="0">
                <a:solidFill>
                  <a:srgbClr val="FFFF00"/>
                </a:solidFill>
                <a:effectLst>
                  <a:outerShdw blurRad="38100" dist="38100" dir="2700000" algn="tl">
                    <a:srgbClr val="000000">
                      <a:alpha val="43137"/>
                    </a:srgbClr>
                  </a:outerShdw>
                </a:effectLst>
              </a:rPr>
              <a:t>ENGAGEMENT</a:t>
            </a:r>
          </a:p>
          <a:p>
            <a:pPr marL="0" indent="0">
              <a:buNone/>
            </a:pPr>
            <a:r>
              <a:rPr lang="en-AU" sz="2000" dirty="0">
                <a:effectLst>
                  <a:outerShdw blurRad="38100" dist="38100" dir="2700000" algn="tl">
                    <a:srgbClr val="000000">
                      <a:alpha val="43137"/>
                    </a:srgbClr>
                  </a:outerShdw>
                </a:effectLst>
                <a:latin typeface="Eras Light ITC" panose="020B0402030504020804" pitchFamily="34" charset="0"/>
              </a:rPr>
              <a:t> </a:t>
            </a:r>
            <a:r>
              <a:rPr lang="en-AU" sz="2000" dirty="0" smtClean="0">
                <a:effectLst>
                  <a:outerShdw blurRad="38100" dist="38100" dir="2700000" algn="tl">
                    <a:srgbClr val="000000">
                      <a:alpha val="43137"/>
                    </a:srgbClr>
                  </a:outerShdw>
                </a:effectLst>
              </a:rPr>
              <a:t>The </a:t>
            </a:r>
            <a:r>
              <a:rPr lang="en-AU" sz="2000" dirty="0">
                <a:effectLst>
                  <a:outerShdw blurRad="38100" dist="38100" dir="2700000" algn="tl">
                    <a:srgbClr val="000000">
                      <a:alpha val="43137"/>
                    </a:srgbClr>
                  </a:outerShdw>
                </a:effectLst>
              </a:rPr>
              <a:t>quantity of seminars/workshops/research visitors </a:t>
            </a:r>
            <a:r>
              <a:rPr lang="en-AU" sz="2000" dirty="0" smtClean="0">
                <a:effectLst>
                  <a:outerShdw blurRad="38100" dist="38100" dir="2700000" algn="tl">
                    <a:srgbClr val="000000">
                      <a:alpha val="43137"/>
                    </a:srgbClr>
                  </a:outerShdw>
                </a:effectLst>
              </a:rPr>
              <a:t>of CARMA </a:t>
            </a:r>
            <a:r>
              <a:rPr lang="en-AU" sz="2000" dirty="0">
                <a:effectLst>
                  <a:outerShdw blurRad="38100" dist="38100" dir="2700000" algn="tl">
                    <a:srgbClr val="000000">
                      <a:alpha val="43137"/>
                    </a:srgbClr>
                  </a:outerShdw>
                </a:effectLst>
              </a:rPr>
              <a:t>illustrates our claim that we are highly engaged. </a:t>
            </a:r>
            <a:r>
              <a:rPr lang="en-AU" sz="2000" dirty="0" smtClean="0">
                <a:effectLst>
                  <a:outerShdw blurRad="38100" dist="38100" dir="2700000" algn="tl">
                    <a:srgbClr val="000000">
                      <a:alpha val="43137"/>
                    </a:srgbClr>
                  </a:outerShdw>
                </a:effectLst>
              </a:rPr>
              <a:t> Many </a:t>
            </a:r>
            <a:r>
              <a:rPr lang="en-AU" sz="2000" dirty="0">
                <a:effectLst>
                  <a:outerShdw blurRad="38100" dist="38100" dir="2700000" algn="tl">
                    <a:srgbClr val="000000">
                      <a:alpha val="43137"/>
                    </a:srgbClr>
                  </a:outerShdw>
                </a:effectLst>
              </a:rPr>
              <a:t>CARMA members pursue active outreach activities. Most events are streamed and recorded for external </a:t>
            </a:r>
            <a:r>
              <a:rPr lang="en-AU" sz="2000" dirty="0" smtClean="0">
                <a:effectLst>
                  <a:outerShdw blurRad="38100" dist="38100" dir="2700000" algn="tl">
                    <a:srgbClr val="000000">
                      <a:alpha val="43137"/>
                    </a:srgbClr>
                  </a:outerShdw>
                </a:effectLst>
              </a:rPr>
              <a:t>audiences. </a:t>
            </a:r>
            <a:endParaRPr lang="en-AU" sz="2000" dirty="0">
              <a:effectLst>
                <a:outerShdw blurRad="38100" dist="38100" dir="2700000" algn="tl">
                  <a:srgbClr val="000000">
                    <a:alpha val="43137"/>
                  </a:srgbClr>
                </a:outerShdw>
              </a:effectLst>
            </a:endParaRPr>
          </a:p>
          <a:p>
            <a:pPr marL="0" lvl="0" indent="0">
              <a:buNone/>
            </a:pPr>
            <a:endParaRPr lang="en-AU" sz="2000" dirty="0">
              <a:effectLst>
                <a:outerShdw blurRad="38100" dist="38100" dir="2700000" algn="tl">
                  <a:srgbClr val="000000">
                    <a:alpha val="43137"/>
                  </a:srgbClr>
                </a:outerShdw>
              </a:effectLst>
            </a:endParaRPr>
          </a:p>
          <a:p>
            <a:pPr marL="0" indent="0">
              <a:buNone/>
            </a:pPr>
            <a:r>
              <a:rPr lang="en-AU" sz="2000" dirty="0">
                <a:effectLst>
                  <a:outerShdw blurRad="38100" dist="38100" dir="2700000" algn="tl">
                    <a:srgbClr val="000000">
                      <a:alpha val="43137"/>
                    </a:srgbClr>
                  </a:outerShdw>
                </a:effectLst>
                <a:latin typeface="Eras Light ITC" panose="020B0402030504020804" pitchFamily="34" charset="0"/>
              </a:rPr>
              <a:t> </a:t>
            </a:r>
            <a:r>
              <a:rPr lang="en-AU" sz="2000" dirty="0" smtClean="0">
                <a:effectLst>
                  <a:outerShdw blurRad="38100" dist="38100" dir="2700000" algn="tl">
                    <a:srgbClr val="000000">
                      <a:alpha val="43137"/>
                    </a:srgbClr>
                  </a:outerShdw>
                </a:effectLst>
              </a:rPr>
              <a:t>In </a:t>
            </a:r>
            <a:r>
              <a:rPr lang="en-AU" sz="2000" dirty="0">
                <a:effectLst>
                  <a:outerShdw blurRad="38100" dist="38100" dir="2700000" algn="tl">
                    <a:srgbClr val="000000">
                      <a:alpha val="43137"/>
                    </a:srgbClr>
                  </a:outerShdw>
                </a:effectLst>
              </a:rPr>
              <a:t>addition, the Director </a:t>
            </a:r>
            <a:r>
              <a:rPr lang="en-AU" sz="2000" dirty="0" smtClean="0">
                <a:effectLst>
                  <a:outerShdw blurRad="38100" dist="38100" dir="2700000" algn="tl">
                    <a:srgbClr val="000000">
                      <a:alpha val="43137"/>
                    </a:srgbClr>
                  </a:outerShdw>
                </a:effectLst>
              </a:rPr>
              <a:t> with others has </a:t>
            </a:r>
            <a:r>
              <a:rPr lang="en-AU" sz="2000" dirty="0">
                <a:effectLst>
                  <a:outerShdw blurRad="38100" dist="38100" dir="2700000" algn="tl">
                    <a:srgbClr val="000000">
                      <a:alpha val="43137"/>
                    </a:srgbClr>
                  </a:outerShdw>
                </a:effectLst>
              </a:rPr>
              <a:t>written </a:t>
            </a:r>
            <a:r>
              <a:rPr lang="en-AU" sz="2000" dirty="0" smtClean="0">
                <a:effectLst>
                  <a:outerShdw blurRad="38100" dist="38100" dir="2700000" algn="tl">
                    <a:srgbClr val="000000">
                      <a:alpha val="43137"/>
                    </a:srgbClr>
                  </a:outerShdw>
                </a:effectLst>
              </a:rPr>
              <a:t>44 </a:t>
            </a:r>
            <a:r>
              <a:rPr lang="en-AU" sz="2000" dirty="0">
                <a:effectLst>
                  <a:outerShdw blurRad="38100" dist="38100" dir="2700000" algn="tl">
                    <a:srgbClr val="000000">
                      <a:alpha val="43137"/>
                    </a:srgbClr>
                  </a:outerShdw>
                </a:effectLst>
              </a:rPr>
              <a:t>articles for the Conversation </a:t>
            </a:r>
            <a:r>
              <a:rPr lang="en-AU" sz="2000" dirty="0" smtClean="0">
                <a:effectLst>
                  <a:outerShdw blurRad="38100" dist="38100" dir="2700000" algn="tl">
                    <a:srgbClr val="000000">
                      <a:alpha val="43137"/>
                    </a:srgbClr>
                  </a:outerShdw>
                </a:effectLst>
              </a:rPr>
              <a:t>(attracting 1.35 </a:t>
            </a:r>
            <a:r>
              <a:rPr lang="en-AU" sz="2000" dirty="0">
                <a:effectLst>
                  <a:outerShdw blurRad="38100" dist="38100" dir="2700000" algn="tl">
                    <a:srgbClr val="000000">
                      <a:alpha val="43137"/>
                    </a:srgbClr>
                  </a:outerShdw>
                </a:effectLst>
              </a:rPr>
              <a:t>million readers) and </a:t>
            </a:r>
            <a:r>
              <a:rPr lang="en-AU" sz="2000" dirty="0" smtClean="0">
                <a:effectLst>
                  <a:outerShdw blurRad="38100" dist="38100" dir="2700000" algn="tl">
                    <a:srgbClr val="000000">
                      <a:alpha val="43137"/>
                    </a:srgbClr>
                  </a:outerShdw>
                </a:effectLst>
              </a:rPr>
              <a:t>35 articles for </a:t>
            </a:r>
            <a:r>
              <a:rPr lang="en-AU" sz="2000" dirty="0">
                <a:effectLst>
                  <a:outerShdw blurRad="38100" dist="38100" dir="2700000" algn="tl">
                    <a:srgbClr val="000000">
                      <a:alpha val="43137"/>
                    </a:srgbClr>
                  </a:outerShdw>
                </a:effectLst>
              </a:rPr>
              <a:t>the Huffington Post</a:t>
            </a:r>
            <a:r>
              <a:rPr lang="en-AU" sz="2000" dirty="0" smtClean="0">
                <a:effectLst>
                  <a:outerShdw blurRad="38100" dist="38100" dir="2700000" algn="tl">
                    <a:srgbClr val="000000">
                      <a:alpha val="43137"/>
                    </a:srgbClr>
                  </a:outerShdw>
                </a:effectLst>
              </a:rPr>
              <a:t>.</a:t>
            </a:r>
          </a:p>
          <a:p>
            <a:pPr marL="0" indent="0">
              <a:buNone/>
            </a:pPr>
            <a:endParaRPr lang="en-AU" sz="2000" dirty="0" smtClean="0">
              <a:effectLst>
                <a:outerShdw blurRad="38100" dist="38100" dir="2700000" algn="tl">
                  <a:srgbClr val="000000">
                    <a:alpha val="43137"/>
                  </a:srgbClr>
                </a:outerShdw>
              </a:effectLst>
            </a:endParaRPr>
          </a:p>
          <a:p>
            <a:pPr marL="0" indent="0">
              <a:buNone/>
            </a:pPr>
            <a:r>
              <a:rPr lang="en-AU" sz="2000" dirty="0">
                <a:effectLst>
                  <a:outerShdw blurRad="38100" dist="38100" dir="2700000" algn="tl">
                    <a:srgbClr val="000000">
                      <a:alpha val="43137"/>
                    </a:srgbClr>
                  </a:outerShdw>
                </a:effectLst>
                <a:latin typeface="Eras Light ITC" panose="020B0402030504020804" pitchFamily="34" charset="0"/>
              </a:rPr>
              <a:t> </a:t>
            </a:r>
            <a:r>
              <a:rPr lang="en-AU" sz="2000" dirty="0" smtClean="0">
                <a:effectLst>
                  <a:outerShdw blurRad="38100" dist="38100" dir="2700000" algn="tl">
                    <a:srgbClr val="000000">
                      <a:alpha val="43137"/>
                    </a:srgbClr>
                  </a:outerShdw>
                </a:effectLst>
              </a:rPr>
              <a:t>Six published books generated directly by CARMA activities</a:t>
            </a:r>
            <a:endParaRPr lang="en-GB" sz="20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pPr/>
              <a:t>13</a:t>
            </a:fld>
            <a:endParaRPr lang="en-US" dirty="0"/>
          </a:p>
        </p:txBody>
      </p:sp>
      <p:sp>
        <p:nvSpPr>
          <p:cNvPr id="5" name="Content Placeholder 2"/>
          <p:cNvSpPr txBox="1">
            <a:spLocks/>
          </p:cNvSpPr>
          <p:nvPr/>
        </p:nvSpPr>
        <p:spPr>
          <a:xfrm>
            <a:off x="611560" y="260648"/>
            <a:ext cx="8208912" cy="166308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Font typeface="Arial" pitchFamily="34" charset="0"/>
              <a:buNone/>
            </a:pPr>
            <a:r>
              <a:rPr lang="en-AU" sz="2800" dirty="0" smtClean="0"/>
              <a:t>Impact of CARMA on New Futures by 2020</a:t>
            </a:r>
          </a:p>
        </p:txBody>
      </p:sp>
    </p:spTree>
    <p:extLst>
      <p:ext uri="{BB962C8B-B14F-4D97-AF65-F5344CB8AC3E}">
        <p14:creationId xmlns:p14="http://schemas.microsoft.com/office/powerpoint/2010/main" val="25248421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2020 impact</a:t>
            </a:r>
            <a:endParaRPr lang="en-GB" dirty="0"/>
          </a:p>
        </p:txBody>
      </p:sp>
      <p:sp>
        <p:nvSpPr>
          <p:cNvPr id="3" name="Content Placeholder 2"/>
          <p:cNvSpPr>
            <a:spLocks noGrp="1"/>
          </p:cNvSpPr>
          <p:nvPr>
            <p:ph idx="1"/>
          </p:nvPr>
        </p:nvSpPr>
        <p:spPr>
          <a:xfrm>
            <a:off x="395536" y="1484784"/>
            <a:ext cx="7543800" cy="3024336"/>
          </a:xfrm>
        </p:spPr>
        <p:txBody>
          <a:bodyPr>
            <a:normAutofit/>
          </a:bodyPr>
          <a:lstStyle/>
          <a:p>
            <a:pPr marL="0" lvl="0" indent="0">
              <a:buNone/>
            </a:pPr>
            <a:r>
              <a:rPr lang="en-AU" sz="2000" dirty="0" smtClean="0">
                <a:solidFill>
                  <a:srgbClr val="FFFF00"/>
                </a:solidFill>
                <a:effectLst>
                  <a:outerShdw blurRad="38100" dist="38100" dir="2700000" algn="tl">
                    <a:srgbClr val="000000">
                      <a:alpha val="43137"/>
                    </a:srgbClr>
                  </a:outerShdw>
                </a:effectLst>
              </a:rPr>
              <a:t>INNOVATION</a:t>
            </a:r>
          </a:p>
          <a:p>
            <a:pPr marL="0" lvl="0" indent="0">
              <a:buNone/>
            </a:pPr>
            <a:r>
              <a:rPr lang="en-AU" sz="2000" dirty="0" smtClean="0">
                <a:effectLst>
                  <a:outerShdw blurRad="38100" dist="38100" dir="2700000" algn="tl">
                    <a:srgbClr val="000000">
                      <a:alpha val="43137"/>
                    </a:srgbClr>
                  </a:outerShdw>
                </a:effectLst>
                <a:latin typeface="Eras Light ITC" panose="020B0402030504020804" pitchFamily="34" charset="0"/>
              </a:rPr>
              <a:t>  </a:t>
            </a:r>
            <a:r>
              <a:rPr lang="en-AU" sz="2000" dirty="0">
                <a:effectLst>
                  <a:outerShdw blurRad="38100" dist="38100" dir="2700000" algn="tl">
                    <a:srgbClr val="000000">
                      <a:alpha val="43137"/>
                    </a:srgbClr>
                  </a:outerShdw>
                </a:effectLst>
              </a:rPr>
              <a:t>Throughout the mathematics research community CARMA’s name is now synonymous with innovative uses of technology in </a:t>
            </a:r>
            <a:r>
              <a:rPr lang="en-AU" sz="2000" dirty="0" smtClean="0">
                <a:effectLst>
                  <a:outerShdw blurRad="38100" dist="38100" dir="2700000" algn="tl">
                    <a:srgbClr val="000000">
                      <a:alpha val="43137"/>
                    </a:srgbClr>
                  </a:outerShdw>
                </a:effectLst>
              </a:rPr>
              <a:t>research and with excellence in all our core areas</a:t>
            </a:r>
          </a:p>
          <a:p>
            <a:pPr marL="0" lvl="0" indent="0">
              <a:buNone/>
            </a:pPr>
            <a:endParaRPr lang="en-AU" sz="2000" dirty="0">
              <a:effectLst>
                <a:outerShdw blurRad="38100" dist="38100" dir="2700000" algn="tl">
                  <a:srgbClr val="000000">
                    <a:alpha val="43137"/>
                  </a:srgbClr>
                </a:outerShdw>
              </a:effectLst>
            </a:endParaRPr>
          </a:p>
          <a:p>
            <a:pPr marL="0" lvl="0" indent="0">
              <a:buNone/>
            </a:pPr>
            <a:r>
              <a:rPr lang="en-AU" sz="2000" dirty="0" smtClean="0">
                <a:effectLst>
                  <a:outerShdw blurRad="38100" dist="38100" dir="2700000" algn="tl">
                    <a:srgbClr val="000000">
                      <a:alpha val="43137"/>
                    </a:srgbClr>
                  </a:outerShdw>
                </a:effectLst>
              </a:rPr>
              <a:t>   </a:t>
            </a:r>
            <a:r>
              <a:rPr lang="en-AU" sz="2000" dirty="0" smtClean="0">
                <a:solidFill>
                  <a:schemeClr val="bg1">
                    <a:lumMod val="95000"/>
                  </a:schemeClr>
                </a:solidFill>
                <a:effectLst>
                  <a:outerShdw blurRad="38100" dist="38100" dir="2700000" algn="tl">
                    <a:srgbClr val="000000">
                      <a:alpha val="43137"/>
                    </a:srgbClr>
                  </a:outerShdw>
                </a:effectLst>
              </a:rPr>
              <a:t>MIDAS </a:t>
            </a:r>
            <a:r>
              <a:rPr lang="en-AU" sz="2000" dirty="0" smtClean="0">
                <a:effectLst>
                  <a:outerShdw blurRad="38100" dist="38100" dir="2700000" algn="tl">
                    <a:srgbClr val="000000">
                      <a:alpha val="43137"/>
                    </a:srgbClr>
                  </a:outerShdw>
                </a:effectLst>
              </a:rPr>
              <a:t>(Masters in Data Analytics and Science)</a:t>
            </a:r>
          </a:p>
          <a:p>
            <a:pPr lvl="1"/>
            <a:r>
              <a:rPr lang="en-AU" sz="1800" dirty="0" smtClean="0">
                <a:effectLst>
                  <a:outerShdw blurRad="38100" dist="38100" dir="2700000" algn="tl">
                    <a:srgbClr val="000000">
                      <a:alpha val="43137"/>
                    </a:srgbClr>
                  </a:outerShdw>
                </a:effectLst>
              </a:rPr>
              <a:t>a new Masters programme being planned</a:t>
            </a:r>
            <a:endParaRPr lang="en-GB" sz="18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pPr/>
              <a:t>14</a:t>
            </a:fld>
            <a:endParaRPr lang="en-US" dirty="0"/>
          </a:p>
        </p:txBody>
      </p:sp>
      <p:sp>
        <p:nvSpPr>
          <p:cNvPr id="5" name="Content Placeholder 2"/>
          <p:cNvSpPr txBox="1">
            <a:spLocks/>
          </p:cNvSpPr>
          <p:nvPr/>
        </p:nvSpPr>
        <p:spPr>
          <a:xfrm>
            <a:off x="611560" y="260648"/>
            <a:ext cx="8208912" cy="166308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Font typeface="Arial" pitchFamily="34" charset="0"/>
              <a:buNone/>
            </a:pPr>
            <a:r>
              <a:rPr lang="en-AU" sz="2800" dirty="0" smtClean="0"/>
              <a:t>Impact of CARMA </a:t>
            </a:r>
            <a:r>
              <a:rPr lang="en-AU" sz="2800" dirty="0" smtClean="0">
                <a:solidFill>
                  <a:schemeClr val="bg1"/>
                </a:solidFill>
              </a:rPr>
              <a:t>on</a:t>
            </a:r>
            <a:r>
              <a:rPr lang="en-AU" sz="2800" dirty="0" smtClean="0">
                <a:solidFill>
                  <a:srgbClr val="FFBCBC"/>
                </a:solidFill>
              </a:rPr>
              <a:t> New Futures </a:t>
            </a:r>
            <a:r>
              <a:rPr lang="en-AU" sz="2800" dirty="0" smtClean="0"/>
              <a:t>by 2020</a:t>
            </a:r>
          </a:p>
        </p:txBody>
      </p:sp>
      <p:pic>
        <p:nvPicPr>
          <p:cNvPr id="4098" name="Picture 2" descr="C:\Users\da089\Desktop\data-science-data-mining-masters-certificates-onlin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23704" y="4005064"/>
            <a:ext cx="3196768" cy="158417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32779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2020 impact</a:t>
            </a:r>
            <a:endParaRPr lang="en-GB" dirty="0"/>
          </a:p>
        </p:txBody>
      </p:sp>
      <p:sp>
        <p:nvSpPr>
          <p:cNvPr id="3" name="Content Placeholder 2"/>
          <p:cNvSpPr>
            <a:spLocks noGrp="1"/>
          </p:cNvSpPr>
          <p:nvPr>
            <p:ph idx="1"/>
          </p:nvPr>
        </p:nvSpPr>
        <p:spPr>
          <a:xfrm>
            <a:off x="611560" y="1556792"/>
            <a:ext cx="8208912" cy="3888432"/>
          </a:xfrm>
        </p:spPr>
        <p:txBody>
          <a:bodyPr>
            <a:normAutofit/>
          </a:bodyPr>
          <a:lstStyle/>
          <a:p>
            <a:pPr marL="0" lvl="0" indent="0">
              <a:buNone/>
            </a:pPr>
            <a:r>
              <a:rPr lang="en-AU" sz="2000" dirty="0" smtClean="0">
                <a:solidFill>
                  <a:srgbClr val="FFFF00"/>
                </a:solidFill>
                <a:effectLst>
                  <a:outerShdw blurRad="38100" dist="38100" dir="2700000" algn="tl">
                    <a:srgbClr val="000000">
                      <a:alpha val="43137"/>
                    </a:srgbClr>
                  </a:outerShdw>
                </a:effectLst>
              </a:rPr>
              <a:t>INTEGRITY</a:t>
            </a:r>
          </a:p>
          <a:p>
            <a:pPr marL="0" lvl="0" indent="0">
              <a:buNone/>
            </a:pPr>
            <a:r>
              <a:rPr lang="en-AU" sz="2000" dirty="0" smtClean="0">
                <a:effectLst>
                  <a:outerShdw blurRad="38100" dist="38100" dir="2700000" algn="tl">
                    <a:srgbClr val="000000">
                      <a:alpha val="43137"/>
                    </a:srgbClr>
                  </a:outerShdw>
                </a:effectLst>
                <a:latin typeface="Eras Light ITC" panose="020B0402030504020804" pitchFamily="34" charset="0"/>
              </a:rPr>
              <a:t>  </a:t>
            </a:r>
            <a:r>
              <a:rPr lang="en-AU" sz="2000" dirty="0">
                <a:effectLst>
                  <a:outerShdw blurRad="38100" dist="38100" dir="2700000" algn="tl">
                    <a:srgbClr val="000000">
                      <a:alpha val="43137"/>
                    </a:srgbClr>
                  </a:outerShdw>
                </a:effectLst>
              </a:rPr>
              <a:t>Especially with </a:t>
            </a:r>
            <a:r>
              <a:rPr lang="en-AU" sz="2000" dirty="0" smtClean="0">
                <a:effectLst>
                  <a:outerShdw blurRad="38100" dist="38100" dir="2700000" algn="tl">
                    <a:srgbClr val="000000">
                      <a:alpha val="43137"/>
                    </a:srgbClr>
                  </a:outerShdw>
                </a:effectLst>
              </a:rPr>
              <a:t>ECRs </a:t>
            </a:r>
            <a:r>
              <a:rPr lang="en-AU" sz="2000" dirty="0">
                <a:effectLst>
                  <a:outerShdw blurRad="38100" dist="38100" dir="2700000" algn="tl">
                    <a:srgbClr val="000000">
                      <a:alpha val="43137"/>
                    </a:srgbClr>
                  </a:outerShdw>
                </a:effectLst>
              </a:rPr>
              <a:t>we make sure that appropriate professional conduct is discussed </a:t>
            </a:r>
            <a:r>
              <a:rPr lang="en-AU" sz="2000" dirty="0" smtClean="0">
                <a:effectLst>
                  <a:outerShdw blurRad="38100" dist="38100" dir="2700000" algn="tl">
                    <a:srgbClr val="000000">
                      <a:alpha val="43137"/>
                    </a:srgbClr>
                  </a:outerShdw>
                </a:effectLst>
              </a:rPr>
              <a:t>frequently</a:t>
            </a:r>
            <a:endParaRPr lang="en-AU" sz="2000" dirty="0">
              <a:effectLst>
                <a:outerShdw blurRad="38100" dist="38100" dir="2700000" algn="tl">
                  <a:srgbClr val="000000">
                    <a:alpha val="43137"/>
                  </a:srgbClr>
                </a:outerShdw>
              </a:effectLst>
            </a:endParaRPr>
          </a:p>
          <a:p>
            <a:pPr lvl="1"/>
            <a:r>
              <a:rPr lang="en-AU" sz="1800" dirty="0" smtClean="0">
                <a:effectLst>
                  <a:outerShdw blurRad="38100" dist="38100" dir="2700000" algn="tl">
                    <a:srgbClr val="000000">
                      <a:alpha val="43137"/>
                    </a:srgbClr>
                  </a:outerShdw>
                </a:effectLst>
              </a:rPr>
              <a:t>as is the culture of research</a:t>
            </a:r>
          </a:p>
          <a:p>
            <a:pPr lvl="1"/>
            <a:endParaRPr lang="en-AU" sz="1050" dirty="0" smtClean="0">
              <a:effectLst>
                <a:outerShdw blurRad="38100" dist="38100" dir="2700000" algn="tl">
                  <a:srgbClr val="000000">
                    <a:alpha val="43137"/>
                  </a:srgbClr>
                </a:outerShdw>
              </a:effectLst>
            </a:endParaRPr>
          </a:p>
          <a:p>
            <a:pPr marL="0" indent="0">
              <a:buNone/>
            </a:pPr>
            <a:r>
              <a:rPr lang="en-AU" sz="2000" dirty="0" smtClean="0">
                <a:solidFill>
                  <a:schemeClr val="bg1">
                    <a:lumMod val="95000"/>
                  </a:schemeClr>
                </a:solidFill>
                <a:effectLst>
                  <a:outerShdw blurRad="38100" dist="38100" dir="2700000" algn="tl">
                    <a:srgbClr val="000000">
                      <a:alpha val="43137"/>
                    </a:srgbClr>
                  </a:outerShdw>
                </a:effectLst>
              </a:rPr>
              <a:t>We are highly engaged in the </a:t>
            </a:r>
            <a:r>
              <a:rPr lang="en-AU" sz="2000" i="1" dirty="0" smtClean="0">
                <a:solidFill>
                  <a:schemeClr val="bg1">
                    <a:lumMod val="95000"/>
                  </a:schemeClr>
                </a:solidFill>
                <a:effectLst>
                  <a:outerShdw blurRad="38100" dist="38100" dir="2700000" algn="tl">
                    <a:srgbClr val="000000">
                      <a:alpha val="43137"/>
                    </a:srgbClr>
                  </a:outerShdw>
                </a:effectLst>
              </a:rPr>
              <a:t>“Reproducible Computational Science” </a:t>
            </a:r>
            <a:r>
              <a:rPr lang="en-AU" sz="2000" dirty="0" smtClean="0">
                <a:solidFill>
                  <a:schemeClr val="bg1">
                    <a:lumMod val="95000"/>
                  </a:schemeClr>
                </a:solidFill>
                <a:effectLst>
                  <a:outerShdw blurRad="38100" dist="38100" dir="2700000" algn="tl">
                    <a:srgbClr val="000000">
                      <a:alpha val="43137"/>
                    </a:srgbClr>
                  </a:outerShdw>
                </a:effectLst>
              </a:rPr>
              <a:t>community</a:t>
            </a:r>
          </a:p>
          <a:p>
            <a:pPr lvl="1"/>
            <a:r>
              <a:rPr lang="en-AU" sz="1800" dirty="0" smtClean="0">
                <a:effectLst>
                  <a:outerShdw blurRad="38100" dist="38100" dir="2700000" algn="tl">
                    <a:srgbClr val="000000">
                      <a:alpha val="43137"/>
                    </a:srgbClr>
                  </a:outerShdw>
                </a:effectLst>
              </a:rPr>
              <a:t>Two fully-funded week-long workshops (2012, 2014) at the Institute for Computational and Experimental Research Mathematics  ICERM (Brown University)</a:t>
            </a:r>
          </a:p>
          <a:p>
            <a:pPr lvl="1"/>
            <a:r>
              <a:rPr lang="en-AU" sz="1800" dirty="0" smtClean="0">
                <a:effectLst>
                  <a:outerShdw blurRad="38100" dist="38100" dir="2700000" algn="tl">
                    <a:srgbClr val="000000">
                      <a:alpha val="43137"/>
                    </a:srgbClr>
                  </a:outerShdw>
                </a:effectLst>
              </a:rPr>
              <a:t>Forthcoming chapter in </a:t>
            </a:r>
            <a:r>
              <a:rPr lang="en-US" sz="1800" i="1" dirty="0" smtClean="0">
                <a:effectLst>
                  <a:outerShdw blurRad="38100" dist="38100" dir="2700000" algn="tl">
                    <a:srgbClr val="000000">
                      <a:alpha val="43137"/>
                    </a:srgbClr>
                  </a:outerShdw>
                </a:effectLst>
              </a:rPr>
              <a:t>Reproducibility — Principles</a:t>
            </a:r>
            <a:r>
              <a:rPr lang="en-US" sz="1800" i="1" dirty="0">
                <a:effectLst>
                  <a:outerShdw blurRad="38100" dist="38100" dir="2700000" algn="tl">
                    <a:srgbClr val="000000">
                      <a:alpha val="43137"/>
                    </a:srgbClr>
                  </a:outerShdw>
                </a:effectLst>
              </a:rPr>
              <a:t>, Problems, </a:t>
            </a:r>
            <a:r>
              <a:rPr lang="en-US" sz="1800" i="1" dirty="0" smtClean="0">
                <a:effectLst>
                  <a:outerShdw blurRad="38100" dist="38100" dir="2700000" algn="tl">
                    <a:srgbClr val="000000">
                      <a:alpha val="43137"/>
                    </a:srgbClr>
                  </a:outerShdw>
                </a:effectLst>
              </a:rPr>
              <a:t>Practices</a:t>
            </a:r>
            <a:r>
              <a:rPr lang="en-US" sz="1800" dirty="0" smtClean="0">
                <a:effectLst>
                  <a:outerShdw blurRad="38100" dist="38100" dir="2700000" algn="tl">
                    <a:srgbClr val="000000">
                      <a:alpha val="43137"/>
                    </a:srgbClr>
                  </a:outerShdw>
                </a:effectLst>
              </a:rPr>
              <a:t> (Wiley, 2016)</a:t>
            </a:r>
            <a:endParaRPr lang="en-US" sz="1800" dirty="0">
              <a:effectLst>
                <a:outerShdw blurRad="38100" dist="38100" dir="2700000" algn="tl">
                  <a:srgbClr val="000000">
                    <a:alpha val="43137"/>
                  </a:srgbClr>
                </a:outerShdw>
              </a:effectLst>
            </a:endParaRPr>
          </a:p>
          <a:p>
            <a:pPr lvl="1"/>
            <a:endParaRPr lang="en-GB" sz="1800" i="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pPr/>
              <a:t>15</a:t>
            </a:fld>
            <a:endParaRPr lang="en-US" dirty="0"/>
          </a:p>
        </p:txBody>
      </p:sp>
      <p:sp>
        <p:nvSpPr>
          <p:cNvPr id="5" name="Content Placeholder 2"/>
          <p:cNvSpPr txBox="1">
            <a:spLocks/>
          </p:cNvSpPr>
          <p:nvPr/>
        </p:nvSpPr>
        <p:spPr>
          <a:xfrm>
            <a:off x="611560" y="260648"/>
            <a:ext cx="8208912" cy="166308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Font typeface="Arial" pitchFamily="34" charset="0"/>
              <a:buNone/>
            </a:pPr>
            <a:r>
              <a:rPr lang="en-AU" sz="2800" dirty="0"/>
              <a:t>I</a:t>
            </a:r>
            <a:r>
              <a:rPr lang="en-AU" sz="2800" dirty="0" smtClean="0"/>
              <a:t>mpact of CARMA on New Futures by 2020</a:t>
            </a:r>
          </a:p>
        </p:txBody>
      </p:sp>
    </p:spTree>
    <p:extLst>
      <p:ext uri="{BB962C8B-B14F-4D97-AF65-F5344CB8AC3E}">
        <p14:creationId xmlns:p14="http://schemas.microsoft.com/office/powerpoint/2010/main" val="2484096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2020 impact</a:t>
            </a:r>
            <a:endParaRPr lang="en-GB" dirty="0"/>
          </a:p>
        </p:txBody>
      </p:sp>
      <p:sp>
        <p:nvSpPr>
          <p:cNvPr id="3" name="Content Placeholder 2"/>
          <p:cNvSpPr>
            <a:spLocks noGrp="1"/>
          </p:cNvSpPr>
          <p:nvPr>
            <p:ph idx="1"/>
          </p:nvPr>
        </p:nvSpPr>
        <p:spPr>
          <a:xfrm>
            <a:off x="611560" y="1052736"/>
            <a:ext cx="7543800" cy="2736304"/>
          </a:xfrm>
        </p:spPr>
        <p:txBody>
          <a:bodyPr>
            <a:normAutofit/>
          </a:bodyPr>
          <a:lstStyle/>
          <a:p>
            <a:pPr marL="0" lvl="0" indent="0">
              <a:buNone/>
            </a:pPr>
            <a:r>
              <a:rPr lang="en-AU" sz="2000" dirty="0" smtClean="0">
                <a:solidFill>
                  <a:srgbClr val="FFFF00"/>
                </a:solidFill>
                <a:effectLst>
                  <a:outerShdw blurRad="38100" dist="38100" dir="2700000" algn="tl">
                    <a:srgbClr val="000000">
                      <a:alpha val="43137"/>
                    </a:srgbClr>
                  </a:outerShdw>
                </a:effectLst>
              </a:rPr>
              <a:t>SUSTAINABILITY </a:t>
            </a:r>
          </a:p>
          <a:p>
            <a:pPr marL="0" lvl="0" indent="0">
              <a:buNone/>
            </a:pPr>
            <a:r>
              <a:rPr lang="en-AU" sz="2000" dirty="0" smtClean="0">
                <a:solidFill>
                  <a:srgbClr val="FFFF00"/>
                </a:solidFill>
                <a:effectLst>
                  <a:outerShdw blurRad="38100" dist="38100" dir="2700000" algn="tl">
                    <a:srgbClr val="000000">
                      <a:alpha val="43137"/>
                    </a:srgbClr>
                  </a:outerShdw>
                </a:effectLst>
              </a:rPr>
              <a:t>   </a:t>
            </a:r>
            <a:r>
              <a:rPr lang="en-AU" sz="2000" dirty="0" smtClean="0">
                <a:effectLst>
                  <a:outerShdw blurRad="38100" dist="38100" dir="2700000" algn="tl">
                    <a:srgbClr val="000000">
                      <a:alpha val="43137"/>
                    </a:srgbClr>
                  </a:outerShdw>
                </a:effectLst>
              </a:rPr>
              <a:t>Cyber-security</a:t>
            </a:r>
            <a:r>
              <a:rPr lang="en-AU" sz="2000" dirty="0">
                <a:effectLst>
                  <a:outerShdw blurRad="38100" dist="38100" dir="2700000" algn="tl">
                    <a:srgbClr val="000000">
                      <a:alpha val="43137"/>
                    </a:srgbClr>
                  </a:outerShdw>
                </a:effectLst>
              </a:rPr>
              <a:t>, </a:t>
            </a:r>
            <a:r>
              <a:rPr lang="en-AU" sz="2000" dirty="0" smtClean="0">
                <a:effectLst>
                  <a:outerShdw blurRad="38100" dist="38100" dir="2700000" algn="tl">
                    <a:srgbClr val="000000">
                      <a:alpha val="43137"/>
                    </a:srgbClr>
                  </a:outerShdw>
                </a:effectLst>
              </a:rPr>
              <a:t>cryptography, reproducible </a:t>
            </a:r>
            <a:r>
              <a:rPr lang="en-AU" sz="2000" dirty="0">
                <a:effectLst>
                  <a:outerShdw blurRad="38100" dist="38100" dir="2700000" algn="tl">
                    <a:srgbClr val="000000">
                      <a:alpha val="43137"/>
                    </a:srgbClr>
                  </a:outerShdw>
                </a:effectLst>
              </a:rPr>
              <a:t>computational science, </a:t>
            </a:r>
            <a:r>
              <a:rPr lang="en-AU" sz="2000" dirty="0" smtClean="0">
                <a:effectLst>
                  <a:outerShdw blurRad="38100" dist="38100" dir="2700000" algn="tl">
                    <a:srgbClr val="000000">
                      <a:alpha val="43137"/>
                    </a:srgbClr>
                  </a:outerShdw>
                </a:effectLst>
              </a:rPr>
              <a:t>informatics and </a:t>
            </a:r>
            <a:r>
              <a:rPr lang="en-AU" sz="2000" dirty="0">
                <a:effectLst>
                  <a:outerShdw blurRad="38100" dist="38100" dir="2700000" algn="tl">
                    <a:srgbClr val="000000">
                      <a:alpha val="43137"/>
                    </a:srgbClr>
                  </a:outerShdw>
                </a:effectLst>
              </a:rPr>
              <a:t>education of a </a:t>
            </a:r>
            <a:r>
              <a:rPr lang="en-AU" sz="2000" dirty="0" smtClean="0">
                <a:effectLst>
                  <a:outerShdw blurRad="38100" dist="38100" dir="2700000" algn="tl">
                    <a:srgbClr val="000000">
                      <a:alpha val="43137"/>
                    </a:srgbClr>
                  </a:outerShdw>
                </a:effectLst>
              </a:rPr>
              <a:t>mathematically-enabled </a:t>
            </a:r>
            <a:r>
              <a:rPr lang="en-AU" sz="2000" dirty="0">
                <a:effectLst>
                  <a:outerShdw blurRad="38100" dist="38100" dir="2700000" algn="tl">
                    <a:srgbClr val="000000">
                      <a:alpha val="43137"/>
                    </a:srgbClr>
                  </a:outerShdw>
                </a:effectLst>
              </a:rPr>
              <a:t>population underpin sustainable enterprises and all are CARMA research </a:t>
            </a:r>
            <a:r>
              <a:rPr lang="en-AU" sz="2000" dirty="0" smtClean="0">
                <a:effectLst>
                  <a:outerShdw blurRad="38100" dist="38100" dir="2700000" algn="tl">
                    <a:srgbClr val="000000">
                      <a:alpha val="43137"/>
                    </a:srgbClr>
                  </a:outerShdw>
                </a:effectLst>
              </a:rPr>
              <a:t>focuses</a:t>
            </a:r>
            <a:endParaRPr lang="en-GB" sz="20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pPr/>
              <a:t>16</a:t>
            </a:fld>
            <a:endParaRPr lang="en-US" dirty="0"/>
          </a:p>
        </p:txBody>
      </p:sp>
      <p:sp>
        <p:nvSpPr>
          <p:cNvPr id="5" name="Content Placeholder 2"/>
          <p:cNvSpPr txBox="1">
            <a:spLocks/>
          </p:cNvSpPr>
          <p:nvPr/>
        </p:nvSpPr>
        <p:spPr>
          <a:xfrm>
            <a:off x="611560" y="260648"/>
            <a:ext cx="8208912" cy="166308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Font typeface="Arial" pitchFamily="34" charset="0"/>
              <a:buNone/>
            </a:pPr>
            <a:r>
              <a:rPr lang="en-AU" sz="2800" dirty="0" smtClean="0"/>
              <a:t>Impact of CARMA on New Futures by 2020</a:t>
            </a:r>
          </a:p>
        </p:txBody>
      </p:sp>
      <p:pic>
        <p:nvPicPr>
          <p:cNvPr id="5122" name="Picture 2" descr="C:\Users\da089\Desktop\wargames-view-at-norad-thumb.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803973" y="3212976"/>
            <a:ext cx="3800475" cy="184308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75396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8274496" cy="1600200"/>
          </a:xfrm>
        </p:spPr>
        <p:txBody>
          <a:bodyPr>
            <a:normAutofit/>
          </a:bodyPr>
          <a:lstStyle/>
          <a:p>
            <a:r>
              <a:rPr lang="en-AU" dirty="0" smtClean="0"/>
              <a:t>PART II: CARMA’s strengths</a:t>
            </a:r>
            <a:endParaRPr lang="en-GB"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17</a:t>
            </a:fld>
            <a:endParaRPr lang="en-US" dirty="0"/>
          </a:p>
        </p:txBody>
      </p:sp>
    </p:spTree>
    <p:extLst>
      <p:ext uri="{BB962C8B-B14F-4D97-AF65-F5344CB8AC3E}">
        <p14:creationId xmlns:p14="http://schemas.microsoft.com/office/powerpoint/2010/main" val="10631841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buNone/>
            </a:pPr>
            <a:r>
              <a:rPr lang="en-AU" dirty="0">
                <a:effectLst>
                  <a:outerShdw blurRad="38100" dist="38100" dir="2700000" algn="tl">
                    <a:srgbClr val="000000">
                      <a:alpha val="43137"/>
                    </a:srgbClr>
                  </a:outerShdw>
                </a:effectLst>
              </a:rPr>
              <a:t>"A research policy does not consist of programs, but of hiring high-quality scientists. When you hire someone good, you've made your research policy for the next 20 years." </a:t>
            </a:r>
          </a:p>
          <a:p>
            <a:pPr marL="0" indent="0" algn="r">
              <a:buNone/>
            </a:pPr>
            <a:r>
              <a:rPr lang="en-AU" dirty="0">
                <a:effectLst>
                  <a:outerShdw blurRad="38100" dist="38100" dir="2700000" algn="tl">
                    <a:srgbClr val="000000">
                      <a:alpha val="43137"/>
                    </a:srgbClr>
                  </a:outerShdw>
                </a:effectLst>
              </a:rPr>
              <a:t/>
            </a:r>
            <a:br>
              <a:rPr lang="en-AU" dirty="0">
                <a:effectLst>
                  <a:outerShdw blurRad="38100" dist="38100" dir="2700000" algn="tl">
                    <a:srgbClr val="000000">
                      <a:alpha val="43137"/>
                    </a:srgbClr>
                  </a:outerShdw>
                </a:effectLst>
              </a:rPr>
            </a:br>
            <a:r>
              <a:rPr lang="en-AU" dirty="0">
                <a:effectLst>
                  <a:outerShdw blurRad="38100" dist="38100" dir="2700000" algn="tl">
                    <a:srgbClr val="000000">
                      <a:alpha val="43137"/>
                    </a:srgbClr>
                  </a:outerShdw>
                </a:effectLst>
              </a:rPr>
              <a:t>Chief CNRS advisor Vincent </a:t>
            </a:r>
            <a:r>
              <a:rPr lang="en-AU" dirty="0" err="1" smtClean="0">
                <a:effectLst>
                  <a:outerShdw blurRad="38100" dist="38100" dir="2700000" algn="tl">
                    <a:srgbClr val="000000">
                      <a:alpha val="43137"/>
                    </a:srgbClr>
                  </a:outerShdw>
                </a:effectLst>
              </a:rPr>
              <a:t>Courtillot</a:t>
            </a:r>
            <a:endParaRPr lang="en-AU" dirty="0" smtClean="0">
              <a:effectLst>
                <a:outerShdw blurRad="38100" dist="38100" dir="2700000" algn="tl">
                  <a:srgbClr val="000000">
                    <a:alpha val="43137"/>
                  </a:srgbClr>
                </a:outerShdw>
              </a:effectLst>
            </a:endParaRPr>
          </a:p>
          <a:p>
            <a:pPr marL="0" indent="0" algn="r">
              <a:buNone/>
            </a:pPr>
            <a:r>
              <a:rPr lang="en-AU" sz="1800" dirty="0" smtClean="0">
                <a:effectLst>
                  <a:outerShdw blurRad="38100" dist="38100" dir="2700000" algn="tl">
                    <a:srgbClr val="000000">
                      <a:alpha val="43137"/>
                    </a:srgbClr>
                  </a:outerShdw>
                </a:effectLst>
              </a:rPr>
              <a:t>in “New </a:t>
            </a:r>
            <a:r>
              <a:rPr lang="en-AU" sz="1800" dirty="0">
                <a:effectLst>
                  <a:outerShdw blurRad="38100" dist="38100" dir="2700000" algn="tl">
                    <a:srgbClr val="000000">
                      <a:alpha val="43137"/>
                    </a:srgbClr>
                  </a:outerShdw>
                </a:effectLst>
              </a:rPr>
              <a:t>CNRS Chief Gets Marching </a:t>
            </a:r>
            <a:r>
              <a:rPr lang="en-AU" sz="1800" dirty="0" smtClean="0">
                <a:effectLst>
                  <a:outerShdw blurRad="38100" dist="38100" dir="2700000" algn="tl">
                    <a:srgbClr val="000000">
                      <a:alpha val="43137"/>
                    </a:srgbClr>
                  </a:outerShdw>
                </a:effectLst>
              </a:rPr>
              <a:t>Orders”, </a:t>
            </a:r>
            <a:r>
              <a:rPr lang="en-AU" sz="1800" i="1" dirty="0">
                <a:effectLst>
                  <a:outerShdw blurRad="38100" dist="38100" dir="2700000" algn="tl">
                    <a:srgbClr val="000000">
                      <a:alpha val="43137"/>
                    </a:srgbClr>
                  </a:outerShdw>
                </a:effectLst>
              </a:rPr>
              <a:t>Science</a:t>
            </a:r>
            <a:r>
              <a:rPr lang="en-AU" sz="1800" dirty="0">
                <a:effectLst>
                  <a:outerShdw blurRad="38100" dist="38100" dir="2700000" algn="tl">
                    <a:srgbClr val="000000">
                      <a:alpha val="43137"/>
                    </a:srgbClr>
                  </a:outerShdw>
                </a:effectLst>
              </a:rPr>
              <a:t>, 18 July, </a:t>
            </a:r>
            <a:r>
              <a:rPr lang="en-AU" sz="1800" dirty="0" smtClean="0">
                <a:effectLst>
                  <a:outerShdw blurRad="38100" dist="38100" dir="2700000" algn="tl">
                    <a:srgbClr val="000000">
                      <a:alpha val="43137"/>
                    </a:srgbClr>
                  </a:outerShdw>
                </a:effectLst>
              </a:rPr>
              <a:t>1997 </a:t>
            </a:r>
            <a:endParaRPr lang="en-AU" dirty="0">
              <a:effectLst>
                <a:outerShdw blurRad="38100" dist="38100" dir="2700000" algn="tl">
                  <a:srgbClr val="000000">
                    <a:alpha val="43137"/>
                  </a:srgbClr>
                </a:outerShdw>
              </a:effectLst>
            </a:endParaRPr>
          </a:p>
          <a:p>
            <a:endParaRPr lang="en-GB"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pPr/>
              <a:t>18</a:t>
            </a:fld>
            <a:endParaRPr lang="en-US" dirty="0"/>
          </a:p>
        </p:txBody>
      </p:sp>
    </p:spTree>
    <p:extLst>
      <p:ext uri="{BB962C8B-B14F-4D97-AF65-F5344CB8AC3E}">
        <p14:creationId xmlns:p14="http://schemas.microsoft.com/office/powerpoint/2010/main" val="12331505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CARMA</a:t>
            </a:r>
            <a:endParaRPr lang="en-GB" dirty="0"/>
          </a:p>
        </p:txBody>
      </p:sp>
      <p:sp>
        <p:nvSpPr>
          <p:cNvPr id="7" name="Content Placeholder 6"/>
          <p:cNvSpPr>
            <a:spLocks noGrp="1"/>
          </p:cNvSpPr>
          <p:nvPr>
            <p:ph idx="1"/>
          </p:nvPr>
        </p:nvSpPr>
        <p:spPr>
          <a:xfrm>
            <a:off x="762000" y="685800"/>
            <a:ext cx="7543800" cy="4399384"/>
          </a:xfrm>
        </p:spPr>
        <p:txBody>
          <a:bodyPr>
            <a:normAutofit lnSpcReduction="10000"/>
          </a:bodyPr>
          <a:lstStyle/>
          <a:p>
            <a:r>
              <a:rPr lang="en-AU" dirty="0" smtClean="0"/>
              <a:t>CARMA members</a:t>
            </a:r>
          </a:p>
          <a:p>
            <a:r>
              <a:rPr lang="en-AU" dirty="0" smtClean="0"/>
              <a:t>CARMA research</a:t>
            </a:r>
          </a:p>
          <a:p>
            <a:r>
              <a:rPr lang="en-AU" dirty="0" smtClean="0"/>
              <a:t>CARMA support</a:t>
            </a:r>
          </a:p>
          <a:p>
            <a:r>
              <a:rPr lang="en-AU" dirty="0" smtClean="0"/>
              <a:t>CARMA visitors</a:t>
            </a:r>
          </a:p>
          <a:p>
            <a:r>
              <a:rPr lang="en-AU" dirty="0" smtClean="0"/>
              <a:t>CARMA events</a:t>
            </a:r>
          </a:p>
          <a:p>
            <a:r>
              <a:rPr lang="en-AU" dirty="0"/>
              <a:t>CARMA research groups</a:t>
            </a:r>
          </a:p>
          <a:p>
            <a:r>
              <a:rPr lang="en-AU" dirty="0" smtClean="0"/>
              <a:t>CARMA workshops</a:t>
            </a:r>
          </a:p>
          <a:p>
            <a:r>
              <a:rPr lang="en-AU" dirty="0" smtClean="0"/>
              <a:t>CARMA collaboration</a:t>
            </a:r>
          </a:p>
          <a:p>
            <a:r>
              <a:rPr lang="en-AU" dirty="0" smtClean="0"/>
              <a:t>CARMA technical</a:t>
            </a:r>
          </a:p>
          <a:p>
            <a:r>
              <a:rPr lang="en-AU" dirty="0" smtClean="0"/>
              <a:t>CARMA facilities</a:t>
            </a:r>
            <a:endParaRPr lang="en-GB"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19</a:t>
            </a:fld>
            <a:endParaRPr lang="en-US"/>
          </a:p>
        </p:txBody>
      </p:sp>
      <p:sp>
        <p:nvSpPr>
          <p:cNvPr id="12" name="TextBox 11"/>
          <p:cNvSpPr txBox="1"/>
          <p:nvPr/>
        </p:nvSpPr>
        <p:spPr>
          <a:xfrm>
            <a:off x="4069804" y="476672"/>
            <a:ext cx="4320480" cy="783193"/>
          </a:xfrm>
          <a:prstGeom prst="wedgeRoundRectCallout">
            <a:avLst>
              <a:gd name="adj1" fmla="val -60390"/>
              <a:gd name="adj2" fmla="val 23583"/>
              <a:gd name="adj3" fmla="val 16667"/>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AU" sz="2000" b="1" dirty="0" smtClean="0">
                <a:solidFill>
                  <a:schemeClr val="bg1">
                    <a:lumMod val="85000"/>
                  </a:schemeClr>
                </a:solidFill>
                <a:effectLst>
                  <a:outerShdw blurRad="50800" dist="38100" dir="2700000" algn="tl" rotWithShape="0">
                    <a:prstClr val="black">
                      <a:alpha val="40000"/>
                    </a:prstClr>
                  </a:outerShdw>
                </a:effectLst>
              </a:rPr>
              <a:t>40 members, 10 student members,</a:t>
            </a:r>
          </a:p>
          <a:p>
            <a:pPr algn="ctr"/>
            <a:r>
              <a:rPr lang="en-AU" sz="2000" b="1" dirty="0" smtClean="0">
                <a:solidFill>
                  <a:schemeClr val="bg1">
                    <a:lumMod val="85000"/>
                  </a:schemeClr>
                </a:solidFill>
                <a:effectLst>
                  <a:outerShdw blurRad="50800" dist="38100" dir="2700000" algn="tl" rotWithShape="0">
                    <a:prstClr val="black">
                      <a:alpha val="40000"/>
                    </a:prstClr>
                  </a:outerShdw>
                </a:effectLst>
              </a:rPr>
              <a:t>9 external members</a:t>
            </a:r>
            <a:endParaRPr lang="en-GB" sz="2000" dirty="0"/>
          </a:p>
        </p:txBody>
      </p:sp>
      <p:sp>
        <p:nvSpPr>
          <p:cNvPr id="14" name="TextBox 13"/>
          <p:cNvSpPr txBox="1"/>
          <p:nvPr/>
        </p:nvSpPr>
        <p:spPr>
          <a:xfrm>
            <a:off x="4563244" y="3221871"/>
            <a:ext cx="4473252" cy="783193"/>
          </a:xfrm>
          <a:prstGeom prst="wedgeRoundRectCallout">
            <a:avLst>
              <a:gd name="adj1" fmla="val -63740"/>
              <a:gd name="adj2" fmla="val -15335"/>
              <a:gd name="adj3" fmla="val 16667"/>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AU" sz="2000" b="1" dirty="0" smtClean="0">
                <a:solidFill>
                  <a:schemeClr val="bg1">
                    <a:lumMod val="85000"/>
                  </a:schemeClr>
                </a:solidFill>
                <a:effectLst>
                  <a:outerShdw blurRad="50800" dist="38100" dir="2700000" algn="tl" rotWithShape="0">
                    <a:prstClr val="black">
                      <a:alpha val="40000"/>
                    </a:prstClr>
                  </a:outerShdw>
                </a:effectLst>
              </a:rPr>
              <a:t>24 conferences and meetings,</a:t>
            </a:r>
          </a:p>
          <a:p>
            <a:pPr algn="ctr"/>
            <a:r>
              <a:rPr lang="en-AU" sz="2000" b="1" dirty="0" smtClean="0">
                <a:solidFill>
                  <a:schemeClr val="bg1">
                    <a:lumMod val="85000"/>
                  </a:schemeClr>
                </a:solidFill>
                <a:effectLst>
                  <a:outerShdw blurRad="50800" dist="38100" dir="2700000" algn="tl" rotWithShape="0">
                    <a:prstClr val="black">
                      <a:alpha val="40000"/>
                    </a:prstClr>
                  </a:outerShdw>
                </a:effectLst>
              </a:rPr>
              <a:t>11 short-course lecture series</a:t>
            </a:r>
            <a:endParaRPr lang="en-GB" sz="2000" dirty="0"/>
          </a:p>
        </p:txBody>
      </p:sp>
      <p:sp>
        <p:nvSpPr>
          <p:cNvPr id="15" name="TextBox 14"/>
          <p:cNvSpPr txBox="1"/>
          <p:nvPr/>
        </p:nvSpPr>
        <p:spPr>
          <a:xfrm>
            <a:off x="4410472" y="4229983"/>
            <a:ext cx="3185864" cy="783193"/>
          </a:xfrm>
          <a:prstGeom prst="wedgeRoundRectCallout">
            <a:avLst>
              <a:gd name="adj1" fmla="val -72172"/>
              <a:gd name="adj2" fmla="val -68831"/>
              <a:gd name="adj3" fmla="val 16667"/>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AU" sz="2000" b="1" dirty="0" smtClean="0">
                <a:solidFill>
                  <a:schemeClr val="bg1">
                    <a:lumMod val="85000"/>
                  </a:schemeClr>
                </a:solidFill>
                <a:effectLst>
                  <a:outerShdw blurRad="50800" dist="38100" dir="2700000" algn="tl" rotWithShape="0">
                    <a:prstClr val="black">
                      <a:alpha val="40000"/>
                    </a:prstClr>
                  </a:outerShdw>
                </a:effectLst>
              </a:rPr>
              <a:t>Over 500 hours of ACE</a:t>
            </a:r>
          </a:p>
          <a:p>
            <a:pPr algn="ctr"/>
            <a:r>
              <a:rPr lang="en-AU" sz="2000" b="1" dirty="0" smtClean="0">
                <a:solidFill>
                  <a:schemeClr val="bg1">
                    <a:lumMod val="85000"/>
                  </a:schemeClr>
                </a:solidFill>
                <a:effectLst>
                  <a:outerShdw blurRad="50800" dist="38100" dir="2700000" algn="tl" rotWithShape="0">
                    <a:prstClr val="black">
                      <a:alpha val="40000"/>
                    </a:prstClr>
                  </a:outerShdw>
                </a:effectLst>
              </a:rPr>
              <a:t>support per year</a:t>
            </a:r>
            <a:endParaRPr lang="en-GB" sz="2000" dirty="0"/>
          </a:p>
        </p:txBody>
      </p:sp>
      <p:sp>
        <p:nvSpPr>
          <p:cNvPr id="16" name="TextBox 15"/>
          <p:cNvSpPr txBox="1"/>
          <p:nvPr/>
        </p:nvSpPr>
        <p:spPr>
          <a:xfrm>
            <a:off x="4203204" y="1844824"/>
            <a:ext cx="4257228" cy="442674"/>
          </a:xfrm>
          <a:prstGeom prst="wedgeRoundRectCallout">
            <a:avLst>
              <a:gd name="adj1" fmla="val -67998"/>
              <a:gd name="adj2" fmla="val 43790"/>
              <a:gd name="adj3" fmla="val 16667"/>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AU" sz="2000" b="1" dirty="0" smtClean="0">
                <a:solidFill>
                  <a:schemeClr val="bg1">
                    <a:lumMod val="85000"/>
                  </a:schemeClr>
                </a:solidFill>
                <a:effectLst>
                  <a:outerShdw blurRad="50800" dist="38100" dir="2700000" algn="tl" rotWithShape="0">
                    <a:prstClr val="black">
                      <a:alpha val="40000"/>
                    </a:prstClr>
                  </a:outerShdw>
                </a:effectLst>
              </a:rPr>
              <a:t>Over 100 international visitors</a:t>
            </a:r>
            <a:endParaRPr lang="en-GB" sz="2000" dirty="0"/>
          </a:p>
        </p:txBody>
      </p:sp>
      <p:sp>
        <p:nvSpPr>
          <p:cNvPr id="18" name="TextBox 17"/>
          <p:cNvSpPr txBox="1"/>
          <p:nvPr/>
        </p:nvSpPr>
        <p:spPr>
          <a:xfrm>
            <a:off x="4355976" y="2482270"/>
            <a:ext cx="4392488" cy="442674"/>
          </a:xfrm>
          <a:prstGeom prst="wedgeRoundRectCallout">
            <a:avLst>
              <a:gd name="adj1" fmla="val -71901"/>
              <a:gd name="adj2" fmla="val 2908"/>
              <a:gd name="adj3" fmla="val 16667"/>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AU" sz="2000" b="1" dirty="0" smtClean="0">
                <a:solidFill>
                  <a:schemeClr val="bg1">
                    <a:lumMod val="85000"/>
                  </a:schemeClr>
                </a:solidFill>
                <a:effectLst>
                  <a:outerShdw blurRad="50800" dist="38100" dir="2700000" algn="tl" rotWithShape="0">
                    <a:prstClr val="black">
                      <a:alpha val="40000"/>
                    </a:prstClr>
                  </a:outerShdw>
                </a:effectLst>
              </a:rPr>
              <a:t>Over 750 events 2009-2015</a:t>
            </a:r>
            <a:endParaRPr lang="en-GB" sz="2000" dirty="0"/>
          </a:p>
        </p:txBody>
      </p:sp>
    </p:spTree>
    <p:extLst>
      <p:ext uri="{BB962C8B-B14F-4D97-AF65-F5344CB8AC3E}">
        <p14:creationId xmlns:p14="http://schemas.microsoft.com/office/powerpoint/2010/main" val="24493666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8274496" cy="1600200"/>
          </a:xfrm>
        </p:spPr>
        <p:txBody>
          <a:bodyPr>
            <a:normAutofit/>
          </a:bodyPr>
          <a:lstStyle/>
          <a:p>
            <a:r>
              <a:rPr lang="en-AU" dirty="0" smtClean="0"/>
              <a:t>PART I: focus on the future</a:t>
            </a:r>
            <a:endParaRPr lang="en-GB"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2</a:t>
            </a:fld>
            <a:endParaRPr lang="en-US" dirty="0"/>
          </a:p>
        </p:txBody>
      </p:sp>
      <p:sp>
        <p:nvSpPr>
          <p:cNvPr id="5" name="Rectangle 4"/>
          <p:cNvSpPr/>
          <p:nvPr/>
        </p:nvSpPr>
        <p:spPr>
          <a:xfrm>
            <a:off x="755576" y="656689"/>
            <a:ext cx="7704856" cy="2677656"/>
          </a:xfrm>
          <a:prstGeom prst="rect">
            <a:avLst/>
          </a:prstGeom>
        </p:spPr>
        <p:txBody>
          <a:bodyPr wrap="square">
            <a:spAutoFit/>
          </a:bodyPr>
          <a:lstStyle/>
          <a:p>
            <a:r>
              <a:rPr lang="en-AU" sz="2400" b="1" i="1" dirty="0">
                <a:solidFill>
                  <a:schemeClr val="bg2"/>
                </a:solidFill>
                <a:effectLst>
                  <a:outerShdw blurRad="38100" dist="38100" dir="2700000" algn="tl">
                    <a:srgbClr val="000000">
                      <a:alpha val="43137"/>
                    </a:srgbClr>
                  </a:outerShdw>
                </a:effectLst>
              </a:rPr>
              <a:t>"A centre of excellence is, by definition, a place where second class people may perform first class work</a:t>
            </a:r>
            <a:r>
              <a:rPr lang="en-AU" sz="2400" b="1" i="1" dirty="0" smtClean="0">
                <a:solidFill>
                  <a:schemeClr val="bg2"/>
                </a:solidFill>
                <a:effectLst>
                  <a:outerShdw blurRad="38100" dist="38100" dir="2700000" algn="tl">
                    <a:srgbClr val="000000">
                      <a:alpha val="43137"/>
                    </a:srgbClr>
                  </a:outerShdw>
                </a:effectLst>
              </a:rPr>
              <a:t>.” </a:t>
            </a:r>
          </a:p>
          <a:p>
            <a:pPr algn="r"/>
            <a:r>
              <a:rPr lang="en-AU" sz="2400" b="1" dirty="0" smtClean="0">
                <a:solidFill>
                  <a:schemeClr val="bg2"/>
                </a:solidFill>
                <a:effectLst>
                  <a:outerShdw blurRad="38100" dist="38100" dir="2700000" algn="tl">
                    <a:srgbClr val="000000">
                      <a:alpha val="43137"/>
                    </a:srgbClr>
                  </a:outerShdw>
                </a:effectLst>
              </a:rPr>
              <a:t>Ernest </a:t>
            </a:r>
            <a:r>
              <a:rPr lang="en-AU" sz="2400" b="1" dirty="0">
                <a:solidFill>
                  <a:schemeClr val="bg2"/>
                </a:solidFill>
                <a:effectLst>
                  <a:outerShdw blurRad="38100" dist="38100" dir="2700000" algn="tl">
                    <a:srgbClr val="000000">
                      <a:alpha val="43137"/>
                    </a:srgbClr>
                  </a:outerShdw>
                </a:effectLst>
              </a:rPr>
              <a:t>Rutherford</a:t>
            </a:r>
          </a:p>
          <a:p>
            <a:endParaRPr lang="en-AU" sz="2400" b="1" dirty="0">
              <a:solidFill>
                <a:schemeClr val="bg2"/>
              </a:solidFill>
              <a:effectLst>
                <a:outerShdw blurRad="38100" dist="38100" dir="2700000" algn="tl">
                  <a:srgbClr val="000000">
                    <a:alpha val="43137"/>
                  </a:srgbClr>
                </a:outerShdw>
              </a:effectLst>
            </a:endParaRPr>
          </a:p>
          <a:p>
            <a:r>
              <a:rPr lang="en-AU" sz="2400" b="1" i="1" dirty="0">
                <a:solidFill>
                  <a:schemeClr val="bg2"/>
                </a:solidFill>
                <a:effectLst>
                  <a:outerShdw blurRad="38100" dist="38100" dir="2700000" algn="tl">
                    <a:srgbClr val="000000">
                      <a:alpha val="43137"/>
                    </a:srgbClr>
                  </a:outerShdw>
                </a:effectLst>
              </a:rPr>
              <a:t>"A truly popular lecture cannot teach, and a lecture that truly teaches cannot be popular</a:t>
            </a:r>
            <a:r>
              <a:rPr lang="en-AU" sz="2400" b="1" i="1" dirty="0" smtClean="0">
                <a:solidFill>
                  <a:schemeClr val="bg2"/>
                </a:solidFill>
                <a:effectLst>
                  <a:outerShdw blurRad="38100" dist="38100" dir="2700000" algn="tl">
                    <a:srgbClr val="000000">
                      <a:alpha val="43137"/>
                    </a:srgbClr>
                  </a:outerShdw>
                </a:effectLst>
              </a:rPr>
              <a:t>.”</a:t>
            </a:r>
            <a:r>
              <a:rPr lang="en-AU" sz="2400" b="1" i="1" dirty="0">
                <a:solidFill>
                  <a:schemeClr val="bg2"/>
                </a:solidFill>
                <a:effectLst>
                  <a:outerShdw blurRad="38100" dist="38100" dir="2700000" algn="tl">
                    <a:srgbClr val="000000">
                      <a:alpha val="43137"/>
                    </a:srgbClr>
                  </a:outerShdw>
                </a:effectLst>
              </a:rPr>
              <a:t> </a:t>
            </a:r>
            <a:r>
              <a:rPr lang="en-AU" sz="2400" b="1" i="1" dirty="0" smtClean="0">
                <a:solidFill>
                  <a:schemeClr val="bg2"/>
                </a:solidFill>
                <a:effectLst>
                  <a:outerShdw blurRad="38100" dist="38100" dir="2700000" algn="tl">
                    <a:srgbClr val="000000">
                      <a:alpha val="43137"/>
                    </a:srgbClr>
                  </a:outerShdw>
                </a:effectLst>
              </a:rPr>
              <a:t> </a:t>
            </a:r>
          </a:p>
          <a:p>
            <a:pPr algn="r"/>
            <a:r>
              <a:rPr lang="en-AU" sz="2400" b="1" dirty="0" smtClean="0">
                <a:solidFill>
                  <a:schemeClr val="bg2"/>
                </a:solidFill>
                <a:effectLst>
                  <a:outerShdw blurRad="38100" dist="38100" dir="2700000" algn="tl">
                    <a:srgbClr val="000000">
                      <a:alpha val="43137"/>
                    </a:srgbClr>
                  </a:outerShdw>
                </a:effectLst>
              </a:rPr>
              <a:t>Michael Faraday</a:t>
            </a:r>
          </a:p>
        </p:txBody>
      </p:sp>
      <p:pic>
        <p:nvPicPr>
          <p:cNvPr id="3" name="Picture 2" descr="NorfolkPineAttractorX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7624" y="3284984"/>
            <a:ext cx="2086314" cy="208169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flipH="1">
            <a:off x="2999326" y="3856154"/>
            <a:ext cx="2232248" cy="369332"/>
          </a:xfrm>
          <a:prstGeom prst="rect">
            <a:avLst/>
          </a:prstGeom>
          <a:solidFill>
            <a:schemeClr val="bg1"/>
          </a:solidFill>
          <a:ln>
            <a:solidFill>
              <a:srgbClr val="AD0101"/>
            </a:solidFill>
          </a:ln>
        </p:spPr>
        <p:txBody>
          <a:bodyPr wrap="square" rtlCol="0">
            <a:spAutoFit/>
          </a:bodyPr>
          <a:lstStyle/>
          <a:p>
            <a:r>
              <a:rPr lang="en-US" dirty="0" smtClean="0">
                <a:solidFill>
                  <a:schemeClr val="accent1">
                    <a:lumMod val="75000"/>
                  </a:schemeClr>
                </a:solidFill>
              </a:rPr>
              <a:t>Fractal Norfolk pine</a:t>
            </a:r>
            <a:endParaRPr lang="en-US" dirty="0">
              <a:solidFill>
                <a:schemeClr val="accent1">
                  <a:lumMod val="75000"/>
                </a:schemeClr>
              </a:solidFill>
            </a:endParaRPr>
          </a:p>
        </p:txBody>
      </p:sp>
    </p:spTree>
    <p:extLst>
      <p:ext uri="{BB962C8B-B14F-4D97-AF65-F5344CB8AC3E}">
        <p14:creationId xmlns:p14="http://schemas.microsoft.com/office/powerpoint/2010/main" val="16405013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Recent successes</a:t>
            </a:r>
            <a:endParaRPr lang="en-AU" dirty="0"/>
          </a:p>
        </p:txBody>
      </p:sp>
      <p:sp>
        <p:nvSpPr>
          <p:cNvPr id="3" name="Content Placeholder 2"/>
          <p:cNvSpPr>
            <a:spLocks noGrp="1"/>
          </p:cNvSpPr>
          <p:nvPr>
            <p:ph idx="1"/>
          </p:nvPr>
        </p:nvSpPr>
        <p:spPr>
          <a:xfrm>
            <a:off x="539552" y="332656"/>
            <a:ext cx="8274496" cy="5112568"/>
          </a:xfrm>
        </p:spPr>
        <p:txBody>
          <a:bodyPr>
            <a:normAutofit fontScale="32500" lnSpcReduction="20000"/>
          </a:bodyPr>
          <a:lstStyle/>
          <a:p>
            <a:pPr marL="0" indent="0">
              <a:buNone/>
            </a:pPr>
            <a:r>
              <a:rPr lang="en-AU" sz="7400" dirty="0" smtClean="0"/>
              <a:t>Our </a:t>
            </a:r>
            <a:r>
              <a:rPr lang="en-AU" sz="7400" dirty="0"/>
              <a:t>p</a:t>
            </a:r>
            <a:r>
              <a:rPr lang="en-AU" sz="7400" dirty="0" smtClean="0"/>
              <a:t>ast 12 months</a:t>
            </a:r>
          </a:p>
          <a:p>
            <a:pPr marL="0" indent="0">
              <a:buNone/>
            </a:pPr>
            <a:endParaRPr lang="en-AU" dirty="0" smtClean="0"/>
          </a:p>
          <a:p>
            <a:pPr marL="274320" lvl="2" indent="-274320"/>
            <a:r>
              <a:rPr lang="en-AU" sz="6200" dirty="0" smtClean="0"/>
              <a:t>Four 2016 ARC Discovery Grants (of UoN’s15)</a:t>
            </a:r>
          </a:p>
          <a:p>
            <a:pPr lvl="1"/>
            <a:r>
              <a:rPr lang="en-AU" sz="5500" dirty="0" smtClean="0"/>
              <a:t>Jon </a:t>
            </a:r>
            <a:r>
              <a:rPr lang="en-AU" sz="5500" dirty="0"/>
              <a:t>Borwein and Jeff </a:t>
            </a:r>
            <a:r>
              <a:rPr lang="en-AU" sz="5500" dirty="0" smtClean="0"/>
              <a:t>Hogan, </a:t>
            </a:r>
            <a:r>
              <a:rPr lang="en-AU" sz="5500" dirty="0"/>
              <a:t>Murray Elder, </a:t>
            </a:r>
            <a:r>
              <a:rPr lang="en-AU" sz="5500" dirty="0" smtClean="0"/>
              <a:t>Chris Kellett, Mirka Miller</a:t>
            </a:r>
          </a:p>
          <a:p>
            <a:pPr lvl="1"/>
            <a:endParaRPr lang="en-AU" sz="5500" dirty="0" smtClean="0"/>
          </a:p>
          <a:p>
            <a:pPr marL="320040" lvl="1" indent="0">
              <a:buNone/>
            </a:pPr>
            <a:endParaRPr lang="en-AU" dirty="0"/>
          </a:p>
          <a:p>
            <a:r>
              <a:rPr lang="en-AU" sz="6200" dirty="0" smtClean="0"/>
              <a:t>2 Fellowships and one Distinguished Scholar (Jon Borwein)</a:t>
            </a:r>
          </a:p>
          <a:p>
            <a:endParaRPr lang="en-AU" sz="6200" dirty="0" smtClean="0"/>
          </a:p>
          <a:p>
            <a:r>
              <a:rPr lang="en-AU" sz="6200" dirty="0" smtClean="0"/>
              <a:t>National distinguished teaching award  (Peter Howley)</a:t>
            </a:r>
          </a:p>
          <a:p>
            <a:endParaRPr lang="en-AU" sz="6200" dirty="0" smtClean="0"/>
          </a:p>
          <a:p>
            <a:r>
              <a:rPr lang="en-AU" sz="6200" dirty="0" smtClean="0"/>
              <a:t>Five RHD prizes and awards</a:t>
            </a:r>
          </a:p>
          <a:p>
            <a:endParaRPr lang="en-AU" sz="6200" dirty="0" smtClean="0"/>
          </a:p>
          <a:p>
            <a:r>
              <a:rPr lang="en-AU" sz="6200" dirty="0" smtClean="0"/>
              <a:t>“Test of Time” award, Super Computing 2015  (David Bailey)</a:t>
            </a:r>
          </a:p>
          <a:p>
            <a:pPr marL="0" indent="0">
              <a:buNone/>
            </a:pPr>
            <a:endParaRPr lang="en-AU" sz="6200" dirty="0" smtClean="0"/>
          </a:p>
          <a:p>
            <a:r>
              <a:rPr lang="en-AU" sz="6200" dirty="0" smtClean="0"/>
              <a:t>Schools poster competition produced international winners</a:t>
            </a:r>
          </a:p>
          <a:p>
            <a:endParaRPr lang="en-AU" sz="6200" dirty="0" smtClean="0"/>
          </a:p>
          <a:p>
            <a:r>
              <a:rPr lang="en-AU" sz="6200" dirty="0" smtClean="0"/>
              <a:t>Administrative Staff  Award (FSCIT) (Juliane Turner)</a:t>
            </a:r>
          </a:p>
          <a:p>
            <a:endParaRPr lang="en-AU"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20</a:t>
            </a:fld>
            <a:endParaRPr lang="en-US" dirty="0"/>
          </a:p>
        </p:txBody>
      </p:sp>
      <p:pic>
        <p:nvPicPr>
          <p:cNvPr id="5" name="Picture 4" descr="mebig.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6056" y="2780928"/>
            <a:ext cx="612254" cy="741190"/>
          </a:xfrm>
          <a:prstGeom prst="rect">
            <a:avLst/>
          </a:prstGeom>
          <a:ln>
            <a:noFill/>
          </a:ln>
          <a:effectLst>
            <a:outerShdw blurRad="292100" dist="139700" dir="2700000" algn="tl" rotWithShape="0">
              <a:srgbClr val="333333">
                <a:alpha val="65000"/>
              </a:srgbClr>
            </a:outerShdw>
          </a:effectLst>
        </p:spPr>
      </p:pic>
      <p:pic>
        <p:nvPicPr>
          <p:cNvPr id="1026" name="Picture 2" descr="C:\Users\da089\Desktop\Juliane_Turn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96336" y="4941168"/>
            <a:ext cx="674637" cy="77101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983069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Members</a:t>
            </a:r>
            <a:endParaRPr lang="en-GB"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21</a:t>
            </a:fld>
            <a:endParaRPr lang="en-US" dirty="0"/>
          </a:p>
        </p:txBody>
      </p:sp>
      <p:grpSp>
        <p:nvGrpSpPr>
          <p:cNvPr id="12" name="Group 11"/>
          <p:cNvGrpSpPr/>
          <p:nvPr/>
        </p:nvGrpSpPr>
        <p:grpSpPr>
          <a:xfrm>
            <a:off x="1206582" y="188640"/>
            <a:ext cx="6730836" cy="1080000"/>
            <a:chOff x="1119442" y="188640"/>
            <a:chExt cx="6730836" cy="1080000"/>
          </a:xfrm>
          <a:effectLst>
            <a:outerShdw blurRad="165100" dist="101600" dir="3180000" sx="99000" sy="99000" algn="ctr" rotWithShape="0">
              <a:srgbClr val="000000">
                <a:alpha val="43137"/>
              </a:srgbClr>
            </a:outerShdw>
          </a:effectLst>
        </p:grpSpPr>
        <p:pic>
          <p:nvPicPr>
            <p:cNvPr id="5" name="Picture 2" descr="C:\Users\da089\Desktop\New folder\Mike_Meyla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45203" y="188640"/>
              <a:ext cx="106338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6" name="Picture 3" descr="C:\Users\da089\Desktop\New folder\Brailey_Sim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71092" y="188640"/>
              <a:ext cx="86376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7" name="Picture 4" descr="C:\Users\da089\Desktop\New folder\George_Willi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8729" y="188640"/>
              <a:ext cx="79200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8" name="Picture 5" descr="C:\Users\da089\Desktop\New folder\jonmain.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9442" y="188640"/>
              <a:ext cx="66774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9" name="Picture 6" descr="C:\Users\da089\Desktop\New folder\Judy-Anne_Osborn.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25371" y="188640"/>
              <a:ext cx="84600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 name="Picture 7" descr="C:\Users\da089\Desktop\New folder\Ljiljana_Brankovic.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46927" y="188640"/>
              <a:ext cx="89724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1" name="Picture 8" descr="C:\Users\da089\Desktop\New folder\Michael_Coons.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077508" y="188640"/>
              <a:ext cx="772770" cy="108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grpSp>
      <p:grpSp>
        <p:nvGrpSpPr>
          <p:cNvPr id="13" name="Group 12"/>
          <p:cNvGrpSpPr/>
          <p:nvPr/>
        </p:nvGrpSpPr>
        <p:grpSpPr>
          <a:xfrm>
            <a:off x="3671932" y="1547347"/>
            <a:ext cx="1800136" cy="729525"/>
            <a:chOff x="3579746" y="1547267"/>
            <a:chExt cx="1800136" cy="729525"/>
          </a:xfrm>
          <a:effectLst>
            <a:outerShdw blurRad="50800" dist="50800" dir="5460000" sx="95000" sy="95000" algn="ctr" rotWithShape="0">
              <a:srgbClr val="000000">
                <a:alpha val="43137"/>
              </a:srgbClr>
            </a:outerShdw>
          </a:effectLst>
        </p:grpSpPr>
        <p:pic>
          <p:nvPicPr>
            <p:cNvPr id="2050" name="Picture 2" descr="C:\Users\da089\Desktop\New folder\David_Bailey.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79746" y="1547267"/>
              <a:ext cx="576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1" name="Picture 3" descr="C:\Users\da089\Desktop\New folder\Tony_Guttmann.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27754" y="1556792"/>
              <a:ext cx="540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2" name="Picture 4" descr="C:\Users\da089\Desktop\New folder\Gerard_Joseph.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839882" y="1556792"/>
              <a:ext cx="540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grpSp>
      <p:grpSp>
        <p:nvGrpSpPr>
          <p:cNvPr id="15" name="Group 14"/>
          <p:cNvGrpSpPr/>
          <p:nvPr/>
        </p:nvGrpSpPr>
        <p:grpSpPr>
          <a:xfrm>
            <a:off x="942582" y="2479135"/>
            <a:ext cx="7252836" cy="2750065"/>
            <a:chOff x="942582" y="2132856"/>
            <a:chExt cx="7252836" cy="2750065"/>
          </a:xfrm>
        </p:grpSpPr>
        <p:pic>
          <p:nvPicPr>
            <p:cNvPr id="2053" name="Picture 5" descr="C:\Users\da089\Desktop\New folder\New folder\Richard_Brent.jp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622322" y="3698085"/>
              <a:ext cx="504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4" name="Picture 6" descr="C:\Users\da089\Desktop\New folder\New folder\Elder_Murray.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281486" y="4119098"/>
              <a:ext cx="56098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5" name="Picture 7" descr="C:\Users\da089\Desktop\New folder\New folder\Ali_Eshragh.jp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864993" y="4134965"/>
              <a:ext cx="59904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6" name="Picture 8" descr="C:\Users\da089\Desktop\New folder\New folder\Jeff_Hogan.jp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749473" y="3126635"/>
              <a:ext cx="4925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7" name="Picture 9" descr="C:\Users\da089\Desktop\New folder\New folder\Kath_Holmes.jpg"/>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516216" y="4050966"/>
              <a:ext cx="54156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8" name="Picture 10" descr="C:\Users\da089\Desktop\New folder\New folder\Irene_Hudson.jp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250900" y="3248107"/>
              <a:ext cx="5317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9" name="Picture 11" descr="C:\Users\da089\Desktop\New folder\New folder\Peter_Howley.jpg"/>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t="-847"/>
            <a:stretch/>
          </p:blipFill>
          <p:spPr bwMode="auto">
            <a:xfrm>
              <a:off x="3141371" y="3846636"/>
              <a:ext cx="612000" cy="71400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60" name="Picture 12" descr="C:\Users\da089\Desktop\New folder\New folder\Mumtaz_Hussain.jpg"/>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4002762" y="2459112"/>
              <a:ext cx="56448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61" name="Picture 13" descr="C:\Users\da089\Desktop\New folder\New folder\Thomas_Kalinowski.jpg"/>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7655418" y="3399098"/>
              <a:ext cx="540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62" name="Picture 14" descr="C:\Users\da089\Desktop\New folder\New folder\Andrew_Kepert.jpg"/>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942582" y="3330966"/>
              <a:ext cx="528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63" name="Picture 15" descr="C:\Users\da089\Desktop\New folder\New folder\Bishnu_Lamichhane.jpg"/>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7373418" y="2436888"/>
              <a:ext cx="564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64" name="Picture 16" descr="C:\Users\da089\Desktop\New folder\New folder\Yuqing_Lin.jpg"/>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5507248" y="3789040"/>
              <a:ext cx="57692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65" name="Picture 17" descr="C:\Users\da089\Desktop\New folder\New folder\Jim_MacDougall.jpg"/>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4885577" y="2267704"/>
              <a:ext cx="5525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66" name="Picture 18" descr="C:\Users\da089\Desktop\New folder\New folder\Mirka_Miller.jpg"/>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6516750" y="2333378"/>
              <a:ext cx="600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68" name="Picture 20" descr="C:\Users\da089\Desktop\New folder\New folder\Bjorn_Ruffer.jp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052742" y="3311831"/>
              <a:ext cx="5145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69" name="Picture 21" descr="C:\Users\da089\Desktop\New folder\New folder\Colin_Reid.jpg"/>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2424570" y="3257087"/>
              <a:ext cx="54454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70" name="Picture 22" descr="C:\Users\da089\Desktop\New folder\New folder\Malcolm_Roberts.jpg"/>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1660118" y="2693378"/>
              <a:ext cx="576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71" name="Picture 23" descr="C:\Users\da089\Desktop\New folder\New folder\Sinai_Robins.jpg"/>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7057776" y="3246653"/>
              <a:ext cx="408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72" name="Picture 24" descr="C:\Users\da089\Desktop\New folder\New folder\Joe_Ryan.jpg"/>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5582687" y="2926288"/>
              <a:ext cx="528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73" name="Picture 25" descr="C:\Users\da089\Desktop\New folder\New folder\Barrie_Stokes.jpg"/>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4707963" y="4162921"/>
              <a:ext cx="57818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74" name="Picture 26" descr="C:\Users\da089\Desktop\New folder\New folder\Masoud_Talebian.jpg"/>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3230698" y="2978085"/>
              <a:ext cx="63272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75" name="Picture 27" descr="C:\Users\da089\Desktop\New folder\New folder\Steve_Wright.jpg"/>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1024459" y="2406635"/>
              <a:ext cx="552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76" name="Picture 28" descr="C:\Users\da089\Desktop\New folder\New folder\Wadim_Zudilin.jpg"/>
            <p:cNvPicPr>
              <a:picLocks noChangeAspect="1" noChangeArrowheads="1"/>
            </p:cNvPicPr>
            <p:nvPr/>
          </p:nvPicPr>
          <p:blipFill>
            <a:blip r:embed="rId34">
              <a:extLst>
                <a:ext uri="{28A0092B-C50C-407E-A947-70E740481C1C}">
                  <a14:useLocalDpi xmlns:a14="http://schemas.microsoft.com/office/drawing/2010/main"/>
                </a:ext>
              </a:extLst>
            </a:blip>
            <a:srcRect/>
            <a:stretch>
              <a:fillRect/>
            </a:stretch>
          </p:blipFill>
          <p:spPr bwMode="auto">
            <a:xfrm>
              <a:off x="3141371" y="2206288"/>
              <a:ext cx="61714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77" name="Picture 29" descr="C:\Users\da089\Desktop\New folder\New folder\Brian_Alspach.jpg"/>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a:off x="2401869" y="2333378"/>
              <a:ext cx="50500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78" name="Picture 30" descr="C:\Users\da089\Desktop\New folder\New folder\Eric_Beh.jpg"/>
            <p:cNvPicPr>
              <a:picLocks noChangeAspect="1" noChangeArrowheads="1"/>
            </p:cNvPicPr>
            <p:nvPr/>
          </p:nvPicPr>
          <p:blipFill>
            <a:blip r:embed="rId36">
              <a:extLst>
                <a:ext uri="{28A0092B-C50C-407E-A947-70E740481C1C}">
                  <a14:useLocalDpi xmlns:a14="http://schemas.microsoft.com/office/drawing/2010/main"/>
                </a:ext>
              </a:extLst>
            </a:blip>
            <a:srcRect/>
            <a:stretch>
              <a:fillRect/>
            </a:stretch>
          </p:blipFill>
          <p:spPr bwMode="auto">
            <a:xfrm>
              <a:off x="5691967" y="2132856"/>
              <a:ext cx="678680" cy="72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grpSp>
      <p:grpSp>
        <p:nvGrpSpPr>
          <p:cNvPr id="14" name="Group 13"/>
          <p:cNvGrpSpPr/>
          <p:nvPr/>
        </p:nvGrpSpPr>
        <p:grpSpPr>
          <a:xfrm>
            <a:off x="3419872" y="5733256"/>
            <a:ext cx="5124503" cy="945757"/>
            <a:chOff x="1742944" y="5651523"/>
            <a:chExt cx="5124503" cy="945757"/>
          </a:xfrm>
        </p:grpSpPr>
        <p:pic>
          <p:nvPicPr>
            <p:cNvPr id="2079" name="Picture 31" descr="C:\Users\da089\Desktop\New folder\New folder\New folder\Miroslav_Bacak.jpg"/>
            <p:cNvPicPr>
              <a:picLocks noChangeAspect="1" noChangeArrowheads="1"/>
            </p:cNvPicPr>
            <p:nvPr/>
          </p:nvPicPr>
          <p:blipFill>
            <a:blip r:embed="rId37">
              <a:extLst>
                <a:ext uri="{28A0092B-C50C-407E-A947-70E740481C1C}">
                  <a14:useLocalDpi xmlns:a14="http://schemas.microsoft.com/office/drawing/2010/main"/>
                </a:ext>
              </a:extLst>
            </a:blip>
            <a:srcRect/>
            <a:stretch>
              <a:fillRect/>
            </a:stretch>
          </p:blipFill>
          <p:spPr bwMode="auto">
            <a:xfrm>
              <a:off x="5161827" y="5933580"/>
              <a:ext cx="497250" cy="648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80" name="Picture 32" descr="C:\Users\da089\Desktop\New folder\New folder\New folder\Regina_Burachik.jpg"/>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3772908" y="5751276"/>
              <a:ext cx="537084" cy="648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81" name="Picture 33" descr="C:\Users\da089\Desktop\New folder\New folder\New folder\Andrew_Eberhard.jpg"/>
            <p:cNvPicPr>
              <a:picLocks noChangeAspect="1" noChangeArrowheads="1"/>
            </p:cNvPicPr>
            <p:nvPr/>
          </p:nvPicPr>
          <p:blipFill>
            <a:blip r:embed="rId39">
              <a:extLst>
                <a:ext uri="{28A0092B-C50C-407E-A947-70E740481C1C}">
                  <a14:useLocalDpi xmlns:a14="http://schemas.microsoft.com/office/drawing/2010/main"/>
                </a:ext>
              </a:extLst>
            </a:blip>
            <a:srcRect/>
            <a:stretch>
              <a:fillRect/>
            </a:stretch>
          </p:blipFill>
          <p:spPr bwMode="auto">
            <a:xfrm>
              <a:off x="6370647" y="5670573"/>
              <a:ext cx="496800" cy="648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82" name="Picture 34" descr="C:\Users\da089\Desktop\New folder\New folder\New folder\Jean_Lasserre.jpg"/>
            <p:cNvPicPr>
              <a:picLocks noChangeAspect="1" noChangeArrowheads="1"/>
            </p:cNvPicPr>
            <p:nvPr/>
          </p:nvPicPr>
          <p:blipFill>
            <a:blip r:embed="rId40">
              <a:extLst>
                <a:ext uri="{28A0092B-C50C-407E-A947-70E740481C1C}">
                  <a14:useLocalDpi xmlns:a14="http://schemas.microsoft.com/office/drawing/2010/main"/>
                </a:ext>
              </a:extLst>
            </a:blip>
            <a:srcRect/>
            <a:stretch>
              <a:fillRect/>
            </a:stretch>
          </p:blipFill>
          <p:spPr bwMode="auto">
            <a:xfrm>
              <a:off x="4466223" y="5651523"/>
              <a:ext cx="518400" cy="648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83" name="Picture 35" descr="C:\Users\da089\Desktop\New folder\New folder\New folder\Ulrich_Kortenkamp.jpg"/>
            <p:cNvPicPr>
              <a:picLocks noChangeAspect="1" noChangeArrowheads="1"/>
            </p:cNvPicPr>
            <p:nvPr/>
          </p:nvPicPr>
          <p:blipFill>
            <a:blip r:embed="rId41">
              <a:extLst>
                <a:ext uri="{28A0092B-C50C-407E-A947-70E740481C1C}">
                  <a14:useLocalDpi xmlns:a14="http://schemas.microsoft.com/office/drawing/2010/main"/>
                </a:ext>
              </a:extLst>
            </a:blip>
            <a:srcRect/>
            <a:stretch>
              <a:fillRect/>
            </a:stretch>
          </p:blipFill>
          <p:spPr bwMode="auto">
            <a:xfrm>
              <a:off x="5765566" y="5751276"/>
              <a:ext cx="485334" cy="648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84" name="Picture 36" descr="C:\Users\da089\Desktop\New folder\New folder\New folder\James_Wan.jpg"/>
            <p:cNvPicPr>
              <a:picLocks noChangeAspect="1" noChangeArrowheads="1"/>
            </p:cNvPicPr>
            <p:nvPr/>
          </p:nvPicPr>
          <p:blipFill>
            <a:blip r:embed="rId42">
              <a:extLst>
                <a:ext uri="{28A0092B-C50C-407E-A947-70E740481C1C}">
                  <a14:useLocalDpi xmlns:a14="http://schemas.microsoft.com/office/drawing/2010/main"/>
                </a:ext>
              </a:extLst>
            </a:blip>
            <a:srcRect/>
            <a:stretch>
              <a:fillRect/>
            </a:stretch>
          </p:blipFill>
          <p:spPr bwMode="auto">
            <a:xfrm>
              <a:off x="3071307" y="5656777"/>
              <a:ext cx="495864" cy="648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85" name="Picture 37" descr="C:\Users\da089\Desktop\New folder\New folder\New folder\Ole_Warnaar.jpg"/>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1742944" y="5753905"/>
              <a:ext cx="538542" cy="648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86" name="Picture 38" descr="C:\Users\da089\Desktop\New folder\New folder\New folder\Francisco_Aragon.jpg"/>
            <p:cNvPicPr>
              <a:picLocks noChangeAspect="1" noChangeArrowheads="1"/>
            </p:cNvPicPr>
            <p:nvPr/>
          </p:nvPicPr>
          <p:blipFill>
            <a:blip r:embed="rId44">
              <a:extLst>
                <a:ext uri="{28A0092B-C50C-407E-A947-70E740481C1C}">
                  <a14:useLocalDpi xmlns:a14="http://schemas.microsoft.com/office/drawing/2010/main"/>
                </a:ext>
              </a:extLst>
            </a:blip>
            <a:srcRect/>
            <a:stretch>
              <a:fillRect/>
            </a:stretch>
          </p:blipFill>
          <p:spPr bwMode="auto">
            <a:xfrm>
              <a:off x="2445054" y="5949280"/>
              <a:ext cx="540000" cy="648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2584381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Research groups</a:t>
            </a:r>
            <a:endParaRPr lang="en-GB" dirty="0"/>
          </a:p>
        </p:txBody>
      </p:sp>
      <p:sp>
        <p:nvSpPr>
          <p:cNvPr id="3" name="Content Placeholder 2"/>
          <p:cNvSpPr>
            <a:spLocks noGrp="1"/>
          </p:cNvSpPr>
          <p:nvPr>
            <p:ph idx="1"/>
          </p:nvPr>
        </p:nvSpPr>
        <p:spPr>
          <a:xfrm>
            <a:off x="323528" y="260648"/>
            <a:ext cx="8640960" cy="5184576"/>
          </a:xfrm>
        </p:spPr>
        <p:txBody>
          <a:bodyPr>
            <a:normAutofit lnSpcReduction="10000"/>
          </a:bodyPr>
          <a:lstStyle/>
          <a:p>
            <a:r>
              <a:rPr lang="en-AU" sz="2000" dirty="0" smtClean="0">
                <a:effectLst>
                  <a:outerShdw blurRad="38100" dist="38100" dir="2700000" algn="tl">
                    <a:srgbClr val="000000">
                      <a:alpha val="43137"/>
                    </a:srgbClr>
                  </a:outerShdw>
                </a:effectLst>
              </a:rPr>
              <a:t>Experimental mathematics</a:t>
            </a:r>
          </a:p>
          <a:p>
            <a:pPr marL="630000" lvl="2"/>
            <a:r>
              <a:rPr lang="en-AU" sz="1400" dirty="0" smtClean="0">
                <a:solidFill>
                  <a:srgbClr val="FFFF00"/>
                </a:solidFill>
                <a:effectLst>
                  <a:outerShdw blurRad="38100" dist="38100" dir="2700000" algn="tl">
                    <a:srgbClr val="000000">
                      <a:alpha val="43137"/>
                    </a:srgbClr>
                  </a:outerShdw>
                </a:effectLst>
              </a:rPr>
              <a:t>Jon Borwein, Wadim Zudilin</a:t>
            </a:r>
            <a:r>
              <a:rPr lang="en-AU" sz="1400" dirty="0" smtClean="0">
                <a:effectLst>
                  <a:outerShdw blurRad="38100" dist="38100" dir="2700000" algn="tl">
                    <a:srgbClr val="000000">
                      <a:alpha val="43137"/>
                    </a:srgbClr>
                  </a:outerShdw>
                </a:effectLst>
              </a:rPr>
              <a:t>, </a:t>
            </a:r>
            <a:r>
              <a:rPr lang="en-AU" sz="1400" dirty="0" smtClean="0">
                <a:solidFill>
                  <a:schemeClr val="accent6">
                    <a:lumMod val="20000"/>
                    <a:lumOff val="80000"/>
                  </a:schemeClr>
                </a:solidFill>
                <a:effectLst>
                  <a:outerShdw blurRad="38100" dist="38100" dir="2700000" algn="tl">
                    <a:srgbClr val="000000">
                      <a:alpha val="43137"/>
                    </a:srgbClr>
                  </a:outerShdw>
                </a:effectLst>
              </a:rPr>
              <a:t>Ohad Giladi</a:t>
            </a:r>
            <a:r>
              <a:rPr lang="en-AU" sz="1400" dirty="0" smtClean="0">
                <a:effectLst>
                  <a:outerShdw blurRad="38100" dist="38100" dir="2700000" algn="tl">
                    <a:srgbClr val="000000">
                      <a:alpha val="43137"/>
                    </a:srgbClr>
                  </a:outerShdw>
                </a:effectLst>
              </a:rPr>
              <a:t>, </a:t>
            </a:r>
            <a:r>
              <a:rPr lang="en-AU" sz="1400" dirty="0" smtClean="0">
                <a:solidFill>
                  <a:schemeClr val="accent6">
                    <a:lumMod val="20000"/>
                    <a:lumOff val="80000"/>
                  </a:schemeClr>
                </a:solidFill>
                <a:effectLst>
                  <a:outerShdw blurRad="38100" dist="38100" dir="2700000" algn="tl">
                    <a:srgbClr val="000000">
                      <a:alpha val="43137"/>
                    </a:srgbClr>
                  </a:outerShdw>
                </a:effectLst>
              </a:rPr>
              <a:t>Paul Vrbik</a:t>
            </a:r>
            <a:r>
              <a:rPr lang="en-AU" sz="1400" dirty="0" smtClean="0">
                <a:effectLst>
                  <a:outerShdw blurRad="38100" dist="38100" dir="2700000" algn="tl">
                    <a:srgbClr val="000000">
                      <a:alpha val="43137"/>
                    </a:srgbClr>
                  </a:outerShdw>
                </a:effectLst>
              </a:rPr>
              <a:t>, James Wan</a:t>
            </a:r>
          </a:p>
          <a:p>
            <a:pPr>
              <a:spcBef>
                <a:spcPts val="800"/>
              </a:spcBef>
            </a:pPr>
            <a:r>
              <a:rPr lang="en-AU" sz="2000" dirty="0" smtClean="0">
                <a:effectLst>
                  <a:outerShdw blurRad="38100" dist="38100" dir="2700000" algn="tl">
                    <a:srgbClr val="000000">
                      <a:alpha val="43137"/>
                    </a:srgbClr>
                  </a:outerShdw>
                </a:effectLst>
              </a:rPr>
              <a:t>Discrete mathematics and Graph theory</a:t>
            </a:r>
          </a:p>
          <a:p>
            <a:pPr marL="630000" lvl="2"/>
            <a:r>
              <a:rPr lang="en-AU" sz="1400" dirty="0" smtClean="0">
                <a:solidFill>
                  <a:srgbClr val="FFFF00"/>
                </a:solidFill>
                <a:effectLst>
                  <a:outerShdw blurRad="38100" dist="38100" dir="2700000" algn="tl">
                    <a:srgbClr val="000000">
                      <a:alpha val="43137"/>
                    </a:srgbClr>
                  </a:outerShdw>
                </a:effectLst>
              </a:rPr>
              <a:t>Mirka Miller</a:t>
            </a:r>
            <a:r>
              <a:rPr lang="en-AU" sz="1400" dirty="0" smtClean="0">
                <a:effectLst>
                  <a:outerShdw blurRad="38100" dist="38100" dir="2700000" algn="tl">
                    <a:srgbClr val="000000">
                      <a:alpha val="43137"/>
                    </a:srgbClr>
                  </a:outerShdw>
                </a:effectLst>
              </a:rPr>
              <a:t>, Joe Ryan</a:t>
            </a:r>
            <a:r>
              <a:rPr lang="en-AU" sz="1400" dirty="0" smtClean="0">
                <a:solidFill>
                  <a:srgbClr val="FFFF00"/>
                </a:solidFill>
                <a:effectLst>
                  <a:outerShdw blurRad="38100" dist="38100" dir="2700000" algn="tl">
                    <a:srgbClr val="000000">
                      <a:alpha val="43137"/>
                    </a:srgbClr>
                  </a:outerShdw>
                </a:effectLst>
              </a:rPr>
              <a:t>, Thomas Kalinowski</a:t>
            </a:r>
            <a:r>
              <a:rPr lang="en-AU" sz="1400" dirty="0" smtClean="0">
                <a:effectLst>
                  <a:outerShdw blurRad="38100" dist="38100" dir="2700000" algn="tl">
                    <a:srgbClr val="000000">
                      <a:alpha val="43137"/>
                    </a:srgbClr>
                  </a:outerShdw>
                </a:effectLst>
              </a:rPr>
              <a:t>, </a:t>
            </a:r>
            <a:r>
              <a:rPr lang="en-AU" sz="1400" dirty="0" smtClean="0">
                <a:solidFill>
                  <a:srgbClr val="FFFF00"/>
                </a:solidFill>
                <a:effectLst>
                  <a:outerShdw blurRad="38100" dist="38100" dir="2700000" algn="tl">
                    <a:srgbClr val="000000">
                      <a:alpha val="43137"/>
                    </a:srgbClr>
                  </a:outerShdw>
                </a:effectLst>
              </a:rPr>
              <a:t>Judy-anne Osborn</a:t>
            </a:r>
            <a:r>
              <a:rPr lang="en-AU" sz="1400" dirty="0" smtClean="0">
                <a:effectLst>
                  <a:outerShdw blurRad="38100" dist="38100" dir="2700000" algn="tl">
                    <a:srgbClr val="000000">
                      <a:alpha val="43137"/>
                    </a:srgbClr>
                  </a:outerShdw>
                </a:effectLst>
              </a:rPr>
              <a:t>, </a:t>
            </a:r>
            <a:r>
              <a:rPr lang="en-AU" sz="1400" dirty="0" smtClean="0">
                <a:solidFill>
                  <a:schemeClr val="bg1"/>
                </a:solidFill>
                <a:effectLst>
                  <a:outerShdw blurRad="38100" dist="38100" dir="2700000" algn="tl">
                    <a:srgbClr val="000000">
                      <a:alpha val="43137"/>
                    </a:srgbClr>
                  </a:outerShdw>
                </a:effectLst>
              </a:rPr>
              <a:t>Ali Eshragh</a:t>
            </a:r>
            <a:r>
              <a:rPr lang="en-AU" sz="1400" dirty="0" smtClean="0">
                <a:effectLst>
                  <a:outerShdw blurRad="38100" dist="38100" dir="2700000" algn="tl">
                    <a:srgbClr val="000000">
                      <a:alpha val="43137"/>
                    </a:srgbClr>
                  </a:outerShdw>
                </a:effectLst>
              </a:rPr>
              <a:t>, </a:t>
            </a:r>
            <a:r>
              <a:rPr lang="en-AU" sz="1400" dirty="0" smtClean="0">
                <a:solidFill>
                  <a:srgbClr val="FFFF00"/>
                </a:solidFill>
                <a:effectLst>
                  <a:outerShdw blurRad="38100" dist="38100" dir="2700000" algn="tl">
                    <a:srgbClr val="000000">
                      <a:alpha val="43137"/>
                    </a:srgbClr>
                  </a:outerShdw>
                </a:effectLst>
              </a:rPr>
              <a:t>Richard Brent</a:t>
            </a:r>
          </a:p>
          <a:p>
            <a:pPr>
              <a:spcBef>
                <a:spcPts val="800"/>
              </a:spcBef>
            </a:pPr>
            <a:r>
              <a:rPr lang="en-AU" sz="2000" dirty="0" smtClean="0">
                <a:effectLst>
                  <a:outerShdw blurRad="38100" dist="38100" dir="2700000" algn="tl">
                    <a:srgbClr val="000000">
                      <a:alpha val="43137"/>
                    </a:srgbClr>
                  </a:outerShdw>
                </a:effectLst>
              </a:rPr>
              <a:t>MAFFIA (financial mathematics)</a:t>
            </a:r>
          </a:p>
          <a:p>
            <a:pPr marL="630000" lvl="2"/>
            <a:r>
              <a:rPr lang="en-AU" sz="1400" dirty="0">
                <a:solidFill>
                  <a:srgbClr val="FFFF00"/>
                </a:solidFill>
                <a:effectLst>
                  <a:outerShdw blurRad="38100" dist="38100" dir="2700000" algn="tl">
                    <a:srgbClr val="000000">
                      <a:alpha val="43137"/>
                    </a:srgbClr>
                  </a:outerShdw>
                </a:effectLst>
              </a:rPr>
              <a:t>Jon </a:t>
            </a:r>
            <a:r>
              <a:rPr lang="en-AU" sz="1400" dirty="0" smtClean="0">
                <a:solidFill>
                  <a:srgbClr val="FFFF00"/>
                </a:solidFill>
                <a:effectLst>
                  <a:outerShdw blurRad="38100" dist="38100" dir="2700000" algn="tl">
                    <a:srgbClr val="000000">
                      <a:alpha val="43137"/>
                    </a:srgbClr>
                  </a:outerShdw>
                </a:effectLst>
              </a:rPr>
              <a:t>Borwein</a:t>
            </a:r>
            <a:r>
              <a:rPr lang="en-AU" sz="1400" dirty="0" smtClean="0">
                <a:effectLst>
                  <a:outerShdw blurRad="38100" dist="38100" dir="2700000" algn="tl">
                    <a:srgbClr val="000000">
                      <a:alpha val="43137"/>
                    </a:srgbClr>
                  </a:outerShdw>
                </a:effectLst>
              </a:rPr>
              <a:t>, </a:t>
            </a:r>
            <a:r>
              <a:rPr lang="en-AU" sz="1400" dirty="0" smtClean="0">
                <a:solidFill>
                  <a:srgbClr val="FFFF00"/>
                </a:solidFill>
                <a:effectLst>
                  <a:outerShdw blurRad="38100" dist="38100" dir="2700000" algn="tl">
                    <a:srgbClr val="000000">
                      <a:alpha val="43137"/>
                    </a:srgbClr>
                  </a:outerShdw>
                </a:effectLst>
              </a:rPr>
              <a:t>David Bailey</a:t>
            </a:r>
            <a:r>
              <a:rPr lang="en-AU" sz="1400" dirty="0" smtClean="0">
                <a:effectLst>
                  <a:outerShdw blurRad="38100" dist="38100" dir="2700000" algn="tl">
                    <a:srgbClr val="000000">
                      <a:alpha val="43137"/>
                    </a:srgbClr>
                  </a:outerShdw>
                </a:effectLst>
              </a:rPr>
              <a:t>, </a:t>
            </a:r>
            <a:r>
              <a:rPr lang="en-AU" sz="1400" dirty="0" smtClean="0">
                <a:solidFill>
                  <a:schemeClr val="accent6">
                    <a:lumMod val="20000"/>
                    <a:lumOff val="80000"/>
                  </a:schemeClr>
                </a:solidFill>
                <a:effectLst>
                  <a:outerShdw blurRad="38100" dist="38100" dir="2700000" algn="tl">
                    <a:srgbClr val="000000">
                      <a:alpha val="43137"/>
                    </a:srgbClr>
                  </a:outerShdw>
                </a:effectLst>
              </a:rPr>
              <a:t>A</a:t>
            </a:r>
            <a:r>
              <a:rPr lang="en-AU" sz="1400" dirty="0">
                <a:solidFill>
                  <a:schemeClr val="accent6">
                    <a:lumMod val="20000"/>
                    <a:lumOff val="80000"/>
                  </a:schemeClr>
                </a:solidFill>
                <a:effectLst>
                  <a:outerShdw blurRad="38100" dist="38100" dir="2700000" algn="tl">
                    <a:srgbClr val="000000">
                      <a:alpha val="43137"/>
                    </a:srgbClr>
                  </a:outerShdw>
                </a:effectLst>
              </a:rPr>
              <a:t>mir </a:t>
            </a:r>
            <a:r>
              <a:rPr lang="en-AU" sz="1400" dirty="0" smtClean="0">
                <a:solidFill>
                  <a:schemeClr val="accent6">
                    <a:lumMod val="20000"/>
                    <a:lumOff val="80000"/>
                  </a:schemeClr>
                </a:solidFill>
                <a:effectLst>
                  <a:outerShdw blurRad="38100" dist="38100" dir="2700000" algn="tl">
                    <a:srgbClr val="000000">
                      <a:alpha val="43137"/>
                    </a:srgbClr>
                  </a:outerShdw>
                </a:effectLst>
              </a:rPr>
              <a:t>Salehipour</a:t>
            </a:r>
            <a:r>
              <a:rPr lang="en-AU" sz="1400" dirty="0" smtClean="0">
                <a:effectLst>
                  <a:outerShdw blurRad="38100" dist="38100" dir="2700000" algn="tl">
                    <a:srgbClr val="000000">
                      <a:alpha val="43137"/>
                    </a:srgbClr>
                  </a:outerShdw>
                </a:effectLst>
              </a:rPr>
              <a:t>, </a:t>
            </a:r>
            <a:r>
              <a:rPr lang="en-AU" sz="1400" dirty="0">
                <a:effectLst>
                  <a:outerShdw blurRad="38100" dist="38100" dir="2700000" algn="tl">
                    <a:srgbClr val="000000">
                      <a:alpha val="43137"/>
                    </a:srgbClr>
                  </a:outerShdw>
                </a:effectLst>
              </a:rPr>
              <a:t>Ali Eshragh</a:t>
            </a:r>
            <a:endParaRPr lang="en-AU" sz="1400" dirty="0" smtClean="0">
              <a:effectLst>
                <a:outerShdw blurRad="38100" dist="38100" dir="2700000" algn="tl">
                  <a:srgbClr val="000000">
                    <a:alpha val="43137"/>
                  </a:srgbClr>
                </a:outerShdw>
              </a:effectLst>
            </a:endParaRPr>
          </a:p>
          <a:p>
            <a:pPr>
              <a:spcBef>
                <a:spcPts val="800"/>
              </a:spcBef>
            </a:pPr>
            <a:r>
              <a:rPr lang="en-AU" sz="2000" dirty="0" smtClean="0">
                <a:effectLst>
                  <a:outerShdw blurRad="38100" dist="38100" dir="2700000" algn="tl">
                    <a:srgbClr val="000000">
                      <a:alpha val="43137"/>
                    </a:srgbClr>
                  </a:outerShdw>
                </a:effectLst>
              </a:rPr>
              <a:t>n.u.m.e.r.i.c.</a:t>
            </a:r>
          </a:p>
          <a:p>
            <a:pPr marL="630000" lvl="2"/>
            <a:r>
              <a:rPr lang="en-AU" sz="1400" dirty="0">
                <a:solidFill>
                  <a:srgbClr val="FFFF00"/>
                </a:solidFill>
                <a:effectLst>
                  <a:outerShdw blurRad="38100" dist="38100" dir="2700000" algn="tl">
                    <a:srgbClr val="000000">
                      <a:alpha val="43137"/>
                    </a:srgbClr>
                  </a:outerShdw>
                </a:effectLst>
              </a:rPr>
              <a:t>Judy-anne </a:t>
            </a:r>
            <a:r>
              <a:rPr lang="en-AU" sz="1400" dirty="0" smtClean="0">
                <a:solidFill>
                  <a:srgbClr val="FFFF00"/>
                </a:solidFill>
                <a:effectLst>
                  <a:outerShdw blurRad="38100" dist="38100" dir="2700000" algn="tl">
                    <a:srgbClr val="000000">
                      <a:alpha val="43137"/>
                    </a:srgbClr>
                  </a:outerShdw>
                </a:effectLst>
              </a:rPr>
              <a:t>Osborn</a:t>
            </a:r>
            <a:r>
              <a:rPr lang="en-AU" sz="1400" dirty="0" smtClean="0">
                <a:effectLst>
                  <a:outerShdw blurRad="38100" dist="38100" dir="2700000" algn="tl">
                    <a:srgbClr val="000000">
                      <a:alpha val="43137"/>
                    </a:srgbClr>
                  </a:outerShdw>
                </a:effectLst>
              </a:rPr>
              <a:t>, Peter Howley, Malcolm Roberts, Elena </a:t>
            </a:r>
            <a:r>
              <a:rPr lang="en-AU" sz="1400" dirty="0" err="1" smtClean="0">
                <a:effectLst>
                  <a:outerShdw blurRad="38100" dist="38100" dir="2700000" algn="tl">
                    <a:srgbClr val="000000">
                      <a:alpha val="43137"/>
                    </a:srgbClr>
                  </a:outerShdw>
                </a:effectLst>
              </a:rPr>
              <a:t>Prieto</a:t>
            </a:r>
            <a:endParaRPr lang="en-AU" sz="1400" i="1" dirty="0" smtClean="0">
              <a:effectLst>
                <a:outerShdw blurRad="38100" dist="38100" dir="2700000" algn="tl">
                  <a:srgbClr val="000000">
                    <a:alpha val="43137"/>
                  </a:srgbClr>
                </a:outerShdw>
              </a:effectLst>
            </a:endParaRPr>
          </a:p>
          <a:p>
            <a:pPr>
              <a:spcBef>
                <a:spcPts val="800"/>
              </a:spcBef>
            </a:pPr>
            <a:r>
              <a:rPr lang="en-GB" sz="2000" dirty="0" smtClean="0">
                <a:effectLst>
                  <a:outerShdw blurRad="38100" dist="38100" dir="2700000" algn="tl">
                    <a:srgbClr val="000000">
                      <a:alpha val="43137"/>
                    </a:srgbClr>
                  </a:outerShdw>
                </a:effectLst>
              </a:rPr>
              <a:t>Number theory</a:t>
            </a:r>
          </a:p>
          <a:p>
            <a:pPr marL="630000" lvl="2"/>
            <a:r>
              <a:rPr lang="en-AU" sz="1400" dirty="0" smtClean="0">
                <a:solidFill>
                  <a:srgbClr val="FFFF00"/>
                </a:solidFill>
                <a:effectLst>
                  <a:outerShdw blurRad="38100" dist="38100" dir="2700000" algn="tl">
                    <a:srgbClr val="000000">
                      <a:alpha val="43137"/>
                    </a:srgbClr>
                  </a:outerShdw>
                </a:effectLst>
              </a:rPr>
              <a:t>Wadim Zudilin, Michael Coons, Jon Borwein, Richard Brent</a:t>
            </a:r>
            <a:r>
              <a:rPr lang="en-AU" sz="1400" dirty="0" smtClean="0">
                <a:effectLst>
                  <a:outerShdw blurRad="38100" dist="38100" dir="2700000" algn="tl">
                    <a:srgbClr val="000000">
                      <a:alpha val="43137"/>
                    </a:srgbClr>
                  </a:outerShdw>
                </a:effectLst>
              </a:rPr>
              <a:t>, </a:t>
            </a:r>
            <a:r>
              <a:rPr lang="en-AU" sz="1400" dirty="0">
                <a:solidFill>
                  <a:schemeClr val="accent6">
                    <a:lumMod val="20000"/>
                    <a:lumOff val="80000"/>
                  </a:schemeClr>
                </a:solidFill>
                <a:effectLst>
                  <a:outerShdw blurRad="38100" dist="38100" dir="2700000" algn="tl">
                    <a:srgbClr val="000000">
                      <a:alpha val="43137"/>
                    </a:srgbClr>
                  </a:outerShdw>
                </a:effectLst>
              </a:rPr>
              <a:t>Mumtaz Hussain</a:t>
            </a:r>
            <a:endParaRPr lang="en-GB" sz="1400" u="sng" dirty="0">
              <a:solidFill>
                <a:schemeClr val="accent6">
                  <a:lumMod val="20000"/>
                  <a:lumOff val="80000"/>
                </a:schemeClr>
              </a:solidFill>
              <a:effectLst>
                <a:outerShdw blurRad="38100" dist="38100" dir="2700000" algn="tl">
                  <a:srgbClr val="000000">
                    <a:alpha val="43137"/>
                  </a:srgbClr>
                </a:outerShdw>
              </a:effectLst>
            </a:endParaRPr>
          </a:p>
          <a:p>
            <a:pPr>
              <a:spcBef>
                <a:spcPts val="800"/>
              </a:spcBef>
            </a:pPr>
            <a:r>
              <a:rPr lang="en-GB" sz="2000" dirty="0" smtClean="0">
                <a:effectLst>
                  <a:outerShdw blurRad="38100" dist="38100" dir="2700000" algn="tl">
                    <a:srgbClr val="000000">
                      <a:alpha val="43137"/>
                    </a:srgbClr>
                  </a:outerShdw>
                </a:effectLst>
              </a:rPr>
              <a:t>Applied functional analysis </a:t>
            </a:r>
            <a:r>
              <a:rPr lang="en-GB" sz="2000" dirty="0">
                <a:effectLst>
                  <a:outerShdw blurRad="38100" dist="38100" dir="2700000" algn="tl">
                    <a:srgbClr val="000000">
                      <a:alpha val="43137"/>
                    </a:srgbClr>
                  </a:outerShdw>
                </a:effectLst>
              </a:rPr>
              <a:t>and </a:t>
            </a:r>
            <a:r>
              <a:rPr lang="en-GB" sz="2000" dirty="0" smtClean="0">
                <a:effectLst>
                  <a:outerShdw blurRad="38100" dist="38100" dir="2700000" algn="tl">
                    <a:srgbClr val="000000">
                      <a:alpha val="43137"/>
                    </a:srgbClr>
                  </a:outerShdw>
                </a:effectLst>
              </a:rPr>
              <a:t>Optimisation</a:t>
            </a:r>
          </a:p>
          <a:p>
            <a:pPr marL="630000" lvl="2"/>
            <a:r>
              <a:rPr lang="en-AU" sz="1400" dirty="0" smtClean="0">
                <a:solidFill>
                  <a:srgbClr val="FFFF00"/>
                </a:solidFill>
                <a:effectLst>
                  <a:outerShdw blurRad="38100" dist="38100" dir="2700000" algn="tl">
                    <a:srgbClr val="000000">
                      <a:alpha val="43137"/>
                    </a:srgbClr>
                  </a:outerShdw>
                </a:effectLst>
              </a:rPr>
              <a:t>Jon Borwein, Brailey Sims, Jeff Hogan</a:t>
            </a:r>
            <a:r>
              <a:rPr lang="en-AU" sz="1400" dirty="0" smtClean="0">
                <a:effectLst>
                  <a:outerShdw blurRad="38100" dist="38100" dir="2700000" algn="tl">
                    <a:srgbClr val="000000">
                      <a:alpha val="43137"/>
                    </a:srgbClr>
                  </a:outerShdw>
                </a:effectLst>
              </a:rPr>
              <a:t>, Bishnu Lamichhane, Mike Meylan</a:t>
            </a:r>
            <a:endParaRPr lang="en-GB" sz="1400" dirty="0" smtClean="0">
              <a:effectLst>
                <a:outerShdw blurRad="38100" dist="38100" dir="2700000" algn="tl">
                  <a:srgbClr val="000000">
                    <a:alpha val="43137"/>
                  </a:srgbClr>
                </a:outerShdw>
              </a:effectLst>
            </a:endParaRPr>
          </a:p>
          <a:p>
            <a:pPr>
              <a:spcBef>
                <a:spcPts val="800"/>
              </a:spcBef>
            </a:pPr>
            <a:r>
              <a:rPr lang="en-AU" sz="2000" dirty="0" smtClean="0">
                <a:effectLst>
                  <a:outerShdw blurRad="38100" dist="38100" dir="2700000" algn="tl">
                    <a:srgbClr val="000000">
                      <a:alpha val="43137"/>
                    </a:srgbClr>
                  </a:outerShdw>
                </a:effectLst>
              </a:rPr>
              <a:t>Symmetry Groups </a:t>
            </a:r>
            <a:r>
              <a:rPr lang="en-AU" sz="2000" i="1" dirty="0" smtClean="0">
                <a:effectLst>
                  <a:outerShdw blurRad="38100" dist="38100" dir="2700000" algn="tl">
                    <a:srgbClr val="000000">
                      <a:alpha val="43137"/>
                    </a:srgbClr>
                  </a:outerShdw>
                </a:effectLst>
              </a:rPr>
              <a:t>aka</a:t>
            </a:r>
            <a:r>
              <a:rPr lang="en-AU" sz="2000" dirty="0" smtClean="0">
                <a:effectLst>
                  <a:outerShdw blurRad="38100" dist="38100" dir="2700000" algn="tl">
                    <a:srgbClr val="000000">
                      <a:alpha val="43137"/>
                    </a:srgbClr>
                  </a:outerShdw>
                </a:effectLst>
              </a:rPr>
              <a:t> </a:t>
            </a:r>
            <a:r>
              <a:rPr lang="en-AU" sz="2000" dirty="0" smtClean="0">
                <a:solidFill>
                  <a:schemeClr val="bg2"/>
                </a:solidFill>
                <a:effectLst>
                  <a:outerShdw blurRad="38100" dist="38100" dir="2700000" algn="tl">
                    <a:srgbClr val="000000">
                      <a:alpha val="43137"/>
                    </a:srgbClr>
                  </a:outerShdw>
                </a:effectLst>
              </a:rPr>
              <a:t>The Group Group</a:t>
            </a:r>
          </a:p>
          <a:p>
            <a:pPr marL="630000" lvl="2"/>
            <a:r>
              <a:rPr lang="en-AU" sz="1400" dirty="0" smtClean="0">
                <a:solidFill>
                  <a:srgbClr val="FFFF00"/>
                </a:solidFill>
                <a:effectLst>
                  <a:outerShdw blurRad="38100" dist="38100" dir="2700000" algn="tl">
                    <a:srgbClr val="000000">
                      <a:alpha val="43137"/>
                    </a:srgbClr>
                  </a:outerShdw>
                </a:effectLst>
              </a:rPr>
              <a:t>George Willis, Murray Elder, Colin Reed</a:t>
            </a:r>
            <a:r>
              <a:rPr lang="en-AU" sz="1400" dirty="0" smtClean="0">
                <a:effectLst>
                  <a:outerShdw blurRad="38100" dist="38100" dir="2700000" algn="tl">
                    <a:srgbClr val="000000">
                      <a:alpha val="43137"/>
                    </a:srgbClr>
                  </a:outerShdw>
                </a:effectLst>
              </a:rPr>
              <a:t>, </a:t>
            </a:r>
            <a:r>
              <a:rPr lang="en-AU" sz="1400" dirty="0" smtClean="0">
                <a:solidFill>
                  <a:schemeClr val="accent6">
                    <a:lumMod val="20000"/>
                    <a:lumOff val="80000"/>
                  </a:schemeClr>
                </a:solidFill>
                <a:effectLst>
                  <a:outerShdw blurRad="38100" dist="38100" dir="2700000" algn="tl">
                    <a:srgbClr val="000000">
                      <a:alpha val="43137"/>
                    </a:srgbClr>
                  </a:outerShdw>
                </a:effectLst>
              </a:rPr>
              <a:t>David Robertson</a:t>
            </a:r>
          </a:p>
          <a:p>
            <a:pPr marL="35640"/>
            <a:r>
              <a:rPr lang="en-AU" sz="2000" dirty="0" smtClean="0">
                <a:effectLst>
                  <a:outerShdw blurRad="38100" dist="38100" dir="2700000" algn="tl">
                    <a:srgbClr val="000000">
                      <a:alpha val="43137"/>
                    </a:srgbClr>
                  </a:outerShdw>
                </a:effectLst>
              </a:rPr>
              <a:t>Control, Optimisation and Operations research</a:t>
            </a:r>
          </a:p>
          <a:p>
            <a:pPr marL="630000" lvl="2"/>
            <a:r>
              <a:rPr lang="en-AU" sz="1400" dirty="0" smtClean="0">
                <a:solidFill>
                  <a:srgbClr val="FFFF00"/>
                </a:solidFill>
                <a:effectLst>
                  <a:outerShdw blurRad="38100" dist="38100" dir="2700000" algn="tl">
                    <a:srgbClr val="000000">
                      <a:alpha val="43137"/>
                    </a:srgbClr>
                  </a:outerShdw>
                </a:effectLst>
              </a:rPr>
              <a:t>Chris Kellett</a:t>
            </a:r>
            <a:r>
              <a:rPr lang="en-AU" sz="1400" dirty="0">
                <a:effectLst>
                  <a:outerShdw blurRad="38100" dist="38100" dir="2700000" algn="tl">
                    <a:srgbClr val="000000">
                      <a:alpha val="43137"/>
                    </a:srgbClr>
                  </a:outerShdw>
                </a:effectLst>
              </a:rPr>
              <a:t>, Björn Rüffer, </a:t>
            </a:r>
            <a:r>
              <a:rPr lang="en-AU" sz="1400" dirty="0" smtClean="0">
                <a:solidFill>
                  <a:srgbClr val="FFFF00"/>
                </a:solidFill>
                <a:effectLst>
                  <a:outerShdw blurRad="38100" dist="38100" dir="2700000" algn="tl">
                    <a:srgbClr val="000000">
                      <a:alpha val="43137"/>
                    </a:srgbClr>
                  </a:outerShdw>
                </a:effectLst>
              </a:rPr>
              <a:t>Masoud Talebian, Thomas Kalinowski</a:t>
            </a:r>
            <a:r>
              <a:rPr lang="en-AU" sz="1400" dirty="0" smtClean="0">
                <a:effectLst>
                  <a:outerShdw blurRad="38100" dist="38100" dir="2700000" algn="tl">
                    <a:srgbClr val="000000">
                      <a:alpha val="43137"/>
                    </a:srgbClr>
                  </a:outerShdw>
                </a:effectLst>
              </a:rPr>
              <a:t>, </a:t>
            </a:r>
            <a:r>
              <a:rPr lang="en-AU" sz="1400" dirty="0" smtClean="0">
                <a:solidFill>
                  <a:srgbClr val="FFFF00"/>
                </a:solidFill>
                <a:effectLst>
                  <a:outerShdw blurRad="38100" dist="38100" dir="2700000" algn="tl">
                    <a:srgbClr val="000000">
                      <a:alpha val="43137"/>
                    </a:srgbClr>
                  </a:outerShdw>
                </a:effectLst>
              </a:rPr>
              <a:t>Jon Borwein, </a:t>
            </a:r>
            <a:r>
              <a:rPr lang="en-AU" sz="1400" dirty="0">
                <a:solidFill>
                  <a:schemeClr val="bg1"/>
                </a:solidFill>
                <a:effectLst>
                  <a:outerShdw blurRad="38100" dist="38100" dir="2700000" algn="tl">
                    <a:srgbClr val="000000">
                      <a:alpha val="43137"/>
                    </a:srgbClr>
                  </a:outerShdw>
                </a:effectLst>
              </a:rPr>
              <a:t>n</a:t>
            </a:r>
            <a:r>
              <a:rPr lang="en-AU" sz="1400" dirty="0" smtClean="0">
                <a:solidFill>
                  <a:schemeClr val="bg1"/>
                </a:solidFill>
                <a:effectLst>
                  <a:outerShdw blurRad="38100" dist="38100" dir="2700000" algn="tl">
                    <a:srgbClr val="000000">
                      <a:alpha val="43137"/>
                    </a:srgbClr>
                  </a:outerShdw>
                </a:effectLst>
              </a:rPr>
              <a:t>ew professor</a:t>
            </a:r>
            <a:endParaRPr lang="en-GB" sz="1400"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pPr/>
              <a:t>22</a:t>
            </a:fld>
            <a:endParaRPr lang="en-US" dirty="0"/>
          </a:p>
        </p:txBody>
      </p:sp>
      <p:sp>
        <p:nvSpPr>
          <p:cNvPr id="6" name="TextBox 5"/>
          <p:cNvSpPr txBox="1"/>
          <p:nvPr/>
        </p:nvSpPr>
        <p:spPr>
          <a:xfrm>
            <a:off x="6228184" y="1916832"/>
            <a:ext cx="2592288" cy="817245"/>
          </a:xfrm>
          <a:prstGeom prst="wedgeRoundRectCallout">
            <a:avLst>
              <a:gd name="adj1" fmla="val -96673"/>
              <a:gd name="adj2" fmla="val -80508"/>
              <a:gd name="adj3" fmla="val 16667"/>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AU" sz="1400" b="1" dirty="0" smtClean="0">
                <a:solidFill>
                  <a:srgbClr val="FFFF00"/>
                </a:solidFill>
                <a:effectLst>
                  <a:outerShdw blurRad="50800" dist="38100" dir="2700000" algn="tl" rotWithShape="0">
                    <a:prstClr val="black">
                      <a:alpha val="40000"/>
                    </a:prstClr>
                  </a:outerShdw>
                </a:effectLst>
              </a:rPr>
              <a:t>Category 1 grant-holders in shown yellow</a:t>
            </a:r>
          </a:p>
          <a:p>
            <a:pPr algn="ctr"/>
            <a:r>
              <a:rPr lang="en-AU" sz="1400" b="1" dirty="0" smtClean="0">
                <a:solidFill>
                  <a:schemeClr val="accent6">
                    <a:lumMod val="20000"/>
                    <a:lumOff val="80000"/>
                  </a:schemeClr>
                </a:solidFill>
                <a:effectLst>
                  <a:outerShdw blurRad="50800" dist="38100" dir="2700000" algn="tl" rotWithShape="0">
                    <a:prstClr val="black">
                      <a:alpha val="40000"/>
                    </a:prstClr>
                  </a:outerShdw>
                </a:effectLst>
              </a:rPr>
              <a:t>Post-docs shown in pink</a:t>
            </a:r>
            <a:endParaRPr lang="en-GB" sz="1400" dirty="0">
              <a:solidFill>
                <a:schemeClr val="accent6">
                  <a:lumMod val="20000"/>
                  <a:lumOff val="80000"/>
                </a:schemeClr>
              </a:solidFill>
            </a:endParaRPr>
          </a:p>
        </p:txBody>
      </p:sp>
    </p:spTree>
    <p:extLst>
      <p:ext uri="{BB962C8B-B14F-4D97-AF65-F5344CB8AC3E}">
        <p14:creationId xmlns:p14="http://schemas.microsoft.com/office/powerpoint/2010/main" val="40230542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Notable achievements</a:t>
            </a:r>
            <a:endParaRPr lang="en-GB" dirty="0"/>
          </a:p>
        </p:txBody>
      </p:sp>
      <p:sp>
        <p:nvSpPr>
          <p:cNvPr id="3" name="Content Placeholder 2"/>
          <p:cNvSpPr>
            <a:spLocks noGrp="1"/>
          </p:cNvSpPr>
          <p:nvPr>
            <p:ph idx="1"/>
          </p:nvPr>
        </p:nvSpPr>
        <p:spPr>
          <a:xfrm>
            <a:off x="467544" y="260648"/>
            <a:ext cx="3168352" cy="2295128"/>
          </a:xfrm>
        </p:spPr>
        <p:txBody>
          <a:bodyPr/>
          <a:lstStyle/>
          <a:p>
            <a:pPr>
              <a:spcBef>
                <a:spcPts val="0"/>
              </a:spcBef>
            </a:pPr>
            <a:r>
              <a:rPr lang="en-AU" sz="1600" b="1" dirty="0" smtClean="0">
                <a:solidFill>
                  <a:schemeClr val="bg1"/>
                </a:solidFill>
              </a:rPr>
              <a:t>2013: </a:t>
            </a:r>
            <a:r>
              <a:rPr lang="en-AU" sz="1600" b="1" dirty="0" smtClean="0">
                <a:solidFill>
                  <a:srgbClr val="FFFF00"/>
                </a:solidFill>
              </a:rPr>
              <a:t>Blue </a:t>
            </a:r>
            <a:r>
              <a:rPr lang="en-AU" sz="1600" b="1" dirty="0">
                <a:solidFill>
                  <a:srgbClr val="FFFF00"/>
                </a:solidFill>
              </a:rPr>
              <a:t>Gene </a:t>
            </a:r>
            <a:r>
              <a:rPr lang="en-AU" sz="1600" b="1" dirty="0">
                <a:solidFill>
                  <a:schemeClr val="bg1"/>
                </a:solidFill>
              </a:rPr>
              <a:t>2,000 </a:t>
            </a:r>
            <a:r>
              <a:rPr lang="en-AU" sz="1600" b="1" dirty="0" smtClean="0">
                <a:solidFill>
                  <a:schemeClr val="bg1"/>
                </a:solidFill>
              </a:rPr>
              <a:t>rack-day computation</a:t>
            </a:r>
          </a:p>
          <a:p>
            <a:pPr marL="0" indent="0">
              <a:buNone/>
            </a:pPr>
            <a:endParaRPr lang="en-GB" sz="900" b="1" dirty="0"/>
          </a:p>
          <a:p>
            <a:r>
              <a:rPr lang="en-AU" sz="1600" b="1" dirty="0" smtClean="0">
                <a:solidFill>
                  <a:schemeClr val="bg1"/>
                </a:solidFill>
              </a:rPr>
              <a:t>2014: Mike Meylan in </a:t>
            </a:r>
            <a:r>
              <a:rPr lang="en-AU" sz="1600" b="1" i="1" dirty="0" smtClean="0">
                <a:solidFill>
                  <a:srgbClr val="FFFF00"/>
                </a:solidFill>
              </a:rPr>
              <a:t>Nature</a:t>
            </a:r>
            <a:endParaRPr lang="en-AU" sz="1600" b="1" dirty="0" smtClean="0">
              <a:solidFill>
                <a:srgbClr val="FFFF00"/>
              </a:solidFill>
            </a:endParaRPr>
          </a:p>
          <a:p>
            <a:pPr marL="0" indent="0">
              <a:buNone/>
            </a:pPr>
            <a:endParaRPr lang="en-AU" b="1" dirty="0" smtClean="0"/>
          </a:p>
          <a:p>
            <a:endParaRPr lang="en-AU" b="1"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23</a:t>
            </a:fld>
            <a:endParaRPr lang="en-US" dirty="0"/>
          </a:p>
        </p:txBody>
      </p:sp>
      <p:sp>
        <p:nvSpPr>
          <p:cNvPr id="10" name="TextBox 9"/>
          <p:cNvSpPr txBox="1"/>
          <p:nvPr/>
        </p:nvSpPr>
        <p:spPr>
          <a:xfrm>
            <a:off x="323528" y="1894756"/>
            <a:ext cx="3312368" cy="3477875"/>
          </a:xfrm>
          <a:prstGeom prst="wedgeRectCallout">
            <a:avLst>
              <a:gd name="adj1" fmla="val -13932"/>
              <a:gd name="adj2" fmla="val -60743"/>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n-AU" sz="2000" dirty="0" smtClean="0"/>
          </a:p>
          <a:p>
            <a:pPr algn="ctr"/>
            <a:endParaRPr lang="en-AU" sz="2000" dirty="0"/>
          </a:p>
          <a:p>
            <a:pPr algn="ctr"/>
            <a:endParaRPr lang="en-AU" sz="2000" dirty="0" smtClean="0"/>
          </a:p>
          <a:p>
            <a:pPr algn="ctr"/>
            <a:endParaRPr lang="en-AU" sz="2000" dirty="0"/>
          </a:p>
          <a:p>
            <a:pPr algn="ctr"/>
            <a:endParaRPr lang="en-AU" sz="2000" dirty="0" smtClean="0"/>
          </a:p>
          <a:p>
            <a:pPr algn="ctr"/>
            <a:endParaRPr lang="en-AU" sz="2000" dirty="0"/>
          </a:p>
          <a:p>
            <a:pPr algn="ctr"/>
            <a:endParaRPr lang="en-AU" sz="2000" dirty="0" smtClean="0"/>
          </a:p>
          <a:p>
            <a:pPr algn="ctr"/>
            <a:endParaRPr lang="en-AU" sz="2000" dirty="0"/>
          </a:p>
          <a:p>
            <a:pPr algn="ctr"/>
            <a:endParaRPr lang="en-AU" sz="2000" dirty="0" smtClean="0"/>
          </a:p>
          <a:p>
            <a:pPr algn="ctr"/>
            <a:endParaRPr lang="en-AU" sz="2000" dirty="0"/>
          </a:p>
          <a:p>
            <a:pPr algn="ctr"/>
            <a:endParaRPr lang="en-GB" sz="2000" dirty="0"/>
          </a:p>
        </p:txBody>
      </p:sp>
      <p:pic>
        <p:nvPicPr>
          <p:cNvPr id="102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2611" y="1988840"/>
            <a:ext cx="3129231" cy="324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TextBox 10"/>
          <p:cNvSpPr txBox="1"/>
          <p:nvPr/>
        </p:nvSpPr>
        <p:spPr>
          <a:xfrm>
            <a:off x="4067944" y="308218"/>
            <a:ext cx="4788024" cy="5040000"/>
          </a:xfrm>
          <a:prstGeom prst="wedgeRectCallout">
            <a:avLst>
              <a:gd name="adj1" fmla="val -62275"/>
              <a:gd name="adj2" fmla="val -41385"/>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p:txBody>
      </p:sp>
      <p:pic>
        <p:nvPicPr>
          <p:cNvPr id="1029" name="Picture 5" descr="C:\Users\da089\Desktop\bbp_bluegene.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76464" y="404664"/>
            <a:ext cx="4608854" cy="486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371100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strong backbone</a:t>
            </a:r>
            <a:endParaRPr lang="en-GB" dirty="0"/>
          </a:p>
        </p:txBody>
      </p:sp>
      <p:sp>
        <p:nvSpPr>
          <p:cNvPr id="3" name="Content Placeholder 2"/>
          <p:cNvSpPr>
            <a:spLocks noGrp="1"/>
          </p:cNvSpPr>
          <p:nvPr>
            <p:ph idx="1"/>
          </p:nvPr>
        </p:nvSpPr>
        <p:spPr>
          <a:xfrm>
            <a:off x="762000" y="910952"/>
            <a:ext cx="7986464" cy="3886200"/>
          </a:xfrm>
        </p:spPr>
        <p:txBody>
          <a:bodyPr>
            <a:normAutofit fontScale="92500" lnSpcReduction="10000"/>
          </a:bodyPr>
          <a:lstStyle/>
          <a:p>
            <a:pPr marL="0" indent="0">
              <a:buNone/>
            </a:pPr>
            <a:r>
              <a:rPr lang="en-AU" sz="2600" b="1" dirty="0" smtClean="0">
                <a:solidFill>
                  <a:schemeClr val="bg1">
                    <a:lumMod val="95000"/>
                  </a:schemeClr>
                </a:solidFill>
              </a:rPr>
              <a:t>A plethora of resources</a:t>
            </a:r>
          </a:p>
          <a:p>
            <a:pPr lvl="1">
              <a:spcBef>
                <a:spcPts val="600"/>
              </a:spcBef>
            </a:pPr>
            <a:r>
              <a:rPr lang="en-AU" dirty="0">
                <a:solidFill>
                  <a:schemeClr val="bg1">
                    <a:lumMod val="95000"/>
                  </a:schemeClr>
                </a:solidFill>
              </a:rPr>
              <a:t>Extensive research </a:t>
            </a:r>
            <a:r>
              <a:rPr lang="en-AU" b="1" dirty="0">
                <a:solidFill>
                  <a:schemeClr val="bg1">
                    <a:lumMod val="95000"/>
                  </a:schemeClr>
                </a:solidFill>
              </a:rPr>
              <a:t>support</a:t>
            </a:r>
            <a:r>
              <a:rPr lang="en-AU" dirty="0">
                <a:solidFill>
                  <a:schemeClr val="bg1">
                    <a:lumMod val="95000"/>
                  </a:schemeClr>
                </a:solidFill>
              </a:rPr>
              <a:t> </a:t>
            </a:r>
            <a:r>
              <a:rPr lang="en-AU" dirty="0" smtClean="0">
                <a:solidFill>
                  <a:schemeClr val="bg1">
                    <a:lumMod val="95000"/>
                  </a:schemeClr>
                </a:solidFill>
              </a:rPr>
              <a:t>experience</a:t>
            </a:r>
          </a:p>
          <a:p>
            <a:pPr lvl="2">
              <a:spcBef>
                <a:spcPts val="600"/>
              </a:spcBef>
            </a:pPr>
            <a:r>
              <a:rPr lang="en-AU" sz="1900" dirty="0" smtClean="0">
                <a:solidFill>
                  <a:schemeClr val="bg1">
                    <a:lumMod val="95000"/>
                  </a:schemeClr>
                </a:solidFill>
              </a:rPr>
              <a:t>technical and administrative</a:t>
            </a:r>
            <a:endParaRPr lang="en-AU" sz="1900" dirty="0">
              <a:solidFill>
                <a:schemeClr val="bg1">
                  <a:lumMod val="95000"/>
                </a:schemeClr>
              </a:solidFill>
            </a:endParaRPr>
          </a:p>
          <a:p>
            <a:pPr lvl="1">
              <a:spcBef>
                <a:spcPts val="600"/>
              </a:spcBef>
            </a:pPr>
            <a:r>
              <a:rPr lang="en-AU" dirty="0" smtClean="0">
                <a:solidFill>
                  <a:schemeClr val="bg1">
                    <a:lumMod val="95000"/>
                  </a:schemeClr>
                </a:solidFill>
              </a:rPr>
              <a:t>Strong, customised </a:t>
            </a:r>
            <a:r>
              <a:rPr lang="en-AU" b="1" dirty="0" smtClean="0">
                <a:solidFill>
                  <a:schemeClr val="bg1">
                    <a:lumMod val="95000"/>
                  </a:schemeClr>
                </a:solidFill>
              </a:rPr>
              <a:t>web</a:t>
            </a:r>
            <a:r>
              <a:rPr lang="en-AU" dirty="0" smtClean="0">
                <a:solidFill>
                  <a:schemeClr val="bg1">
                    <a:lumMod val="95000"/>
                  </a:schemeClr>
                </a:solidFill>
              </a:rPr>
              <a:t> presence</a:t>
            </a:r>
          </a:p>
          <a:p>
            <a:pPr lvl="2">
              <a:spcBef>
                <a:spcPts val="600"/>
              </a:spcBef>
            </a:pPr>
            <a:r>
              <a:rPr lang="en-AU" sz="1900" dirty="0" smtClean="0">
                <a:solidFill>
                  <a:schemeClr val="bg1">
                    <a:lumMod val="95000"/>
                  </a:schemeClr>
                </a:solidFill>
              </a:rPr>
              <a:t>e.g. Mahler, D Borwein, DocServer archives</a:t>
            </a:r>
          </a:p>
          <a:p>
            <a:pPr lvl="2">
              <a:spcBef>
                <a:spcPts val="400"/>
              </a:spcBef>
            </a:pPr>
            <a:r>
              <a:rPr lang="en-AU" sz="1900" dirty="0" smtClean="0">
                <a:solidFill>
                  <a:schemeClr val="bg1">
                    <a:lumMod val="95000"/>
                  </a:schemeClr>
                </a:solidFill>
              </a:rPr>
              <a:t>event and conference websites</a:t>
            </a:r>
          </a:p>
          <a:p>
            <a:pPr lvl="1">
              <a:spcBef>
                <a:spcPts val="600"/>
              </a:spcBef>
            </a:pPr>
            <a:r>
              <a:rPr lang="en-AU" dirty="0" smtClean="0">
                <a:solidFill>
                  <a:schemeClr val="bg1">
                    <a:lumMod val="95000"/>
                  </a:schemeClr>
                </a:solidFill>
              </a:rPr>
              <a:t>Events and conference management </a:t>
            </a:r>
            <a:r>
              <a:rPr lang="en-AU" b="1" dirty="0" smtClean="0">
                <a:solidFill>
                  <a:schemeClr val="bg1">
                    <a:lumMod val="95000"/>
                  </a:schemeClr>
                </a:solidFill>
              </a:rPr>
              <a:t>systems</a:t>
            </a:r>
          </a:p>
          <a:p>
            <a:pPr lvl="1">
              <a:spcBef>
                <a:spcPts val="600"/>
              </a:spcBef>
            </a:pPr>
            <a:r>
              <a:rPr lang="en-AU" dirty="0" smtClean="0">
                <a:solidFill>
                  <a:schemeClr val="bg1">
                    <a:lumMod val="95000"/>
                  </a:schemeClr>
                </a:solidFill>
              </a:rPr>
              <a:t>Local </a:t>
            </a:r>
            <a:r>
              <a:rPr lang="en-AU" b="1" dirty="0" smtClean="0">
                <a:solidFill>
                  <a:schemeClr val="bg1">
                    <a:lumMod val="95000"/>
                  </a:schemeClr>
                </a:solidFill>
              </a:rPr>
              <a:t>HPC</a:t>
            </a:r>
            <a:r>
              <a:rPr lang="en-AU" dirty="0" smtClean="0">
                <a:solidFill>
                  <a:schemeClr val="bg1">
                    <a:lumMod val="95000"/>
                  </a:schemeClr>
                </a:solidFill>
              </a:rPr>
              <a:t> supplemented by UON grid</a:t>
            </a:r>
          </a:p>
          <a:p>
            <a:pPr lvl="1">
              <a:spcBef>
                <a:spcPts val="600"/>
              </a:spcBef>
            </a:pPr>
            <a:r>
              <a:rPr lang="en-AU" dirty="0" smtClean="0">
                <a:solidFill>
                  <a:schemeClr val="bg1">
                    <a:lumMod val="95000"/>
                  </a:schemeClr>
                </a:solidFill>
              </a:rPr>
              <a:t>Remote </a:t>
            </a:r>
            <a:r>
              <a:rPr lang="en-AU" b="1" dirty="0" smtClean="0">
                <a:solidFill>
                  <a:schemeClr val="bg1">
                    <a:lumMod val="95000"/>
                  </a:schemeClr>
                </a:solidFill>
              </a:rPr>
              <a:t>collaboration</a:t>
            </a:r>
            <a:r>
              <a:rPr lang="en-AU" dirty="0" smtClean="0">
                <a:solidFill>
                  <a:schemeClr val="bg1">
                    <a:lumMod val="95000"/>
                  </a:schemeClr>
                </a:solidFill>
              </a:rPr>
              <a:t> expertise</a:t>
            </a:r>
          </a:p>
          <a:p>
            <a:pPr lvl="1">
              <a:spcBef>
                <a:spcPts val="600"/>
              </a:spcBef>
            </a:pPr>
            <a:r>
              <a:rPr lang="en-AU" dirty="0" smtClean="0">
                <a:solidFill>
                  <a:schemeClr val="bg1">
                    <a:lumMod val="95000"/>
                  </a:schemeClr>
                </a:solidFill>
              </a:rPr>
              <a:t>Web </a:t>
            </a:r>
            <a:r>
              <a:rPr lang="en-AU" b="1" dirty="0" smtClean="0">
                <a:solidFill>
                  <a:schemeClr val="bg1">
                    <a:lumMod val="95000"/>
                  </a:schemeClr>
                </a:solidFill>
              </a:rPr>
              <a:t>development</a:t>
            </a:r>
            <a:r>
              <a:rPr lang="en-AU" dirty="0" smtClean="0">
                <a:solidFill>
                  <a:schemeClr val="bg1">
                    <a:lumMod val="95000"/>
                  </a:schemeClr>
                </a:solidFill>
              </a:rPr>
              <a:t> expertise</a:t>
            </a:r>
          </a:p>
          <a:p>
            <a:pPr lvl="2">
              <a:spcBef>
                <a:spcPts val="600"/>
              </a:spcBef>
            </a:pPr>
            <a:r>
              <a:rPr lang="en-AU" sz="1900" dirty="0" smtClean="0">
                <a:solidFill>
                  <a:schemeClr val="bg1">
                    <a:lumMod val="95000"/>
                  </a:schemeClr>
                </a:solidFill>
              </a:rPr>
              <a:t>interactive web apps for research projects</a:t>
            </a:r>
          </a:p>
          <a:p>
            <a:pPr marL="320040" lvl="1" indent="0">
              <a:buNone/>
            </a:pPr>
            <a:endParaRPr lang="en-GB" dirty="0">
              <a:solidFill>
                <a:schemeClr val="bg1">
                  <a:lumMod val="95000"/>
                </a:schemeClr>
              </a:solidFill>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pPr/>
              <a:t>24</a:t>
            </a:fld>
            <a:endParaRPr lang="en-US"/>
          </a:p>
        </p:txBody>
      </p:sp>
    </p:spTree>
    <p:extLst>
      <p:ext uri="{BB962C8B-B14F-4D97-AF65-F5344CB8AC3E}">
        <p14:creationId xmlns:p14="http://schemas.microsoft.com/office/powerpoint/2010/main" val="39424953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a:t>
            </a:r>
            <a:endParaRPr lang="en-GB"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25</a:t>
            </a:fld>
            <a:endParaRPr lang="en-US" dirty="0"/>
          </a:p>
        </p:txBody>
      </p:sp>
      <p:pic>
        <p:nvPicPr>
          <p:cNvPr id="2055"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28184" y="188639"/>
            <a:ext cx="2724273" cy="6525344"/>
          </a:xfrm>
          <a:prstGeom prst="rect">
            <a:avLst/>
          </a:prstGeom>
          <a:noFill/>
          <a:ln w="76200" cmpd="thickThin">
            <a:solidFill>
              <a:schemeClr val="tx1"/>
            </a:solidFill>
            <a:round/>
            <a:headEnd/>
            <a:tailEnd/>
          </a:ln>
          <a:effectLst>
            <a:outerShdw blurRad="88900" dist="127000" dir="2700000" algn="tl" rotWithShape="0">
              <a:prstClr val="black">
                <a:alpha val="50000"/>
              </a:prstClr>
            </a:outerShdw>
          </a:effectLst>
          <a:extLst>
            <a:ext uri="{909E8E84-426E-40dd-AFC4-6F175D3DCCD1}">
              <a14:hiddenFill xmlns="" xmlns:a14="http://schemas.microsoft.com/office/drawing/2010/main">
                <a:solidFill>
                  <a:schemeClr val="accent1"/>
                </a:solidFill>
              </a14:hiddenFill>
            </a:ext>
          </a:extLst>
        </p:spPr>
      </p:pic>
      <p:pic>
        <p:nvPicPr>
          <p:cNvPr id="2057"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512" y="188639"/>
            <a:ext cx="3168352" cy="6462141"/>
          </a:xfrm>
          <a:prstGeom prst="rect">
            <a:avLst/>
          </a:prstGeom>
          <a:noFill/>
          <a:ln w="76200" cap="flat" cmpd="thickThin">
            <a:solidFill>
              <a:schemeClr val="tx1"/>
            </a:solidFill>
            <a:round/>
            <a:headEnd/>
            <a:tailEnd/>
          </a:ln>
          <a:effectLst>
            <a:outerShdw blurRad="88900" dist="127000" dir="2700000" algn="tl" rotWithShape="0">
              <a:prstClr val="black">
                <a:alpha val="50000"/>
              </a:prstClr>
            </a:outerShdw>
          </a:effectLst>
          <a:extLst>
            <a:ext uri="{909E8E84-426E-40dd-AFC4-6F175D3DCCD1}">
              <a14:hiddenFill xmlns="" xmlns:a14="http://schemas.microsoft.com/office/drawing/2010/main">
                <a:solidFill>
                  <a:schemeClr val="accent1"/>
                </a:solidFill>
              </a14:hiddenFill>
            </a:ext>
          </a:extLst>
        </p:spPr>
      </p:pic>
      <p:pic>
        <p:nvPicPr>
          <p:cNvPr id="2052" name="Picture 4"/>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bwMode="auto">
          <a:xfrm>
            <a:off x="2411760" y="504445"/>
            <a:ext cx="4320480" cy="5893731"/>
          </a:xfrm>
          <a:prstGeom prst="rect">
            <a:avLst/>
          </a:prstGeom>
          <a:noFill/>
          <a:ln w="76200" cmpd="thickThin">
            <a:solidFill>
              <a:schemeClr val="tx1"/>
            </a:solidFill>
            <a:round/>
            <a:headEnd/>
            <a:tailEnd/>
          </a:ln>
          <a:effectLst>
            <a:outerShdw blurRad="88900" dist="317500" dir="2700000" algn="tl" rotWithShape="0">
              <a:prstClr val="black">
                <a:alpha val="50000"/>
              </a:prstClr>
            </a:outerShdw>
          </a:effectLst>
          <a:extLst>
            <a:ext uri="{909E8E84-426E-40dd-AFC4-6F175D3DCCD1}">
              <a14:hiddenFill xmlns="" xmlns:a14="http://schemas.microsoft.com/office/drawing/2010/main">
                <a:solidFill>
                  <a:schemeClr val="accent1"/>
                </a:solidFill>
              </a14:hiddenFill>
            </a:ext>
          </a:extLst>
        </p:spPr>
      </p:pic>
      <p:sp>
        <p:nvSpPr>
          <p:cNvPr id="6" name="TextBox 5"/>
          <p:cNvSpPr txBox="1"/>
          <p:nvPr/>
        </p:nvSpPr>
        <p:spPr>
          <a:xfrm>
            <a:off x="288032" y="548680"/>
            <a:ext cx="2123728" cy="954107"/>
          </a:xfrm>
          <a:prstGeom prst="rect">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AU" sz="2800" b="1" dirty="0" smtClean="0">
                <a:solidFill>
                  <a:schemeClr val="bg1">
                    <a:lumMod val="85000"/>
                  </a:schemeClr>
                </a:solidFill>
                <a:effectLst>
                  <a:outerShdw blurRad="50800" dist="38100" dir="2700000" algn="tl" rotWithShape="0">
                    <a:prstClr val="black">
                      <a:alpha val="40000"/>
                    </a:prstClr>
                  </a:outerShdw>
                </a:effectLst>
              </a:rPr>
              <a:t>Research</a:t>
            </a:r>
          </a:p>
          <a:p>
            <a:pPr algn="ctr"/>
            <a:r>
              <a:rPr lang="en-AU" sz="2800" b="1" dirty="0" smtClean="0">
                <a:solidFill>
                  <a:schemeClr val="bg1">
                    <a:lumMod val="85000"/>
                  </a:schemeClr>
                </a:solidFill>
                <a:effectLst>
                  <a:outerShdw blurRad="50800" dist="38100" dir="2700000" algn="tl" rotWithShape="0">
                    <a:prstClr val="black">
                      <a:alpha val="40000"/>
                    </a:prstClr>
                  </a:outerShdw>
                </a:effectLst>
              </a:rPr>
              <a:t>websites</a:t>
            </a:r>
            <a:endParaRPr lang="en-GB" sz="2800" dirty="0"/>
          </a:p>
        </p:txBody>
      </p:sp>
      <p:sp>
        <p:nvSpPr>
          <p:cNvPr id="16" name="TextBox 15"/>
          <p:cNvSpPr txBox="1"/>
          <p:nvPr/>
        </p:nvSpPr>
        <p:spPr>
          <a:xfrm>
            <a:off x="2699792" y="5229200"/>
            <a:ext cx="2339752" cy="954107"/>
          </a:xfrm>
          <a:prstGeom prst="rect">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AU" sz="2800" b="1" dirty="0" smtClean="0">
                <a:solidFill>
                  <a:schemeClr val="bg1">
                    <a:lumMod val="85000"/>
                  </a:schemeClr>
                </a:solidFill>
                <a:effectLst>
                  <a:outerShdw blurRad="50800" dist="38100" dir="2700000" algn="tl" rotWithShape="0">
                    <a:prstClr val="black">
                      <a:alpha val="40000"/>
                    </a:prstClr>
                  </a:outerShdw>
                </a:effectLst>
              </a:rPr>
              <a:t>Conference</a:t>
            </a:r>
          </a:p>
          <a:p>
            <a:pPr algn="ctr"/>
            <a:r>
              <a:rPr lang="en-AU" sz="2800" b="1" dirty="0" smtClean="0">
                <a:solidFill>
                  <a:schemeClr val="bg1">
                    <a:lumMod val="85000"/>
                  </a:schemeClr>
                </a:solidFill>
                <a:effectLst>
                  <a:outerShdw blurRad="50800" dist="38100" dir="2700000" algn="tl" rotWithShape="0">
                    <a:prstClr val="black">
                      <a:alpha val="40000"/>
                    </a:prstClr>
                  </a:outerShdw>
                </a:effectLst>
              </a:rPr>
              <a:t>websites</a:t>
            </a:r>
            <a:endParaRPr lang="en-GB" sz="2800" dirty="0"/>
          </a:p>
        </p:txBody>
      </p:sp>
      <p:sp>
        <p:nvSpPr>
          <p:cNvPr id="17" name="TextBox 16"/>
          <p:cNvSpPr txBox="1"/>
          <p:nvPr/>
        </p:nvSpPr>
        <p:spPr>
          <a:xfrm>
            <a:off x="6660232" y="2117844"/>
            <a:ext cx="2123728" cy="954107"/>
          </a:xfrm>
          <a:prstGeom prst="rect">
            <a:avLst/>
          </a:prstGeom>
          <a:solidFill>
            <a:schemeClr val="accent1">
              <a:lumMod val="75000"/>
              <a:alpha val="80000"/>
            </a:schemeClr>
          </a:solidFill>
          <a:ln w="25400" cap="flat">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algn="ctr"/>
            <a:r>
              <a:rPr lang="en-AU" sz="2800" b="1" dirty="0" smtClean="0">
                <a:solidFill>
                  <a:schemeClr val="bg1">
                    <a:lumMod val="85000"/>
                  </a:schemeClr>
                </a:solidFill>
                <a:effectLst>
                  <a:outerShdw blurRad="50800" dist="38100" dir="2700000" algn="tl" rotWithShape="0">
                    <a:prstClr val="black">
                      <a:alpha val="40000"/>
                    </a:prstClr>
                  </a:outerShdw>
                </a:effectLst>
              </a:rPr>
              <a:t>2015</a:t>
            </a:r>
          </a:p>
          <a:p>
            <a:pPr algn="ctr"/>
            <a:r>
              <a:rPr lang="en-AU" sz="2800" b="1" dirty="0" smtClean="0">
                <a:solidFill>
                  <a:schemeClr val="bg1">
                    <a:lumMod val="85000"/>
                  </a:schemeClr>
                </a:solidFill>
                <a:effectLst>
                  <a:outerShdw blurRad="50800" dist="38100" dir="2700000" algn="tl" rotWithShape="0">
                    <a:prstClr val="black">
                      <a:alpha val="40000"/>
                    </a:prstClr>
                  </a:outerShdw>
                </a:effectLst>
              </a:rPr>
              <a:t>events</a:t>
            </a:r>
            <a:endParaRPr lang="en-GB" sz="2800" dirty="0"/>
          </a:p>
        </p:txBody>
      </p:sp>
    </p:spTree>
    <p:extLst>
      <p:ext uri="{BB962C8B-B14F-4D97-AF65-F5344CB8AC3E}">
        <p14:creationId xmlns:p14="http://schemas.microsoft.com/office/powerpoint/2010/main" val="21813289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Visualisation</a:t>
            </a:r>
            <a:endParaRPr lang="en-GB" dirty="0"/>
          </a:p>
        </p:txBody>
      </p:sp>
      <p:sp>
        <p:nvSpPr>
          <p:cNvPr id="3" name="Content Placeholder 2"/>
          <p:cNvSpPr>
            <a:spLocks noGrp="1"/>
          </p:cNvSpPr>
          <p:nvPr>
            <p:ph idx="1"/>
          </p:nvPr>
        </p:nvSpPr>
        <p:spPr/>
        <p:txBody>
          <a:bodyPr/>
          <a:lstStyle/>
          <a:p>
            <a:pPr marL="0" indent="0">
              <a:buNone/>
            </a:pPr>
            <a:r>
              <a:rPr lang="en-AU" dirty="0" smtClean="0"/>
              <a:t>Featured visualisation projects</a:t>
            </a:r>
          </a:p>
          <a:p>
            <a:pPr lvl="1"/>
            <a:r>
              <a:rPr lang="en-AU" dirty="0" smtClean="0"/>
              <a:t>Walking on Real Numbers</a:t>
            </a:r>
          </a:p>
          <a:p>
            <a:pPr lvl="1"/>
            <a:r>
              <a:rPr lang="en-AU" dirty="0" smtClean="0"/>
              <a:t>EViMS conferences</a:t>
            </a:r>
          </a:p>
          <a:p>
            <a:pPr lvl="1"/>
            <a:r>
              <a:rPr lang="en-AU" dirty="0" smtClean="0"/>
              <a:t>NSF Visualisation Challenge</a:t>
            </a:r>
          </a:p>
          <a:p>
            <a:pPr lvl="1"/>
            <a:r>
              <a:rPr lang="en-AU" dirty="0" smtClean="0"/>
              <a:t>“Complex Beauties” Calendar</a:t>
            </a:r>
          </a:p>
          <a:p>
            <a:pPr lvl="1"/>
            <a:r>
              <a:rPr lang="en-AU" dirty="0" smtClean="0"/>
              <a:t>Pi Concert, Digital Maitland</a:t>
            </a:r>
          </a:p>
          <a:p>
            <a:pPr lvl="1"/>
            <a:r>
              <a:rPr lang="en-AU" dirty="0" smtClean="0"/>
              <a:t>Connecting with the modern humanities</a:t>
            </a:r>
          </a:p>
          <a:p>
            <a:pPr lvl="1"/>
            <a:r>
              <a:rPr lang="en-AU" dirty="0" smtClean="0"/>
              <a:t>Imaging</a:t>
            </a:r>
          </a:p>
          <a:p>
            <a:endParaRPr lang="en-GB"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26</a:t>
            </a:fld>
            <a:endParaRPr lang="en-US"/>
          </a:p>
        </p:txBody>
      </p:sp>
    </p:spTree>
    <p:extLst>
      <p:ext uri="{BB962C8B-B14F-4D97-AF65-F5344CB8AC3E}">
        <p14:creationId xmlns:p14="http://schemas.microsoft.com/office/powerpoint/2010/main" val="1927317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Visualisation</a:t>
            </a:r>
            <a:endParaRPr lang="en-GB"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27</a:t>
            </a:fld>
            <a:endParaRPr lang="en-US" dirty="0"/>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7504" y="116632"/>
            <a:ext cx="3331489" cy="467196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35897" y="260648"/>
            <a:ext cx="5040560" cy="206422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16216" y="116632"/>
            <a:ext cx="2520280" cy="142775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627784" y="3586256"/>
            <a:ext cx="5004048" cy="181542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45017" y="2039620"/>
            <a:ext cx="1859031" cy="203554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11877" y="3586256"/>
            <a:ext cx="2224619" cy="240469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5" name="Picture 7" descr="C:\Users\da089\Desktop\IMG_2447.JPG"/>
          <p:cNvPicPr>
            <a:picLocks noChangeAspect="1" noChangeArrowheads="1"/>
          </p:cNvPicPr>
          <p:nvPr/>
        </p:nvPicPr>
        <p:blipFill>
          <a:blip r:embed="rId8" cstate="screen">
            <a:extLst>
              <a:ext uri="{BEBA8EAE-BF5A-486C-A8C5-ECC9F3942E4B}">
                <a14:imgProps xmlns:a14="http://schemas.microsoft.com/office/drawing/2010/main">
                  <a14:imgLayer r:embed="rId9">
                    <a14:imgEffect>
                      <a14:brightnessContrast bright="-23000" contrast="41000"/>
                    </a14:imgEffect>
                  </a14:imgLayer>
                </a14:imgProps>
              </a:ext>
              <a:ext uri="{28A0092B-C50C-407E-A947-70E740481C1C}">
                <a14:useLocalDpi xmlns:a14="http://schemas.microsoft.com/office/drawing/2010/main"/>
              </a:ext>
            </a:extLst>
          </a:blip>
          <a:srcRect/>
          <a:stretch>
            <a:fillRect/>
          </a:stretch>
        </p:blipFill>
        <p:spPr bwMode="auto">
          <a:xfrm>
            <a:off x="5724128" y="2060848"/>
            <a:ext cx="2400267" cy="18002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229894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p:cTn id="13" dur="500" fill="hold"/>
                                        <p:tgtEl>
                                          <p:spTgt spid="2051"/>
                                        </p:tgtEl>
                                        <p:attrNameLst>
                                          <p:attrName>ppt_w</p:attrName>
                                        </p:attrNameLst>
                                      </p:cBhvr>
                                      <p:tavLst>
                                        <p:tav tm="0">
                                          <p:val>
                                            <p:fltVal val="0"/>
                                          </p:val>
                                        </p:tav>
                                        <p:tav tm="100000">
                                          <p:val>
                                            <p:strVal val="#ppt_w"/>
                                          </p:val>
                                        </p:tav>
                                      </p:tavLst>
                                    </p:anim>
                                    <p:anim calcmode="lin" valueType="num">
                                      <p:cBhvr>
                                        <p:cTn id="14" dur="500" fill="hold"/>
                                        <p:tgtEl>
                                          <p:spTgt spid="2051"/>
                                        </p:tgtEl>
                                        <p:attrNameLst>
                                          <p:attrName>ppt_h</p:attrName>
                                        </p:attrNameLst>
                                      </p:cBhvr>
                                      <p:tavLst>
                                        <p:tav tm="0">
                                          <p:val>
                                            <p:fltVal val="0"/>
                                          </p:val>
                                        </p:tav>
                                        <p:tav tm="100000">
                                          <p:val>
                                            <p:strVal val="#ppt_h"/>
                                          </p:val>
                                        </p:tav>
                                      </p:tavLst>
                                    </p:anim>
                                    <p:animEffect transition="in" filter="fade">
                                      <p:cBhvr>
                                        <p:cTn id="15" dur="500"/>
                                        <p:tgtEl>
                                          <p:spTgt spid="205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56"/>
                                        </p:tgtEl>
                                        <p:attrNameLst>
                                          <p:attrName>style.visibility</p:attrName>
                                        </p:attrNameLst>
                                      </p:cBhvr>
                                      <p:to>
                                        <p:strVal val="visible"/>
                                      </p:to>
                                    </p:set>
                                    <p:anim calcmode="lin" valueType="num">
                                      <p:cBhvr>
                                        <p:cTn id="19" dur="500" fill="hold"/>
                                        <p:tgtEl>
                                          <p:spTgt spid="2056"/>
                                        </p:tgtEl>
                                        <p:attrNameLst>
                                          <p:attrName>ppt_w</p:attrName>
                                        </p:attrNameLst>
                                      </p:cBhvr>
                                      <p:tavLst>
                                        <p:tav tm="0">
                                          <p:val>
                                            <p:fltVal val="0"/>
                                          </p:val>
                                        </p:tav>
                                        <p:tav tm="100000">
                                          <p:val>
                                            <p:strVal val="#ppt_w"/>
                                          </p:val>
                                        </p:tav>
                                      </p:tavLst>
                                    </p:anim>
                                    <p:anim calcmode="lin" valueType="num">
                                      <p:cBhvr>
                                        <p:cTn id="20" dur="500" fill="hold"/>
                                        <p:tgtEl>
                                          <p:spTgt spid="2056"/>
                                        </p:tgtEl>
                                        <p:attrNameLst>
                                          <p:attrName>ppt_h</p:attrName>
                                        </p:attrNameLst>
                                      </p:cBhvr>
                                      <p:tavLst>
                                        <p:tav tm="0">
                                          <p:val>
                                            <p:fltVal val="0"/>
                                          </p:val>
                                        </p:tav>
                                        <p:tav tm="100000">
                                          <p:val>
                                            <p:strVal val="#ppt_h"/>
                                          </p:val>
                                        </p:tav>
                                      </p:tavLst>
                                    </p:anim>
                                    <p:animEffect transition="in" filter="fade">
                                      <p:cBhvr>
                                        <p:cTn id="21" dur="500"/>
                                        <p:tgtEl>
                                          <p:spTgt spid="205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p:cTn id="25" dur="500" fill="hold"/>
                                        <p:tgtEl>
                                          <p:spTgt spid="2053"/>
                                        </p:tgtEl>
                                        <p:attrNameLst>
                                          <p:attrName>ppt_w</p:attrName>
                                        </p:attrNameLst>
                                      </p:cBhvr>
                                      <p:tavLst>
                                        <p:tav tm="0">
                                          <p:val>
                                            <p:fltVal val="0"/>
                                          </p:val>
                                        </p:tav>
                                        <p:tav tm="100000">
                                          <p:val>
                                            <p:strVal val="#ppt_w"/>
                                          </p:val>
                                        </p:tav>
                                      </p:tavLst>
                                    </p:anim>
                                    <p:anim calcmode="lin" valueType="num">
                                      <p:cBhvr>
                                        <p:cTn id="26" dur="500" fill="hold"/>
                                        <p:tgtEl>
                                          <p:spTgt spid="2053"/>
                                        </p:tgtEl>
                                        <p:attrNameLst>
                                          <p:attrName>ppt_h</p:attrName>
                                        </p:attrNameLst>
                                      </p:cBhvr>
                                      <p:tavLst>
                                        <p:tav tm="0">
                                          <p:val>
                                            <p:fltVal val="0"/>
                                          </p:val>
                                        </p:tav>
                                        <p:tav tm="100000">
                                          <p:val>
                                            <p:strVal val="#ppt_h"/>
                                          </p:val>
                                        </p:tav>
                                      </p:tavLst>
                                    </p:anim>
                                    <p:animEffect transition="in" filter="fade">
                                      <p:cBhvr>
                                        <p:cTn id="27" dur="500"/>
                                        <p:tgtEl>
                                          <p:spTgt spid="2053"/>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054"/>
                                        </p:tgtEl>
                                        <p:attrNameLst>
                                          <p:attrName>style.visibility</p:attrName>
                                        </p:attrNameLst>
                                      </p:cBhvr>
                                      <p:to>
                                        <p:strVal val="visible"/>
                                      </p:to>
                                    </p:set>
                                    <p:anim calcmode="lin" valueType="num">
                                      <p:cBhvr>
                                        <p:cTn id="37" dur="500" fill="hold"/>
                                        <p:tgtEl>
                                          <p:spTgt spid="2054"/>
                                        </p:tgtEl>
                                        <p:attrNameLst>
                                          <p:attrName>ppt_w</p:attrName>
                                        </p:attrNameLst>
                                      </p:cBhvr>
                                      <p:tavLst>
                                        <p:tav tm="0">
                                          <p:val>
                                            <p:fltVal val="0"/>
                                          </p:val>
                                        </p:tav>
                                        <p:tav tm="100000">
                                          <p:val>
                                            <p:strVal val="#ppt_w"/>
                                          </p:val>
                                        </p:tav>
                                      </p:tavLst>
                                    </p:anim>
                                    <p:anim calcmode="lin" valueType="num">
                                      <p:cBhvr>
                                        <p:cTn id="38" dur="500" fill="hold"/>
                                        <p:tgtEl>
                                          <p:spTgt spid="2054"/>
                                        </p:tgtEl>
                                        <p:attrNameLst>
                                          <p:attrName>ppt_h</p:attrName>
                                        </p:attrNameLst>
                                      </p:cBhvr>
                                      <p:tavLst>
                                        <p:tav tm="0">
                                          <p:val>
                                            <p:fltVal val="0"/>
                                          </p:val>
                                        </p:tav>
                                        <p:tav tm="100000">
                                          <p:val>
                                            <p:strVal val="#ppt_h"/>
                                          </p:val>
                                        </p:tav>
                                      </p:tavLst>
                                    </p:anim>
                                    <p:animEffect transition="in" filter="fade">
                                      <p:cBhvr>
                                        <p:cTn id="39" dur="500"/>
                                        <p:tgtEl>
                                          <p:spTgt spid="2054"/>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2055"/>
                                        </p:tgtEl>
                                        <p:attrNameLst>
                                          <p:attrName>style.visibility</p:attrName>
                                        </p:attrNameLst>
                                      </p:cBhvr>
                                      <p:to>
                                        <p:strVal val="visible"/>
                                      </p:to>
                                    </p:set>
                                    <p:anim calcmode="lin" valueType="num">
                                      <p:cBhvr>
                                        <p:cTn id="43" dur="500" fill="hold"/>
                                        <p:tgtEl>
                                          <p:spTgt spid="2055"/>
                                        </p:tgtEl>
                                        <p:attrNameLst>
                                          <p:attrName>ppt_w</p:attrName>
                                        </p:attrNameLst>
                                      </p:cBhvr>
                                      <p:tavLst>
                                        <p:tav tm="0">
                                          <p:val>
                                            <p:fltVal val="0"/>
                                          </p:val>
                                        </p:tav>
                                        <p:tav tm="100000">
                                          <p:val>
                                            <p:strVal val="#ppt_w"/>
                                          </p:val>
                                        </p:tav>
                                      </p:tavLst>
                                    </p:anim>
                                    <p:anim calcmode="lin" valueType="num">
                                      <p:cBhvr>
                                        <p:cTn id="44" dur="500" fill="hold"/>
                                        <p:tgtEl>
                                          <p:spTgt spid="2055"/>
                                        </p:tgtEl>
                                        <p:attrNameLst>
                                          <p:attrName>ppt_h</p:attrName>
                                        </p:attrNameLst>
                                      </p:cBhvr>
                                      <p:tavLst>
                                        <p:tav tm="0">
                                          <p:val>
                                            <p:fltVal val="0"/>
                                          </p:val>
                                        </p:tav>
                                        <p:tav tm="100000">
                                          <p:val>
                                            <p:strVal val="#ppt_h"/>
                                          </p:val>
                                        </p:tav>
                                      </p:tavLst>
                                    </p:anim>
                                    <p:animEffect transition="in" filter="fade">
                                      <p:cBhvr>
                                        <p:cTn id="45"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BFEBEB0A-9E3D-4B14-9782-E2AE3DA60D96}" type="slidenum">
              <a:rPr lang="en-US" smtClean="0"/>
              <a:pPr/>
              <a:t>28</a:t>
            </a:fld>
            <a:endParaRPr lang="en-US" dirty="0"/>
          </a:p>
        </p:txBody>
      </p:sp>
      <p:pic>
        <p:nvPicPr>
          <p:cNvPr id="2051"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69269" y="130324"/>
            <a:ext cx="5605463" cy="659735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descr="C:\Users\da089\Desktop\New folder\WiredUK.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33553" y="3717032"/>
            <a:ext cx="4086919" cy="2787477"/>
          </a:xfrm>
          <a:prstGeom prst="rect">
            <a:avLst/>
          </a:prstGeom>
          <a:ln w="38100">
            <a:solidFill>
              <a:schemeClr val="accent6">
                <a:lumMod val="60000"/>
                <a:lumOff val="40000"/>
              </a:schemeClr>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3" name="Picture 5" descr="C:\Users\da089\Desktop\New folder\wired.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9057" y="188640"/>
            <a:ext cx="3219450" cy="2873847"/>
          </a:xfrm>
          <a:prstGeom prst="rect">
            <a:avLst/>
          </a:prstGeom>
          <a:ln w="38100">
            <a:solidFill>
              <a:schemeClr val="accent6">
                <a:lumMod val="60000"/>
                <a:lumOff val="40000"/>
              </a:schemeClr>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4" name="Picture 6" descr="C:\Users\da089\Desktop\New folder\huffpost.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99534" y="188640"/>
            <a:ext cx="3420938" cy="3081553"/>
          </a:xfrm>
          <a:prstGeom prst="rect">
            <a:avLst/>
          </a:prstGeom>
          <a:ln w="38100">
            <a:solidFill>
              <a:schemeClr val="accent6">
                <a:lumMod val="60000"/>
                <a:lumOff val="40000"/>
              </a:schemeClr>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5" name="Picture 7" descr="C:\Users\da089\Desktop\New folder\nsf.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69057" y="3743919"/>
            <a:ext cx="3927310" cy="2760590"/>
          </a:xfrm>
          <a:prstGeom prst="rect">
            <a:avLst/>
          </a:prstGeom>
          <a:ln w="38100">
            <a:solidFill>
              <a:schemeClr val="accent6">
                <a:lumMod val="60000"/>
                <a:lumOff val="40000"/>
              </a:schemeClr>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1170848" y="2420307"/>
            <a:ext cx="2123728" cy="523220"/>
          </a:xfrm>
          <a:prstGeom prst="rect">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AU" sz="2800" b="1" dirty="0" smtClean="0">
                <a:solidFill>
                  <a:schemeClr val="bg1">
                    <a:lumMod val="85000"/>
                  </a:schemeClr>
                </a:solidFill>
                <a:effectLst>
                  <a:outerShdw blurRad="50800" dist="38100" dir="2700000" algn="tl" rotWithShape="0">
                    <a:prstClr val="black">
                      <a:alpha val="40000"/>
                    </a:prstClr>
                  </a:outerShdw>
                </a:effectLst>
              </a:rPr>
              <a:t>Wired</a:t>
            </a:r>
          </a:p>
        </p:txBody>
      </p:sp>
      <p:sp>
        <p:nvSpPr>
          <p:cNvPr id="12" name="TextBox 11"/>
          <p:cNvSpPr txBox="1"/>
          <p:nvPr/>
        </p:nvSpPr>
        <p:spPr>
          <a:xfrm>
            <a:off x="6551712" y="5861679"/>
            <a:ext cx="2123728" cy="523220"/>
          </a:xfrm>
          <a:prstGeom prst="rect">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AU" sz="2800" b="1" dirty="0" smtClean="0">
                <a:solidFill>
                  <a:schemeClr val="bg1">
                    <a:lumMod val="85000"/>
                  </a:schemeClr>
                </a:solidFill>
                <a:effectLst>
                  <a:outerShdw blurRad="50800" dist="38100" dir="2700000" algn="tl" rotWithShape="0">
                    <a:prstClr val="black">
                      <a:alpha val="40000"/>
                    </a:prstClr>
                  </a:outerShdw>
                </a:effectLst>
              </a:rPr>
              <a:t>Wired UK</a:t>
            </a:r>
          </a:p>
        </p:txBody>
      </p:sp>
      <p:sp>
        <p:nvSpPr>
          <p:cNvPr id="13" name="TextBox 12"/>
          <p:cNvSpPr txBox="1"/>
          <p:nvPr/>
        </p:nvSpPr>
        <p:spPr>
          <a:xfrm>
            <a:off x="6549405" y="2204864"/>
            <a:ext cx="2123728" cy="954107"/>
          </a:xfrm>
          <a:prstGeom prst="rect">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AU" sz="2800" b="1" dirty="0" smtClean="0">
                <a:solidFill>
                  <a:schemeClr val="bg1">
                    <a:lumMod val="85000"/>
                  </a:schemeClr>
                </a:solidFill>
                <a:effectLst>
                  <a:outerShdw blurRad="50800" dist="38100" dir="2700000" algn="tl" rotWithShape="0">
                    <a:prstClr val="black">
                      <a:alpha val="40000"/>
                    </a:prstClr>
                  </a:outerShdw>
                </a:effectLst>
              </a:rPr>
              <a:t>Huffington Post</a:t>
            </a:r>
          </a:p>
        </p:txBody>
      </p:sp>
      <p:sp>
        <p:nvSpPr>
          <p:cNvPr id="14" name="TextBox 13"/>
          <p:cNvSpPr txBox="1"/>
          <p:nvPr/>
        </p:nvSpPr>
        <p:spPr>
          <a:xfrm>
            <a:off x="1979712" y="5373216"/>
            <a:ext cx="2123728" cy="954107"/>
          </a:xfrm>
          <a:prstGeom prst="rect">
            <a:avLst/>
          </a:prstGeom>
          <a:solidFill>
            <a:schemeClr val="accent1">
              <a:lumMod val="75000"/>
              <a:alpha val="80000"/>
            </a:schemeClr>
          </a:solidFill>
          <a:ln w="25400">
            <a:solidFill>
              <a:schemeClr val="accent3"/>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AU" sz="2800" b="1" dirty="0" smtClean="0">
                <a:solidFill>
                  <a:schemeClr val="bg1">
                    <a:lumMod val="85000"/>
                  </a:schemeClr>
                </a:solidFill>
                <a:effectLst>
                  <a:outerShdw blurRad="50800" dist="38100" dir="2700000" algn="tl" rotWithShape="0">
                    <a:prstClr val="black">
                      <a:alpha val="40000"/>
                    </a:prstClr>
                  </a:outerShdw>
                </a:effectLst>
              </a:rPr>
              <a:t>NSF Vis Challenge</a:t>
            </a:r>
          </a:p>
        </p:txBody>
      </p:sp>
    </p:spTree>
    <p:extLst>
      <p:ext uri="{BB962C8B-B14F-4D97-AF65-F5344CB8AC3E}">
        <p14:creationId xmlns:p14="http://schemas.microsoft.com/office/powerpoint/2010/main" val="638092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053"/>
                                        </p:tgtEl>
                                        <p:attrNameLst>
                                          <p:attrName>style.visibility</p:attrName>
                                        </p:attrNameLst>
                                      </p:cBhvr>
                                      <p:to>
                                        <p:strVal val="visible"/>
                                      </p:to>
                                    </p:set>
                                    <p:anim calcmode="lin" valueType="num">
                                      <p:cBhvr>
                                        <p:cTn id="7" dur="1500" fill="hold"/>
                                        <p:tgtEl>
                                          <p:spTgt spid="2053"/>
                                        </p:tgtEl>
                                        <p:attrNameLst>
                                          <p:attrName>ppt_w</p:attrName>
                                        </p:attrNameLst>
                                      </p:cBhvr>
                                      <p:tavLst>
                                        <p:tav tm="0">
                                          <p:val>
                                            <p:fltVal val="0"/>
                                          </p:val>
                                        </p:tav>
                                        <p:tav tm="100000">
                                          <p:val>
                                            <p:strVal val="#ppt_w"/>
                                          </p:val>
                                        </p:tav>
                                      </p:tavLst>
                                    </p:anim>
                                    <p:anim calcmode="lin" valueType="num">
                                      <p:cBhvr>
                                        <p:cTn id="8" dur="1500" fill="hold"/>
                                        <p:tgtEl>
                                          <p:spTgt spid="2053"/>
                                        </p:tgtEl>
                                        <p:attrNameLst>
                                          <p:attrName>ppt_h</p:attrName>
                                        </p:attrNameLst>
                                      </p:cBhvr>
                                      <p:tavLst>
                                        <p:tav tm="0">
                                          <p:val>
                                            <p:fltVal val="0"/>
                                          </p:val>
                                        </p:tav>
                                        <p:tav tm="100000">
                                          <p:val>
                                            <p:strVal val="#ppt_h"/>
                                          </p:val>
                                        </p:tav>
                                      </p:tavLst>
                                    </p:anim>
                                    <p:animEffect transition="in" filter="fade">
                                      <p:cBhvr>
                                        <p:cTn id="9" dur="1500"/>
                                        <p:tgtEl>
                                          <p:spTgt spid="2053"/>
                                        </p:tgtEl>
                                      </p:cBhvr>
                                    </p:animEffect>
                                  </p:childTnLst>
                                </p:cTn>
                              </p:par>
                              <p:par>
                                <p:cTn id="10" presetID="53" presetClass="entr" presetSubtype="16" fill="hold" nodeType="withEffect">
                                  <p:stCondLst>
                                    <p:cond delay="1000"/>
                                  </p:stCondLst>
                                  <p:childTnLst>
                                    <p:set>
                                      <p:cBhvr>
                                        <p:cTn id="11" dur="1" fill="hold">
                                          <p:stCondLst>
                                            <p:cond delay="0"/>
                                          </p:stCondLst>
                                        </p:cTn>
                                        <p:tgtEl>
                                          <p:spTgt spid="2054"/>
                                        </p:tgtEl>
                                        <p:attrNameLst>
                                          <p:attrName>style.visibility</p:attrName>
                                        </p:attrNameLst>
                                      </p:cBhvr>
                                      <p:to>
                                        <p:strVal val="visible"/>
                                      </p:to>
                                    </p:set>
                                    <p:anim calcmode="lin" valueType="num">
                                      <p:cBhvr>
                                        <p:cTn id="12" dur="1500" fill="hold"/>
                                        <p:tgtEl>
                                          <p:spTgt spid="2054"/>
                                        </p:tgtEl>
                                        <p:attrNameLst>
                                          <p:attrName>ppt_w</p:attrName>
                                        </p:attrNameLst>
                                      </p:cBhvr>
                                      <p:tavLst>
                                        <p:tav tm="0">
                                          <p:val>
                                            <p:fltVal val="0"/>
                                          </p:val>
                                        </p:tav>
                                        <p:tav tm="100000">
                                          <p:val>
                                            <p:strVal val="#ppt_w"/>
                                          </p:val>
                                        </p:tav>
                                      </p:tavLst>
                                    </p:anim>
                                    <p:anim calcmode="lin" valueType="num">
                                      <p:cBhvr>
                                        <p:cTn id="13" dur="1500" fill="hold"/>
                                        <p:tgtEl>
                                          <p:spTgt spid="2054"/>
                                        </p:tgtEl>
                                        <p:attrNameLst>
                                          <p:attrName>ppt_h</p:attrName>
                                        </p:attrNameLst>
                                      </p:cBhvr>
                                      <p:tavLst>
                                        <p:tav tm="0">
                                          <p:val>
                                            <p:fltVal val="0"/>
                                          </p:val>
                                        </p:tav>
                                        <p:tav tm="100000">
                                          <p:val>
                                            <p:strVal val="#ppt_h"/>
                                          </p:val>
                                        </p:tav>
                                      </p:tavLst>
                                    </p:anim>
                                    <p:animEffect transition="in" filter="fade">
                                      <p:cBhvr>
                                        <p:cTn id="14" dur="1500"/>
                                        <p:tgtEl>
                                          <p:spTgt spid="2054"/>
                                        </p:tgtEl>
                                      </p:cBhvr>
                                    </p:animEffect>
                                  </p:childTnLst>
                                </p:cTn>
                              </p:par>
                              <p:par>
                                <p:cTn id="15" presetID="53" presetClass="entr" presetSubtype="16" fill="hold" nodeType="withEffect">
                                  <p:stCondLst>
                                    <p:cond delay="100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1500" fill="hold"/>
                                        <p:tgtEl>
                                          <p:spTgt spid="2052"/>
                                        </p:tgtEl>
                                        <p:attrNameLst>
                                          <p:attrName>ppt_w</p:attrName>
                                        </p:attrNameLst>
                                      </p:cBhvr>
                                      <p:tavLst>
                                        <p:tav tm="0">
                                          <p:val>
                                            <p:fltVal val="0"/>
                                          </p:val>
                                        </p:tav>
                                        <p:tav tm="100000">
                                          <p:val>
                                            <p:strVal val="#ppt_w"/>
                                          </p:val>
                                        </p:tav>
                                      </p:tavLst>
                                    </p:anim>
                                    <p:anim calcmode="lin" valueType="num">
                                      <p:cBhvr>
                                        <p:cTn id="18" dur="1500" fill="hold"/>
                                        <p:tgtEl>
                                          <p:spTgt spid="2052"/>
                                        </p:tgtEl>
                                        <p:attrNameLst>
                                          <p:attrName>ppt_h</p:attrName>
                                        </p:attrNameLst>
                                      </p:cBhvr>
                                      <p:tavLst>
                                        <p:tav tm="0">
                                          <p:val>
                                            <p:fltVal val="0"/>
                                          </p:val>
                                        </p:tav>
                                        <p:tav tm="100000">
                                          <p:val>
                                            <p:strVal val="#ppt_h"/>
                                          </p:val>
                                        </p:tav>
                                      </p:tavLst>
                                    </p:anim>
                                    <p:animEffect transition="in" filter="fade">
                                      <p:cBhvr>
                                        <p:cTn id="19" dur="1500"/>
                                        <p:tgtEl>
                                          <p:spTgt spid="2052"/>
                                        </p:tgtEl>
                                      </p:cBhvr>
                                    </p:animEffect>
                                  </p:childTnLst>
                                </p:cTn>
                              </p:par>
                              <p:par>
                                <p:cTn id="20" presetID="53" presetClass="entr" presetSubtype="16" fill="hold" nodeType="withEffect">
                                  <p:stCondLst>
                                    <p:cond delay="1000"/>
                                  </p:stCondLst>
                                  <p:childTnLst>
                                    <p:set>
                                      <p:cBhvr>
                                        <p:cTn id="21" dur="1" fill="hold">
                                          <p:stCondLst>
                                            <p:cond delay="0"/>
                                          </p:stCondLst>
                                        </p:cTn>
                                        <p:tgtEl>
                                          <p:spTgt spid="2055"/>
                                        </p:tgtEl>
                                        <p:attrNameLst>
                                          <p:attrName>style.visibility</p:attrName>
                                        </p:attrNameLst>
                                      </p:cBhvr>
                                      <p:to>
                                        <p:strVal val="visible"/>
                                      </p:to>
                                    </p:set>
                                    <p:anim calcmode="lin" valueType="num">
                                      <p:cBhvr>
                                        <p:cTn id="22" dur="1500" fill="hold"/>
                                        <p:tgtEl>
                                          <p:spTgt spid="2055"/>
                                        </p:tgtEl>
                                        <p:attrNameLst>
                                          <p:attrName>ppt_w</p:attrName>
                                        </p:attrNameLst>
                                      </p:cBhvr>
                                      <p:tavLst>
                                        <p:tav tm="0">
                                          <p:val>
                                            <p:fltVal val="0"/>
                                          </p:val>
                                        </p:tav>
                                        <p:tav tm="100000">
                                          <p:val>
                                            <p:strVal val="#ppt_w"/>
                                          </p:val>
                                        </p:tav>
                                      </p:tavLst>
                                    </p:anim>
                                    <p:anim calcmode="lin" valueType="num">
                                      <p:cBhvr>
                                        <p:cTn id="23" dur="1500" fill="hold"/>
                                        <p:tgtEl>
                                          <p:spTgt spid="2055"/>
                                        </p:tgtEl>
                                        <p:attrNameLst>
                                          <p:attrName>ppt_h</p:attrName>
                                        </p:attrNameLst>
                                      </p:cBhvr>
                                      <p:tavLst>
                                        <p:tav tm="0">
                                          <p:val>
                                            <p:fltVal val="0"/>
                                          </p:val>
                                        </p:tav>
                                        <p:tav tm="100000">
                                          <p:val>
                                            <p:strVal val="#ppt_h"/>
                                          </p:val>
                                        </p:tav>
                                      </p:tavLst>
                                    </p:anim>
                                    <p:animEffect transition="in" filter="fade">
                                      <p:cBhvr>
                                        <p:cTn id="24" dur="1500"/>
                                        <p:tgtEl>
                                          <p:spTgt spid="205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BFEBEB0A-9E3D-4B14-9782-E2AE3DA60D96}" type="slidenum">
              <a:rPr lang="en-US" smtClean="0"/>
              <a:pPr/>
              <a:t>29</a:t>
            </a:fld>
            <a:endParaRPr lang="en-US" dirty="0"/>
          </a:p>
        </p:txBody>
      </p:sp>
      <p:pic>
        <p:nvPicPr>
          <p:cNvPr id="3074" name="Picture 2" descr="C:\Users\da089\Desktop\titela16-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88640"/>
            <a:ext cx="4324456" cy="612068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848" y="2132856"/>
            <a:ext cx="5724955" cy="285539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7869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3600" dirty="0"/>
              <a:t>Abstract</a:t>
            </a:r>
            <a:r>
              <a:rPr lang="en-US" sz="3600" b="0" dirty="0"/>
              <a:t>. I will briefly describe our  centre for Co</a:t>
            </a:r>
            <a:r>
              <a:rPr lang="en-US" sz="3600" b="0" i="1" dirty="0"/>
              <a:t>mputer-assisted research mathematics and its applications</a:t>
            </a:r>
            <a:r>
              <a:rPr lang="en-US" sz="3600" b="0" dirty="0"/>
              <a:t> and some of its strengths</a:t>
            </a:r>
            <a:r>
              <a:rPr lang="en-US" sz="3600" b="0" dirty="0" smtClean="0"/>
              <a:t>.</a:t>
            </a:r>
            <a:endParaRPr lang="en-AU" sz="3600" b="0" dirty="0" smtClean="0"/>
          </a:p>
          <a:p>
            <a:pPr marL="0" indent="0">
              <a:buNone/>
            </a:pPr>
            <a:endParaRPr lang="en-US" sz="3600" b="0" dirty="0" smtClean="0"/>
          </a:p>
          <a:p>
            <a:pPr marL="0" indent="0">
              <a:buNone/>
            </a:pPr>
            <a:r>
              <a:rPr lang="en-US" sz="3600" b="0" dirty="0" smtClean="0"/>
              <a:t>I </a:t>
            </a:r>
            <a:r>
              <a:rPr lang="en-US" sz="3600" b="0" dirty="0"/>
              <a:t>intend this as a starting point for discussions of the role of </a:t>
            </a:r>
            <a:r>
              <a:rPr lang="en-US" sz="3600" b="0" dirty="0" smtClean="0"/>
              <a:t>collaboration and of mathematical </a:t>
            </a:r>
            <a:r>
              <a:rPr lang="en-US" sz="3600" b="0" dirty="0" err="1"/>
              <a:t>modelling</a:t>
            </a:r>
            <a:r>
              <a:rPr lang="en-US" sz="3600" b="0" dirty="0"/>
              <a:t> in the biomedical sciences</a:t>
            </a:r>
            <a:r>
              <a:rPr lang="en-US" b="0" dirty="0"/>
              <a:t>.</a:t>
            </a:r>
          </a:p>
          <a:p>
            <a:endParaRPr lang="en-US" b="0"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3</a:t>
            </a:fld>
            <a:endParaRPr lang="en-US" dirty="0"/>
          </a:p>
        </p:txBody>
      </p:sp>
    </p:spTree>
    <p:extLst>
      <p:ext uri="{BB962C8B-B14F-4D97-AF65-F5344CB8AC3E}">
        <p14:creationId xmlns:p14="http://schemas.microsoft.com/office/powerpoint/2010/main" val="74800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8202488" cy="1600200"/>
          </a:xfrm>
        </p:spPr>
        <p:txBody>
          <a:bodyPr>
            <a:normAutofit/>
          </a:bodyPr>
          <a:lstStyle/>
          <a:p>
            <a:r>
              <a:rPr lang="en-AU" dirty="0" smtClean="0"/>
              <a:t>Financial Maths</a:t>
            </a:r>
            <a:endParaRPr lang="en-GB" dirty="0"/>
          </a:p>
        </p:txBody>
      </p:sp>
      <p:sp>
        <p:nvSpPr>
          <p:cNvPr id="3" name="Content Placeholder 2"/>
          <p:cNvSpPr>
            <a:spLocks noGrp="1"/>
          </p:cNvSpPr>
          <p:nvPr>
            <p:ph idx="1"/>
          </p:nvPr>
        </p:nvSpPr>
        <p:spPr>
          <a:xfrm>
            <a:off x="755576" y="404664"/>
            <a:ext cx="7704856" cy="4896544"/>
          </a:xfrm>
        </p:spPr>
        <p:txBody>
          <a:bodyPr>
            <a:normAutofit/>
          </a:bodyPr>
          <a:lstStyle/>
          <a:p>
            <a:pPr marL="0" indent="0">
              <a:buNone/>
            </a:pPr>
            <a:r>
              <a:rPr lang="en-AU" dirty="0" smtClean="0"/>
              <a:t>Financial mathematics at CARMA</a:t>
            </a:r>
          </a:p>
          <a:p>
            <a:pPr lvl="1"/>
            <a:r>
              <a:rPr lang="en-AU" dirty="0" smtClean="0"/>
              <a:t>MAFFIA: Mathematicians Against Fraudulent Financial and Investment Advice</a:t>
            </a:r>
          </a:p>
          <a:p>
            <a:pPr lvl="1"/>
            <a:r>
              <a:rPr lang="en-AU" dirty="0" smtClean="0"/>
              <a:t>Interactive on-line financial modelling tools</a:t>
            </a:r>
          </a:p>
          <a:p>
            <a:pPr lvl="2"/>
            <a:r>
              <a:rPr lang="en-AU" sz="1800" dirty="0" err="1" smtClean="0"/>
              <a:t>Backtest</a:t>
            </a:r>
            <a:r>
              <a:rPr lang="en-AU" sz="1800" dirty="0" smtClean="0"/>
              <a:t> Overfitting</a:t>
            </a:r>
          </a:p>
          <a:p>
            <a:pPr lvl="2"/>
            <a:r>
              <a:rPr lang="en-AU" sz="1800" dirty="0" smtClean="0"/>
              <a:t>“Tenure-maker”</a:t>
            </a:r>
          </a:p>
          <a:p>
            <a:pPr lvl="1"/>
            <a:r>
              <a:rPr lang="en-AU" dirty="0" smtClean="0"/>
              <a:t>Collaborations with UoN Business School</a:t>
            </a:r>
          </a:p>
          <a:p>
            <a:pPr lvl="2"/>
            <a:r>
              <a:rPr lang="en-AU" sz="1800" i="1" dirty="0" smtClean="0"/>
              <a:t>Mathematical </a:t>
            </a:r>
            <a:r>
              <a:rPr lang="en-AU" sz="1800" i="1" dirty="0"/>
              <a:t>Aspects of Behavioural Economics and </a:t>
            </a:r>
            <a:r>
              <a:rPr lang="en-AU" sz="1800" i="1" dirty="0" smtClean="0"/>
              <a:t>Finance</a:t>
            </a:r>
            <a:r>
              <a:rPr lang="en-AU" sz="1800" dirty="0" smtClean="0"/>
              <a:t> co-organised conference</a:t>
            </a:r>
          </a:p>
          <a:p>
            <a:pPr lvl="2"/>
            <a:r>
              <a:rPr lang="en-AU" sz="1800" dirty="0" smtClean="0"/>
              <a:t>Forthcoming book on reproducible research </a:t>
            </a:r>
          </a:p>
          <a:p>
            <a:pPr lvl="1"/>
            <a:r>
              <a:rPr lang="en-AU" dirty="0"/>
              <a:t>Workshop on </a:t>
            </a:r>
            <a:r>
              <a:rPr lang="en-AU" i="1" dirty="0"/>
              <a:t>Optimization</a:t>
            </a:r>
            <a:r>
              <a:rPr lang="en-AU" i="1" dirty="0" smtClean="0"/>
              <a:t>, Nonlinear </a:t>
            </a:r>
            <a:r>
              <a:rPr lang="en-AU" i="1" dirty="0"/>
              <a:t>Analysis, </a:t>
            </a:r>
            <a:r>
              <a:rPr lang="en-AU" i="1" dirty="0" smtClean="0"/>
              <a:t>Randomness &amp; Risk</a:t>
            </a:r>
            <a:endParaRPr lang="en-GB" i="1"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30</a:t>
            </a:fld>
            <a:endParaRPr lang="en-US"/>
          </a:p>
        </p:txBody>
      </p:sp>
    </p:spTree>
    <p:extLst>
      <p:ext uri="{BB962C8B-B14F-4D97-AF65-F5344CB8AC3E}">
        <p14:creationId xmlns:p14="http://schemas.microsoft.com/office/powerpoint/2010/main" val="16655701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8058472" cy="1600200"/>
          </a:xfrm>
        </p:spPr>
        <p:txBody>
          <a:bodyPr>
            <a:normAutofit/>
          </a:bodyPr>
          <a:lstStyle/>
          <a:p>
            <a:r>
              <a:rPr lang="en-AU" dirty="0" smtClean="0"/>
              <a:t>Interactive financial tools</a:t>
            </a:r>
            <a:endParaRPr lang="en-GB"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31</a:t>
            </a:fld>
            <a:endParaRPr lang="en-US" dirty="0"/>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4682" y="1192138"/>
            <a:ext cx="3723782" cy="331698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568" y="545593"/>
            <a:ext cx="4032448" cy="461159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7812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BFEBEB0A-9E3D-4B14-9782-E2AE3DA60D96}" type="slidenum">
              <a:rPr lang="en-US" smtClean="0"/>
              <a:pPr/>
              <a:t>32</a:t>
            </a:fld>
            <a:endParaRPr lang="en-US" dirty="0"/>
          </a:p>
        </p:txBody>
      </p:sp>
      <p:grpSp>
        <p:nvGrpSpPr>
          <p:cNvPr id="9" name="Group 8"/>
          <p:cNvGrpSpPr/>
          <p:nvPr/>
        </p:nvGrpSpPr>
        <p:grpSpPr>
          <a:xfrm>
            <a:off x="-612576" y="-747464"/>
            <a:ext cx="8461448" cy="5904656"/>
            <a:chOff x="-612576" y="-747464"/>
            <a:chExt cx="8461448" cy="5904656"/>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9694" y="-747464"/>
              <a:ext cx="5939806" cy="4457022"/>
            </a:xfrm>
            <a:prstGeom prst="rect">
              <a:avLst/>
            </a:prstGeom>
            <a:noFill/>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useBgFill="1">
          <p:nvSpPr>
            <p:cNvPr id="5" name="Rectangle 4"/>
            <p:cNvSpPr/>
            <p:nvPr/>
          </p:nvSpPr>
          <p:spPr>
            <a:xfrm>
              <a:off x="0" y="-747464"/>
              <a:ext cx="7848872" cy="981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7" name="Rectangle 6"/>
            <p:cNvSpPr/>
            <p:nvPr/>
          </p:nvSpPr>
          <p:spPr>
            <a:xfrm>
              <a:off x="-612576" y="-747464"/>
              <a:ext cx="1008112" cy="59046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393" y="2348880"/>
            <a:ext cx="2990233" cy="324440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3660" y="3789040"/>
            <a:ext cx="3566412" cy="295232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8" name="Group 7"/>
          <p:cNvGrpSpPr/>
          <p:nvPr/>
        </p:nvGrpSpPr>
        <p:grpSpPr>
          <a:xfrm>
            <a:off x="4932040" y="4293096"/>
            <a:ext cx="4025620" cy="2254567"/>
            <a:chOff x="4932040" y="4293096"/>
            <a:chExt cx="4025620" cy="2254567"/>
          </a:xfrm>
        </p:grpSpPr>
        <p:pic>
          <p:nvPicPr>
            <p:cNvPr id="1031" name="Picture 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32040" y="4437112"/>
              <a:ext cx="4025620" cy="211055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5"/>
            <p:cNvSpPr/>
            <p:nvPr/>
          </p:nvSpPr>
          <p:spPr>
            <a:xfrm>
              <a:off x="4932040" y="4293096"/>
              <a:ext cx="402562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976000" y="4437112"/>
              <a:ext cx="259200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8"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80112" y="188640"/>
            <a:ext cx="3200400" cy="419719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19568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29"/>
                                        </p:tgtEl>
                                        <p:attrNameLst>
                                          <p:attrName>style.visibility</p:attrName>
                                        </p:attrNameLst>
                                      </p:cBhvr>
                                      <p:to>
                                        <p:strVal val="visible"/>
                                      </p:to>
                                    </p:set>
                                    <p:anim calcmode="lin" valueType="num">
                                      <p:cBhvr>
                                        <p:cTn id="13" dur="500" fill="hold"/>
                                        <p:tgtEl>
                                          <p:spTgt spid="1029"/>
                                        </p:tgtEl>
                                        <p:attrNameLst>
                                          <p:attrName>ppt_w</p:attrName>
                                        </p:attrNameLst>
                                      </p:cBhvr>
                                      <p:tavLst>
                                        <p:tav tm="0">
                                          <p:val>
                                            <p:fltVal val="0"/>
                                          </p:val>
                                        </p:tav>
                                        <p:tav tm="100000">
                                          <p:val>
                                            <p:strVal val="#ppt_w"/>
                                          </p:val>
                                        </p:tav>
                                      </p:tavLst>
                                    </p:anim>
                                    <p:anim calcmode="lin" valueType="num">
                                      <p:cBhvr>
                                        <p:cTn id="14" dur="500" fill="hold"/>
                                        <p:tgtEl>
                                          <p:spTgt spid="1029"/>
                                        </p:tgtEl>
                                        <p:attrNameLst>
                                          <p:attrName>ppt_h</p:attrName>
                                        </p:attrNameLst>
                                      </p:cBhvr>
                                      <p:tavLst>
                                        <p:tav tm="0">
                                          <p:val>
                                            <p:fltVal val="0"/>
                                          </p:val>
                                        </p:tav>
                                        <p:tav tm="100000">
                                          <p:val>
                                            <p:strVal val="#ppt_h"/>
                                          </p:val>
                                        </p:tav>
                                      </p:tavLst>
                                    </p:anim>
                                    <p:animEffect transition="in" filter="fade">
                                      <p:cBhvr>
                                        <p:cTn id="15" dur="500"/>
                                        <p:tgtEl>
                                          <p:spTgt spid="102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p:cTn id="19" dur="500" fill="hold"/>
                                        <p:tgtEl>
                                          <p:spTgt spid="1030"/>
                                        </p:tgtEl>
                                        <p:attrNameLst>
                                          <p:attrName>ppt_w</p:attrName>
                                        </p:attrNameLst>
                                      </p:cBhvr>
                                      <p:tavLst>
                                        <p:tav tm="0">
                                          <p:val>
                                            <p:fltVal val="0"/>
                                          </p:val>
                                        </p:tav>
                                        <p:tav tm="100000">
                                          <p:val>
                                            <p:strVal val="#ppt_w"/>
                                          </p:val>
                                        </p:tav>
                                      </p:tavLst>
                                    </p:anim>
                                    <p:anim calcmode="lin" valueType="num">
                                      <p:cBhvr>
                                        <p:cTn id="20" dur="500" fill="hold"/>
                                        <p:tgtEl>
                                          <p:spTgt spid="1030"/>
                                        </p:tgtEl>
                                        <p:attrNameLst>
                                          <p:attrName>ppt_h</p:attrName>
                                        </p:attrNameLst>
                                      </p:cBhvr>
                                      <p:tavLst>
                                        <p:tav tm="0">
                                          <p:val>
                                            <p:fltVal val="0"/>
                                          </p:val>
                                        </p:tav>
                                        <p:tav tm="100000">
                                          <p:val>
                                            <p:strVal val="#ppt_h"/>
                                          </p:val>
                                        </p:tav>
                                      </p:tavLst>
                                    </p:anim>
                                    <p:animEffect transition="in" filter="fade">
                                      <p:cBhvr>
                                        <p:cTn id="21" dur="500"/>
                                        <p:tgtEl>
                                          <p:spTgt spid="103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p:cTn id="31" dur="500" fill="hold"/>
                                        <p:tgtEl>
                                          <p:spTgt spid="1028"/>
                                        </p:tgtEl>
                                        <p:attrNameLst>
                                          <p:attrName>ppt_w</p:attrName>
                                        </p:attrNameLst>
                                      </p:cBhvr>
                                      <p:tavLst>
                                        <p:tav tm="0">
                                          <p:val>
                                            <p:fltVal val="0"/>
                                          </p:val>
                                        </p:tav>
                                        <p:tav tm="100000">
                                          <p:val>
                                            <p:strVal val="#ppt_w"/>
                                          </p:val>
                                        </p:tav>
                                      </p:tavLst>
                                    </p:anim>
                                    <p:anim calcmode="lin" valueType="num">
                                      <p:cBhvr>
                                        <p:cTn id="32" dur="500" fill="hold"/>
                                        <p:tgtEl>
                                          <p:spTgt spid="1028"/>
                                        </p:tgtEl>
                                        <p:attrNameLst>
                                          <p:attrName>ppt_h</p:attrName>
                                        </p:attrNameLst>
                                      </p:cBhvr>
                                      <p:tavLst>
                                        <p:tav tm="0">
                                          <p:val>
                                            <p:fltVal val="0"/>
                                          </p:val>
                                        </p:tav>
                                        <p:tav tm="100000">
                                          <p:val>
                                            <p:strVal val="#ppt_h"/>
                                          </p:val>
                                        </p:tav>
                                      </p:tavLst>
                                    </p:anim>
                                    <p:animEffect transition="in" filter="fade">
                                      <p:cBhvr>
                                        <p:cTn id="3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229200"/>
            <a:ext cx="8640960" cy="936104"/>
          </a:xfrm>
        </p:spPr>
        <p:txBody>
          <a:bodyPr>
            <a:normAutofit fontScale="90000"/>
          </a:bodyPr>
          <a:lstStyle/>
          <a:p>
            <a:r>
              <a:rPr lang="en-AU" dirty="0" smtClean="0"/>
              <a:t>Imaging &amp; Signal Reconstruction</a:t>
            </a:r>
            <a:endParaRPr lang="en-GB" dirty="0"/>
          </a:p>
        </p:txBody>
      </p:sp>
      <p:sp>
        <p:nvSpPr>
          <p:cNvPr id="3" name="Content Placeholder 2"/>
          <p:cNvSpPr>
            <a:spLocks noGrp="1"/>
          </p:cNvSpPr>
          <p:nvPr>
            <p:ph idx="1"/>
          </p:nvPr>
        </p:nvSpPr>
        <p:spPr>
          <a:xfrm>
            <a:off x="539552" y="-171400"/>
            <a:ext cx="8122793" cy="5760640"/>
          </a:xfrm>
        </p:spPr>
        <p:txBody>
          <a:bodyPr>
            <a:normAutofit/>
          </a:bodyPr>
          <a:lstStyle/>
          <a:p>
            <a:pPr marL="0" indent="0">
              <a:buNone/>
            </a:pPr>
            <a:r>
              <a:rPr lang="en-AU" dirty="0" smtClean="0"/>
              <a:t>Inverse problems before CARMA</a:t>
            </a:r>
          </a:p>
          <a:p>
            <a:pPr>
              <a:buFont typeface="Wingdings" charset="2"/>
              <a:buChar char="ü"/>
            </a:pPr>
            <a:r>
              <a:rPr lang="en-AU" dirty="0" smtClean="0"/>
              <a:t>1985- Maximum Entropy Optimization and Signal Reconstruction</a:t>
            </a:r>
          </a:p>
          <a:p>
            <a:pPr>
              <a:buFont typeface="Wingdings" charset="2"/>
              <a:buChar char="ü"/>
            </a:pPr>
            <a:r>
              <a:rPr lang="en-AU" dirty="0" smtClean="0"/>
              <a:t>1990- Iterative Projection and Reflection Methods </a:t>
            </a:r>
          </a:p>
          <a:p>
            <a:pPr>
              <a:buFont typeface="Wingdings" charset="2"/>
              <a:buChar char="ü"/>
            </a:pPr>
            <a:r>
              <a:rPr lang="en-AU" dirty="0" smtClean="0"/>
              <a:t>1993-2004 Shared group with Nuclear Medicine and Radiology at Vancouver General Hospital </a:t>
            </a:r>
          </a:p>
          <a:p>
            <a:pPr lvl="1">
              <a:buFont typeface="Wingdings" charset="2"/>
              <a:buChar char="ü"/>
            </a:pPr>
            <a:r>
              <a:rPr lang="en-AU" dirty="0" smtClean="0"/>
              <a:t>Functional SPECT for cardiac imaging</a:t>
            </a:r>
          </a:p>
          <a:p>
            <a:pPr marL="0" indent="0">
              <a:buNone/>
            </a:pPr>
            <a:r>
              <a:rPr lang="en-AU" dirty="0" smtClean="0"/>
              <a:t>   </a:t>
            </a:r>
          </a:p>
          <a:p>
            <a:pPr marL="0" indent="0">
              <a:buNone/>
            </a:pPr>
            <a:r>
              <a:rPr lang="en-AU" dirty="0" smtClean="0"/>
              <a:t>Inverse problems at CARMA</a:t>
            </a:r>
          </a:p>
          <a:p>
            <a:pPr>
              <a:buFont typeface="Wingdings" charset="2"/>
              <a:buChar char="ü"/>
            </a:pPr>
            <a:r>
              <a:rPr lang="en-AU" dirty="0" smtClean="0"/>
              <a:t>2009- Reflection methods for phase reconstruction, protein conformation, ionic liquids (Tam </a:t>
            </a:r>
            <a:r>
              <a:rPr lang="fr-FR" dirty="0" smtClean="0"/>
              <a:t>‘</a:t>
            </a:r>
            <a:r>
              <a:rPr lang="en-AU" dirty="0" smtClean="0"/>
              <a:t>15), …</a:t>
            </a:r>
          </a:p>
          <a:p>
            <a:pPr>
              <a:buFont typeface="Wingdings" charset="2"/>
              <a:buChar char="ü"/>
            </a:pPr>
            <a:r>
              <a:rPr lang="en-AU" dirty="0" smtClean="0"/>
              <a:t>2009- Fractal models of brain tissue density (Rose ‘15)</a:t>
            </a:r>
          </a:p>
        </p:txBody>
      </p:sp>
      <p:sp>
        <p:nvSpPr>
          <p:cNvPr id="4" name="Slide Number Placeholder 3"/>
          <p:cNvSpPr>
            <a:spLocks noGrp="1"/>
          </p:cNvSpPr>
          <p:nvPr>
            <p:ph type="sldNum" sz="quarter" idx="12"/>
          </p:nvPr>
        </p:nvSpPr>
        <p:spPr/>
        <p:txBody>
          <a:bodyPr/>
          <a:lstStyle/>
          <a:p>
            <a:fld id="{BFEBEB0A-9E3D-4B14-9782-E2AE3DA60D96}" type="slidenum">
              <a:rPr lang="en-US" smtClean="0"/>
              <a:pPr/>
              <a:t>33</a:t>
            </a:fld>
            <a:endParaRPr lang="en-US"/>
          </a:p>
        </p:txBody>
      </p:sp>
    </p:spTree>
    <p:extLst>
      <p:ext uri="{BB962C8B-B14F-4D97-AF65-F5344CB8AC3E}">
        <p14:creationId xmlns:p14="http://schemas.microsoft.com/office/powerpoint/2010/main" val="1669030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0664" y="2851746"/>
            <a:ext cx="3175000" cy="369332"/>
          </a:xfrm>
          <a:prstGeom prst="rect">
            <a:avLst/>
          </a:prstGeom>
          <a:noFill/>
        </p:spPr>
        <p:txBody>
          <a:bodyPr wrap="square" rtlCol="0">
            <a:spAutoFit/>
          </a:bodyPr>
          <a:lstStyle/>
          <a:p>
            <a:r>
              <a:rPr lang="en-AU" dirty="0" smtClean="0"/>
              <a:t>Sex is fun</a:t>
            </a:r>
            <a:endParaRPr lang="en-GB" dirty="0"/>
          </a:p>
        </p:txBody>
      </p:sp>
      <p:pic>
        <p:nvPicPr>
          <p:cNvPr id="3" name="Picture 2"/>
          <p:cNvPicPr>
            <a:picLocks noChangeAspect="1"/>
          </p:cNvPicPr>
          <p:nvPr/>
        </p:nvPicPr>
        <p:blipFill>
          <a:blip r:embed="rId3"/>
          <a:stretch>
            <a:fillRect/>
          </a:stretch>
        </p:blipFill>
        <p:spPr>
          <a:xfrm>
            <a:off x="0" y="0"/>
            <a:ext cx="9144000" cy="5978247"/>
          </a:xfrm>
          <a:prstGeom prst="rect">
            <a:avLst/>
          </a:prstGeom>
        </p:spPr>
      </p:pic>
      <p:sp>
        <p:nvSpPr>
          <p:cNvPr id="6" name="Rectangle 5"/>
          <p:cNvSpPr txBox="1"/>
          <p:nvPr/>
        </p:nvSpPr>
        <p:spPr>
          <a:xfrm>
            <a:off x="1783540" y="6236638"/>
            <a:ext cx="4591178"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GB" sz="1400" dirty="0"/>
              <a:t>http://carma.newcastle.edu.au/</a:t>
            </a:r>
            <a:r>
              <a:rPr lang="en-GB" sz="1400" dirty="0" err="1"/>
              <a:t>DRmethods</a:t>
            </a:r>
            <a:r>
              <a:rPr lang="en-GB" sz="1400" dirty="0"/>
              <a:t>/1PTQ.html</a:t>
            </a:r>
          </a:p>
        </p:txBody>
      </p:sp>
      <p:sp>
        <p:nvSpPr>
          <p:cNvPr id="4" name="TextBox 3"/>
          <p:cNvSpPr txBox="1"/>
          <p:nvPr/>
        </p:nvSpPr>
        <p:spPr>
          <a:xfrm>
            <a:off x="2980664" y="2851746"/>
            <a:ext cx="3175000" cy="1143000"/>
          </a:xfrm>
          <a:prstGeom prst="rect">
            <a:avLst/>
          </a:prstGeom>
          <a:noFill/>
        </p:spPr>
        <p:txBody>
          <a:bodyPr wrap="square" rtlCol="0">
            <a:spAutoFit/>
          </a:bodyPr>
          <a:lstStyle/>
          <a:p>
            <a:endParaRPr lang="en-GB"/>
          </a:p>
        </p:txBody>
      </p:sp>
    </p:spTree>
    <p:extLst>
      <p:ext uri="{BB962C8B-B14F-4D97-AF65-F5344CB8AC3E}">
        <p14:creationId xmlns:p14="http://schemas.microsoft.com/office/powerpoint/2010/main" val="4963686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Synapses</a:t>
            </a:r>
            <a:endParaRPr lang="en-US" dirty="0"/>
          </a:p>
        </p:txBody>
      </p:sp>
      <p:pic>
        <p:nvPicPr>
          <p:cNvPr id="5" name="Content Placeholder 4" descr="synapses1.png"/>
          <p:cNvPicPr>
            <a:picLocks noGrp="1" noChangeAspect="1"/>
          </p:cNvPicPr>
          <p:nvPr>
            <p:ph idx="1"/>
          </p:nvPr>
        </p:nvPicPr>
        <p:blipFill>
          <a:blip r:embed="rId2" cstate="print">
            <a:extLst>
              <a:ext uri="{28A0092B-C50C-407E-A947-70E740481C1C}">
                <a14:useLocalDpi xmlns:a14="http://schemas.microsoft.com/office/drawing/2010/main" val="0"/>
              </a:ext>
            </a:extLst>
          </a:blip>
          <a:srcRect l="-22662" r="-22662"/>
          <a:stretch>
            <a:fillRect/>
          </a:stretch>
        </p:blipFill>
        <p:spPr>
          <a:xfrm>
            <a:off x="323528" y="188640"/>
            <a:ext cx="9780471" cy="5048523"/>
          </a:xfrm>
        </p:spPr>
      </p:pic>
      <p:sp>
        <p:nvSpPr>
          <p:cNvPr id="4" name="Slide Number Placeholder 3"/>
          <p:cNvSpPr>
            <a:spLocks noGrp="1"/>
          </p:cNvSpPr>
          <p:nvPr>
            <p:ph type="sldNum" sz="quarter" idx="12"/>
          </p:nvPr>
        </p:nvSpPr>
        <p:spPr/>
        <p:txBody>
          <a:bodyPr/>
          <a:lstStyle/>
          <a:p>
            <a:fld id="{BFEBEB0A-9E3D-4B14-9782-E2AE3DA60D96}" type="slidenum">
              <a:rPr lang="en-US" smtClean="0"/>
              <a:pPr/>
              <a:t>35</a:t>
            </a:fld>
            <a:endParaRPr lang="en-US" dirty="0"/>
          </a:p>
        </p:txBody>
      </p:sp>
    </p:spTree>
    <p:extLst>
      <p:ext uri="{BB962C8B-B14F-4D97-AF65-F5344CB8AC3E}">
        <p14:creationId xmlns:p14="http://schemas.microsoft.com/office/powerpoint/2010/main" val="24683064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Synapses</a:t>
            </a:r>
            <a:endParaRPr lang="en-US" dirty="0"/>
          </a:p>
        </p:txBody>
      </p:sp>
      <p:pic>
        <p:nvPicPr>
          <p:cNvPr id="5" name="Content Placeholder 4" descr="synapses1.png"/>
          <p:cNvPicPr>
            <a:picLocks noGrp="1" noChangeAspect="1"/>
          </p:cNvPicPr>
          <p:nvPr>
            <p:ph idx="1"/>
          </p:nvPr>
        </p:nvPicPr>
        <p:blipFill>
          <a:blip r:embed="rId2" cstate="print">
            <a:extLst>
              <a:ext uri="{28A0092B-C50C-407E-A947-70E740481C1C}">
                <a14:useLocalDpi xmlns:a14="http://schemas.microsoft.com/office/drawing/2010/main" val="0"/>
              </a:ext>
            </a:extLst>
          </a:blip>
          <a:srcRect l="-22662" r="-22662"/>
          <a:stretch>
            <a:fillRect/>
          </a:stretch>
        </p:blipFill>
        <p:spPr>
          <a:xfrm>
            <a:off x="-1476672" y="116632"/>
            <a:ext cx="9780471" cy="5048523"/>
          </a:xfrm>
        </p:spPr>
      </p:pic>
      <p:sp>
        <p:nvSpPr>
          <p:cNvPr id="4" name="Slide Number Placeholder 3"/>
          <p:cNvSpPr>
            <a:spLocks noGrp="1"/>
          </p:cNvSpPr>
          <p:nvPr>
            <p:ph type="sldNum" sz="quarter" idx="12"/>
          </p:nvPr>
        </p:nvSpPr>
        <p:spPr/>
        <p:txBody>
          <a:bodyPr/>
          <a:lstStyle/>
          <a:p>
            <a:fld id="{BFEBEB0A-9E3D-4B14-9782-E2AE3DA60D96}" type="slidenum">
              <a:rPr lang="en-US" smtClean="0"/>
              <a:pPr/>
              <a:t>36</a:t>
            </a:fld>
            <a:endParaRPr lang="en-US" dirty="0"/>
          </a:p>
        </p:txBody>
      </p:sp>
      <p:pic>
        <p:nvPicPr>
          <p:cNvPr id="3" name="Picture 2" descr="synapses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49612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8130480" cy="1600200"/>
          </a:xfrm>
        </p:spPr>
        <p:txBody>
          <a:bodyPr>
            <a:noAutofit/>
          </a:bodyPr>
          <a:lstStyle/>
          <a:p>
            <a:r>
              <a:rPr lang="en-AU" sz="8000" dirty="0" smtClean="0"/>
              <a:t>CARMA PRC </a:t>
            </a:r>
            <a:r>
              <a:rPr lang="en-AU" sz="6600" dirty="0" smtClean="0"/>
              <a:t>v</a:t>
            </a:r>
            <a:r>
              <a:rPr lang="en-AU" sz="8000" dirty="0" smtClean="0"/>
              <a:t>2016</a:t>
            </a:r>
            <a:endParaRPr lang="en-GB" sz="8000" dirty="0"/>
          </a:p>
        </p:txBody>
      </p:sp>
      <p:sp>
        <p:nvSpPr>
          <p:cNvPr id="3" name="Content Placeholder 2"/>
          <p:cNvSpPr>
            <a:spLocks noGrp="1"/>
          </p:cNvSpPr>
          <p:nvPr>
            <p:ph idx="1"/>
          </p:nvPr>
        </p:nvSpPr>
        <p:spPr>
          <a:xfrm>
            <a:off x="762000" y="1343000"/>
            <a:ext cx="8130480" cy="3454152"/>
          </a:xfrm>
        </p:spPr>
        <p:txBody>
          <a:bodyPr>
            <a:normAutofit/>
          </a:bodyPr>
          <a:lstStyle/>
          <a:p>
            <a:pPr marL="0" indent="0">
              <a:buNone/>
            </a:pPr>
            <a:r>
              <a:rPr lang="en-AU" dirty="0" smtClean="0">
                <a:effectLst>
                  <a:outerShdw blurRad="38100" dist="38100" dir="2700000" algn="tl">
                    <a:srgbClr val="000000">
                      <a:alpha val="43137"/>
                    </a:srgbClr>
                  </a:outerShdw>
                </a:effectLst>
              </a:rPr>
              <a:t>New </a:t>
            </a:r>
            <a:r>
              <a:rPr lang="en-AU" dirty="0" smtClean="0">
                <a:solidFill>
                  <a:schemeClr val="accent1">
                    <a:lumMod val="20000"/>
                    <a:lumOff val="80000"/>
                  </a:schemeClr>
                </a:solidFill>
                <a:effectLst>
                  <a:outerShdw blurRad="38100" dist="38100" dir="2700000" algn="tl">
                    <a:srgbClr val="000000">
                      <a:alpha val="43137"/>
                    </a:srgbClr>
                  </a:outerShdw>
                </a:effectLst>
              </a:rPr>
              <a:t>KPIs</a:t>
            </a:r>
            <a:r>
              <a:rPr lang="en-AU" dirty="0" smtClean="0">
                <a:effectLst>
                  <a:outerShdw blurRad="38100" dist="38100" dir="2700000" algn="tl">
                    <a:srgbClr val="000000">
                      <a:alpha val="43137"/>
                    </a:srgbClr>
                  </a:outerShdw>
                </a:effectLst>
              </a:rPr>
              <a:t> to be met:</a:t>
            </a:r>
          </a:p>
          <a:p>
            <a:pPr lvl="1">
              <a:spcBef>
                <a:spcPts val="1000"/>
              </a:spcBef>
            </a:pPr>
            <a:r>
              <a:rPr lang="en-US" dirty="0">
                <a:effectLst>
                  <a:outerShdw blurRad="38100" dist="38100" dir="2700000" algn="tl">
                    <a:srgbClr val="000000">
                      <a:alpha val="43137"/>
                    </a:srgbClr>
                  </a:outerShdw>
                </a:effectLst>
              </a:rPr>
              <a:t>e</a:t>
            </a:r>
            <a:r>
              <a:rPr lang="en-US" dirty="0" smtClean="0">
                <a:effectLst>
                  <a:outerShdw blurRad="38100" dist="38100" dir="2700000" algn="tl">
                    <a:srgbClr val="000000">
                      <a:alpha val="43137"/>
                    </a:srgbClr>
                  </a:outerShdw>
                </a:effectLst>
              </a:rPr>
              <a:t>stablish </a:t>
            </a:r>
            <a:r>
              <a:rPr lang="en-US" dirty="0">
                <a:effectLst>
                  <a:outerShdw blurRad="38100" dist="38100" dir="2700000" algn="tl">
                    <a:srgbClr val="000000">
                      <a:alpha val="43137"/>
                    </a:srgbClr>
                  </a:outerShdw>
                </a:effectLst>
              </a:rPr>
              <a:t>a </a:t>
            </a:r>
            <a:r>
              <a:rPr lang="en-US" dirty="0" smtClean="0">
                <a:effectLst>
                  <a:outerShdw blurRad="38100" dist="38100" dir="2700000" algn="tl">
                    <a:srgbClr val="000000">
                      <a:alpha val="43137"/>
                    </a:srgbClr>
                  </a:outerShdw>
                </a:effectLst>
              </a:rPr>
              <a:t>National </a:t>
            </a:r>
            <a:r>
              <a:rPr lang="en-US" dirty="0">
                <a:effectLst>
                  <a:outerShdw blurRad="38100" dist="38100" dir="2700000" algn="tl">
                    <a:srgbClr val="000000">
                      <a:alpha val="43137"/>
                    </a:srgbClr>
                  </a:outerShdw>
                </a:effectLst>
              </a:rPr>
              <a:t>Research </a:t>
            </a:r>
            <a:r>
              <a:rPr lang="en-US" dirty="0" smtClean="0">
                <a:effectLst>
                  <a:outerShdw blurRad="38100" dist="38100" dir="2700000" algn="tl">
                    <a:srgbClr val="000000">
                      <a:alpha val="43137"/>
                    </a:srgbClr>
                  </a:outerShdw>
                </a:effectLst>
              </a:rPr>
              <a:t>Centre for Mathematics</a:t>
            </a:r>
          </a:p>
          <a:p>
            <a:pPr lvl="3">
              <a:spcBef>
                <a:spcPts val="0"/>
              </a:spcBef>
            </a:pPr>
            <a:r>
              <a:rPr lang="en-US" dirty="0" smtClean="0">
                <a:effectLst>
                  <a:outerShdw blurRad="38100" dist="38100" dir="2700000" algn="tl">
                    <a:srgbClr val="000000">
                      <a:alpha val="43137"/>
                    </a:srgbClr>
                  </a:outerShdw>
                </a:effectLst>
              </a:rPr>
              <a:t>in partnership </a:t>
            </a:r>
            <a:r>
              <a:rPr lang="en-US" dirty="0">
                <a:effectLst>
                  <a:outerShdw blurRad="38100" dist="38100" dir="2700000" algn="tl">
                    <a:srgbClr val="000000">
                      <a:alpha val="43137"/>
                    </a:srgbClr>
                  </a:outerShdw>
                </a:effectLst>
              </a:rPr>
              <a:t>with </a:t>
            </a:r>
            <a:r>
              <a:rPr lang="en-US" dirty="0" smtClean="0">
                <a:effectLst>
                  <a:outerShdw blurRad="38100" dist="38100" dir="2700000" algn="tl">
                    <a:srgbClr val="000000">
                      <a:alpha val="43137"/>
                    </a:srgbClr>
                  </a:outerShdw>
                </a:effectLst>
              </a:rPr>
              <a:t>AMSI, externally funded</a:t>
            </a:r>
          </a:p>
          <a:p>
            <a:pPr lvl="1">
              <a:spcBef>
                <a:spcPts val="1000"/>
              </a:spcBef>
            </a:pPr>
            <a:r>
              <a:rPr lang="en-AU" dirty="0" smtClean="0">
                <a:effectLst>
                  <a:outerShdw blurRad="38100" dist="38100" dir="2700000" algn="tl">
                    <a:srgbClr val="000000">
                      <a:alpha val="43137"/>
                    </a:srgbClr>
                  </a:outerShdw>
                </a:effectLst>
              </a:rPr>
              <a:t>host  8 international conferences each year</a:t>
            </a:r>
          </a:p>
          <a:p>
            <a:pPr lvl="1">
              <a:spcBef>
                <a:spcPts val="1000"/>
              </a:spcBef>
            </a:pPr>
            <a:r>
              <a:rPr lang="en-AU" dirty="0" smtClean="0">
                <a:effectLst>
                  <a:outerShdw blurRad="38100" dist="38100" dir="2700000" algn="tl">
                    <a:srgbClr val="000000">
                      <a:alpha val="43137"/>
                    </a:srgbClr>
                  </a:outerShdw>
                </a:effectLst>
              </a:rPr>
              <a:t>increase </a:t>
            </a:r>
            <a:r>
              <a:rPr lang="en-AU" dirty="0">
                <a:effectLst>
                  <a:outerShdw blurRad="38100" dist="38100" dir="2700000" algn="tl">
                    <a:srgbClr val="000000">
                      <a:alpha val="43137"/>
                    </a:srgbClr>
                  </a:outerShdw>
                </a:effectLst>
              </a:rPr>
              <a:t>competitive external </a:t>
            </a:r>
            <a:r>
              <a:rPr lang="en-AU" dirty="0" smtClean="0">
                <a:effectLst>
                  <a:outerShdw blurRad="38100" dist="38100" dir="2700000" algn="tl">
                    <a:srgbClr val="000000">
                      <a:alpha val="43137"/>
                    </a:srgbClr>
                  </a:outerShdw>
                </a:effectLst>
              </a:rPr>
              <a:t>research </a:t>
            </a:r>
            <a:r>
              <a:rPr lang="en-AU" dirty="0">
                <a:effectLst>
                  <a:outerShdw blurRad="38100" dist="38100" dir="2700000" algn="tl">
                    <a:srgbClr val="000000">
                      <a:alpha val="43137"/>
                    </a:srgbClr>
                  </a:outerShdw>
                </a:effectLst>
              </a:rPr>
              <a:t>funding by 25%</a:t>
            </a:r>
          </a:p>
          <a:p>
            <a:pPr lvl="1">
              <a:spcBef>
                <a:spcPts val="1000"/>
              </a:spcBef>
            </a:pPr>
            <a:r>
              <a:rPr lang="en-AU" dirty="0">
                <a:effectLst>
                  <a:outerShdw blurRad="38100" dist="38100" dir="2700000" algn="tl">
                    <a:srgbClr val="000000">
                      <a:alpha val="43137"/>
                    </a:srgbClr>
                  </a:outerShdw>
                </a:effectLst>
              </a:rPr>
              <a:t>i</a:t>
            </a:r>
            <a:r>
              <a:rPr lang="en-AU" dirty="0" smtClean="0">
                <a:effectLst>
                  <a:outerShdw blurRad="38100" dist="38100" dir="2700000" algn="tl">
                    <a:srgbClr val="000000">
                      <a:alpha val="43137"/>
                    </a:srgbClr>
                  </a:outerShdw>
                </a:effectLst>
              </a:rPr>
              <a:t>ncrease PhD student numbers by </a:t>
            </a:r>
            <a:r>
              <a:rPr lang="en-AU" dirty="0">
                <a:effectLst>
                  <a:outerShdw blurRad="38100" dist="38100" dir="2700000" algn="tl">
                    <a:srgbClr val="000000">
                      <a:alpha val="43137"/>
                    </a:srgbClr>
                  </a:outerShdw>
                </a:effectLst>
              </a:rPr>
              <a:t>50</a:t>
            </a:r>
            <a:r>
              <a:rPr lang="en-AU" dirty="0" smtClean="0">
                <a:effectLst>
                  <a:outerShdw blurRad="38100" dist="38100" dir="2700000" algn="tl">
                    <a:srgbClr val="000000">
                      <a:alpha val="43137"/>
                    </a:srgbClr>
                  </a:outerShdw>
                </a:effectLst>
              </a:rPr>
              <a:t>%</a:t>
            </a:r>
            <a:endParaRPr lang="en-AU" dirty="0">
              <a:effectLst>
                <a:outerShdw blurRad="38100" dist="38100" dir="2700000" algn="tl">
                  <a:srgbClr val="000000">
                    <a:alpha val="43137"/>
                  </a:srgbClr>
                </a:outerShdw>
              </a:effectLst>
            </a:endParaRPr>
          </a:p>
          <a:p>
            <a:pPr lvl="1">
              <a:spcBef>
                <a:spcPts val="1000"/>
              </a:spcBef>
            </a:pPr>
            <a:r>
              <a:rPr lang="en-AU" dirty="0" smtClean="0">
                <a:effectLst>
                  <a:outerShdw blurRad="38100" dist="38100" dir="2700000" algn="tl">
                    <a:srgbClr val="000000">
                      <a:alpha val="43137"/>
                    </a:srgbClr>
                  </a:outerShdw>
                </a:effectLst>
              </a:rPr>
              <a:t>publish 25% more papers in </a:t>
            </a:r>
            <a:r>
              <a:rPr lang="en-AU" dirty="0">
                <a:effectLst>
                  <a:outerShdw blurRad="38100" dist="38100" dir="2700000" algn="tl">
                    <a:srgbClr val="000000">
                      <a:alpha val="43137"/>
                    </a:srgbClr>
                  </a:outerShdw>
                </a:effectLst>
              </a:rPr>
              <a:t>leading international </a:t>
            </a:r>
            <a:r>
              <a:rPr lang="en-AU" dirty="0" smtClean="0">
                <a:effectLst>
                  <a:outerShdw blurRad="38100" dist="38100" dir="2700000" algn="tl">
                    <a:srgbClr val="000000">
                      <a:alpha val="43137"/>
                    </a:srgbClr>
                  </a:outerShdw>
                </a:effectLst>
              </a:rPr>
              <a:t>journals</a:t>
            </a:r>
            <a:endParaRPr lang="en-AU"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pPr/>
              <a:t>37</a:t>
            </a:fld>
            <a:endParaRPr lang="en-US" dirty="0"/>
          </a:p>
        </p:txBody>
      </p:sp>
      <p:sp>
        <p:nvSpPr>
          <p:cNvPr id="5" name="Title 1"/>
          <p:cNvSpPr txBox="1">
            <a:spLocks/>
          </p:cNvSpPr>
          <p:nvPr/>
        </p:nvSpPr>
        <p:spPr>
          <a:xfrm>
            <a:off x="4499992" y="260648"/>
            <a:ext cx="4392488" cy="1024136"/>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 strong future</a:t>
            </a:r>
            <a:endParaRPr lang="en-GB"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51239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1" y="4308808"/>
            <a:ext cx="8737935" cy="2549192"/>
          </a:xfrm>
        </p:spPr>
        <p:txBody>
          <a:bodyPr/>
          <a:lstStyle/>
          <a:p>
            <a:r>
              <a:rPr lang="en-AU" dirty="0" smtClean="0"/>
              <a:t>Thanks to all </a:t>
            </a:r>
            <a:r>
              <a:rPr lang="en-AU" smtClean="0"/>
              <a:t>local sponsors </a:t>
            </a:r>
            <a:endParaRPr lang="en-GB" dirty="0"/>
          </a:p>
        </p:txBody>
      </p:sp>
      <p:sp>
        <p:nvSpPr>
          <p:cNvPr id="5" name="Slide Number Placeholder 4"/>
          <p:cNvSpPr>
            <a:spLocks noGrp="1"/>
          </p:cNvSpPr>
          <p:nvPr>
            <p:ph type="sldNum" sz="quarter" idx="12"/>
          </p:nvPr>
        </p:nvSpPr>
        <p:spPr/>
        <p:txBody>
          <a:bodyPr/>
          <a:lstStyle/>
          <a:p>
            <a:fld id="{BFEBEB0A-9E3D-4B14-9782-E2AE3DA60D96}" type="slidenum">
              <a:rPr lang="en-US" smtClean="0"/>
              <a:pPr/>
              <a:t>38</a:t>
            </a:fld>
            <a:endParaRPr lang="en-US"/>
          </a:p>
        </p:txBody>
      </p:sp>
      <p:pic>
        <p:nvPicPr>
          <p:cNvPr id="14" name="Picture Placeholder 13"/>
          <p:cNvPicPr>
            <a:picLocks noGrp="1" noChangeAspect="1"/>
          </p:cNvPicPr>
          <p:nvPr>
            <p:ph type="pic" idx="1"/>
          </p:nvPr>
        </p:nvPicPr>
        <p:blipFill>
          <a:blip r:embed="rId2"/>
          <a:srcRect l="5148" r="5148"/>
          <a:stretch>
            <a:fillRect/>
          </a:stretch>
        </p:blipFill>
        <p:spPr>
          <a:xfrm>
            <a:off x="-1" y="-1"/>
            <a:ext cx="8707855" cy="5763455"/>
          </a:xfrm>
        </p:spPr>
      </p:pic>
    </p:spTree>
    <p:extLst>
      <p:ext uri="{BB962C8B-B14F-4D97-AF65-F5344CB8AC3E}">
        <p14:creationId xmlns:p14="http://schemas.microsoft.com/office/powerpoint/2010/main" val="20509789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EBEB0A-9E3D-4B14-9782-E2AE3DA60D96}" type="slidenum">
              <a:rPr lang="en-US" smtClean="0"/>
              <a:pPr/>
              <a:t>39</a:t>
            </a:fld>
            <a:endParaRPr lang="en-US" dirty="0"/>
          </a:p>
        </p:txBody>
      </p:sp>
      <p:sp>
        <p:nvSpPr>
          <p:cNvPr id="3" name="Title 1"/>
          <p:cNvSpPr>
            <a:spLocks noGrp="1"/>
          </p:cNvSpPr>
          <p:nvPr>
            <p:ph type="title"/>
          </p:nvPr>
        </p:nvSpPr>
        <p:spPr>
          <a:xfrm>
            <a:off x="762000" y="4572000"/>
            <a:ext cx="8130480" cy="1600200"/>
          </a:xfrm>
        </p:spPr>
        <p:txBody>
          <a:bodyPr>
            <a:noAutofit/>
          </a:bodyPr>
          <a:lstStyle/>
          <a:p>
            <a:r>
              <a:rPr lang="en-AU" sz="8000" dirty="0" smtClean="0">
                <a:solidFill>
                  <a:srgbClr val="FFFF00"/>
                </a:solidFill>
              </a:rPr>
              <a:t>CARMA </a:t>
            </a:r>
            <a:r>
              <a:rPr lang="en-AU" sz="8000" smtClean="0">
                <a:solidFill>
                  <a:srgbClr val="FFFF00"/>
                </a:solidFill>
              </a:rPr>
              <a:t>PRC </a:t>
            </a:r>
            <a:r>
              <a:rPr lang="en-AU" sz="6600" smtClean="0">
                <a:solidFill>
                  <a:srgbClr val="FFFF00"/>
                </a:solidFill>
              </a:rPr>
              <a:t>v</a:t>
            </a:r>
            <a:r>
              <a:rPr lang="en-AU" sz="8000" smtClean="0">
                <a:solidFill>
                  <a:srgbClr val="FFFF00"/>
                </a:solidFill>
              </a:rPr>
              <a:t>2016</a:t>
            </a:r>
            <a:endParaRPr lang="en-GB" sz="8000" dirty="0">
              <a:solidFill>
                <a:srgbClr val="FFFF00"/>
              </a:solidFill>
            </a:endParaRPr>
          </a:p>
        </p:txBody>
      </p:sp>
      <p:sp>
        <p:nvSpPr>
          <p:cNvPr id="5" name="Title 1"/>
          <p:cNvSpPr txBox="1">
            <a:spLocks/>
          </p:cNvSpPr>
          <p:nvPr/>
        </p:nvSpPr>
        <p:spPr>
          <a:xfrm>
            <a:off x="0" y="404664"/>
            <a:ext cx="5652120" cy="16002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b="1" kern="1200"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AU" sz="8000" dirty="0" smtClean="0">
                <a:solidFill>
                  <a:srgbClr val="FFFF00"/>
                </a:solidFill>
              </a:rPr>
              <a:t>Thank you!</a:t>
            </a:r>
            <a:endParaRPr lang="en-GB" sz="8000" dirty="0">
              <a:solidFill>
                <a:srgbClr val="FFFF00"/>
              </a:solidFill>
            </a:endParaRPr>
          </a:p>
        </p:txBody>
      </p:sp>
      <p:pic>
        <p:nvPicPr>
          <p:cNvPr id="2050" name="Picture 2" descr="C:\Users\da089\Desktop\progeny.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a:ext>
            </a:extLst>
          </a:blip>
          <a:srcRect/>
          <a:stretch>
            <a:fillRect/>
          </a:stretch>
        </p:blipFill>
        <p:spPr bwMode="auto">
          <a:xfrm>
            <a:off x="5343396" y="476672"/>
            <a:ext cx="3349072" cy="439248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755576" y="6165304"/>
            <a:ext cx="6624736" cy="369332"/>
          </a:xfrm>
          <a:prstGeom prst="rect">
            <a:avLst/>
          </a:prstGeom>
          <a:noFill/>
        </p:spPr>
        <p:txBody>
          <a:bodyPr wrap="square" rtlCol="0">
            <a:spAutoFit/>
          </a:bodyPr>
          <a:lstStyle/>
          <a:p>
            <a:r>
              <a:rPr lang="en-AU" dirty="0" smtClean="0">
                <a:effectLst>
                  <a:outerShdw blurRad="38100" dist="38100" dir="2700000" algn="tl">
                    <a:srgbClr val="000000">
                      <a:alpha val="43137"/>
                    </a:srgbClr>
                  </a:outerShdw>
                </a:effectLst>
              </a:rPr>
              <a:t>Background image: 3D render of random walk visualisation</a:t>
            </a:r>
            <a:endParaRPr lang="en-GB"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2554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99" y="5297530"/>
            <a:ext cx="7808100" cy="852213"/>
          </a:xfrm>
        </p:spPr>
        <p:txBody>
          <a:bodyPr/>
          <a:lstStyle/>
          <a:p>
            <a:r>
              <a:rPr lang="en-AU" smtClean="0"/>
              <a:t>Axioms for Collaboration</a:t>
            </a:r>
            <a:endParaRPr lang="en-US" dirty="0"/>
          </a:p>
        </p:txBody>
      </p:sp>
      <p:sp>
        <p:nvSpPr>
          <p:cNvPr id="3" name="Content Placeholder 2"/>
          <p:cNvSpPr>
            <a:spLocks noGrp="1"/>
          </p:cNvSpPr>
          <p:nvPr>
            <p:ph idx="1"/>
          </p:nvPr>
        </p:nvSpPr>
        <p:spPr>
          <a:xfrm>
            <a:off x="230327" y="-1634793"/>
            <a:ext cx="8429985" cy="10046066"/>
          </a:xfrm>
        </p:spPr>
        <p:txBody>
          <a:bodyPr>
            <a:normAutofit fontScale="92500" lnSpcReduction="10000"/>
          </a:bodyPr>
          <a:lstStyle/>
          <a:p>
            <a:pPr marL="0" indent="0">
              <a:buNone/>
            </a:pPr>
            <a:r>
              <a:rPr lang="en-AU" sz="2600" b="0" dirty="0" smtClean="0"/>
              <a:t>The </a:t>
            </a:r>
            <a:r>
              <a:rPr lang="en-AU" sz="2600" b="0" dirty="0"/>
              <a:t>first [axiom] said that when one wrote to the other (they often preferred to exchange thoughts in writing instead of orally), it was completely indifferent whether what they said was right or wrong. As Hardy put it, otherwise they could not write completely as they pleased, but would have to feel a certain responsibility thereby. </a:t>
            </a:r>
            <a:endParaRPr lang="en-AU" sz="2600" b="0" dirty="0" smtClean="0"/>
          </a:p>
          <a:p>
            <a:pPr marL="0" indent="0" algn="r">
              <a:buNone/>
            </a:pPr>
            <a:r>
              <a:rPr lang="en-AU" sz="2600" b="0" dirty="0" smtClean="0"/>
              <a:t> </a:t>
            </a:r>
            <a:endParaRPr lang="en-AU" sz="2600" b="0" dirty="0"/>
          </a:p>
          <a:p>
            <a:pPr marL="0" indent="0">
              <a:buNone/>
            </a:pPr>
            <a:r>
              <a:rPr lang="en-AU" sz="2600" b="0" dirty="0"/>
              <a:t>The second axiom was to the effect that, when one received a letter from the other, he was under no obligation whatsoever to read it, let alone answer it, --- because, as they said, it might be that the recipient of the letter would prefer not to work at that particular time, or perhaps that he was just then interested in other problems....  </a:t>
            </a:r>
          </a:p>
          <a:p>
            <a:pPr marL="0" indent="0" algn="r">
              <a:buNone/>
            </a:pPr>
            <a:endParaRPr lang="en-AU" b="0" dirty="0"/>
          </a:p>
          <a:p>
            <a:pPr marL="0" indent="0" algn="r">
              <a:buNone/>
            </a:pPr>
            <a:r>
              <a:rPr lang="en-AU" b="0" dirty="0" smtClean="0">
                <a:hlinkClick r:id="rId2"/>
              </a:rPr>
              <a:t>https</a:t>
            </a:r>
            <a:r>
              <a:rPr lang="en-AU" b="0" dirty="0">
                <a:hlinkClick r:id="rId2"/>
              </a:rPr>
              <a:t>://</a:t>
            </a:r>
            <a:r>
              <a:rPr lang="en-AU" b="0" dirty="0" smtClean="0">
                <a:hlinkClick r:id="rId2"/>
              </a:rPr>
              <a:t>www.carma.newcastle.edu.au/jon/IICandC.pdf</a:t>
            </a:r>
            <a:endParaRPr lang="en-AU" b="0" dirty="0" smtClean="0"/>
          </a:p>
          <a:p>
            <a:pPr marL="0" indent="0" algn="r">
              <a:buNone/>
            </a:pPr>
            <a:endParaRPr lang="en-AU" b="0" dirty="0"/>
          </a:p>
          <a:p>
            <a:pPr marL="0" indent="0" algn="r">
              <a:buNone/>
            </a:pPr>
            <a:endParaRPr lang="en-AU" b="0" dirty="0"/>
          </a:p>
          <a:p>
            <a:pPr marL="0" indent="0" algn="r">
              <a:buNone/>
            </a:pPr>
            <a:r>
              <a:rPr lang="en-AU" b="0" dirty="0" smtClean="0"/>
              <a:t>       </a:t>
            </a:r>
          </a:p>
          <a:p>
            <a:pPr marL="0" indent="0" algn="r">
              <a:buNone/>
            </a:pPr>
            <a:r>
              <a:rPr lang="en-AU" b="0" dirty="0"/>
              <a:t> </a:t>
            </a:r>
            <a:r>
              <a:rPr lang="en-AU" b="0" dirty="0" smtClean="0"/>
              <a:t>   G.H</a:t>
            </a:r>
            <a:r>
              <a:rPr lang="en-AU" b="0" dirty="0"/>
              <a:t>. Hardy (1877-1947) &amp; J.E. Littlewood  (</a:t>
            </a:r>
            <a:r>
              <a:rPr lang="en-AU" b="0" dirty="0" smtClean="0"/>
              <a:t>1885-1977)</a:t>
            </a:r>
            <a:r>
              <a:rPr lang="en-AU" b="0" dirty="0"/>
              <a:t> </a:t>
            </a:r>
            <a:r>
              <a:rPr lang="en-AU" b="0" dirty="0" smtClean="0"/>
              <a:t>  </a:t>
            </a:r>
            <a:endParaRPr lang="en-US" b="0"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4</a:t>
            </a:fld>
            <a:endParaRPr lang="en-US" dirty="0"/>
          </a:p>
        </p:txBody>
      </p:sp>
    </p:spTree>
    <p:extLst>
      <p:ext uri="{BB962C8B-B14F-4D97-AF65-F5344CB8AC3E}">
        <p14:creationId xmlns:p14="http://schemas.microsoft.com/office/powerpoint/2010/main" val="83647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99" y="5297530"/>
            <a:ext cx="7808100" cy="852213"/>
          </a:xfrm>
        </p:spPr>
        <p:txBody>
          <a:bodyPr/>
          <a:lstStyle/>
          <a:p>
            <a:r>
              <a:rPr lang="en-AU" smtClean="0"/>
              <a:t>Axioms for Collaboration</a:t>
            </a:r>
            <a:endParaRPr lang="en-US" dirty="0"/>
          </a:p>
        </p:txBody>
      </p:sp>
      <p:sp>
        <p:nvSpPr>
          <p:cNvPr id="3" name="Content Placeholder 2"/>
          <p:cNvSpPr>
            <a:spLocks noGrp="1"/>
          </p:cNvSpPr>
          <p:nvPr>
            <p:ph idx="1"/>
          </p:nvPr>
        </p:nvSpPr>
        <p:spPr>
          <a:xfrm>
            <a:off x="195778" y="-1692326"/>
            <a:ext cx="8586793" cy="10046066"/>
          </a:xfrm>
        </p:spPr>
        <p:txBody>
          <a:bodyPr>
            <a:normAutofit fontScale="92500" lnSpcReduction="10000"/>
          </a:bodyPr>
          <a:lstStyle/>
          <a:p>
            <a:pPr marL="0" indent="0">
              <a:buNone/>
            </a:pPr>
            <a:r>
              <a:rPr lang="en-AU" sz="2600" b="0" dirty="0" smtClean="0"/>
              <a:t>And, finally, the fourth, and perhaps most important axiom, stated that it was quite indifferent if one of them had not contributed the least bit to the contents of a paper under their common name; otherwise there would constantly arise quarrels and difficulties in that now one, and now the other, would oppose being named coauthor.</a:t>
            </a:r>
          </a:p>
          <a:p>
            <a:pPr marL="0" indent="0">
              <a:buNone/>
            </a:pPr>
            <a:endParaRPr lang="en-AU" b="0" dirty="0" smtClean="0"/>
          </a:p>
          <a:p>
            <a:pPr marL="0" indent="0">
              <a:buNone/>
            </a:pPr>
            <a:r>
              <a:rPr lang="en-AU" b="0" dirty="0" smtClean="0"/>
              <a:t>• Pretty good rules for collaboration a century later</a:t>
            </a:r>
          </a:p>
          <a:p>
            <a:pPr marL="0" indent="0">
              <a:buNone/>
            </a:pPr>
            <a:r>
              <a:rPr lang="en-AU" b="0" dirty="0" smtClean="0"/>
              <a:t>• Shared (even expressed) expectations are crucial! </a:t>
            </a:r>
          </a:p>
          <a:p>
            <a:pPr marL="0" indent="0">
              <a:buNone/>
            </a:pPr>
            <a:r>
              <a:rPr lang="en-AU" b="0" dirty="0" smtClean="0"/>
              <a:t>• IP issues &amp; treatment of students often need addressing (dot-com) </a:t>
            </a:r>
            <a:endParaRPr lang="en-AU" b="0" dirty="0"/>
          </a:p>
        </p:txBody>
      </p:sp>
      <p:sp>
        <p:nvSpPr>
          <p:cNvPr id="4" name="Slide Number Placeholder 3"/>
          <p:cNvSpPr>
            <a:spLocks noGrp="1"/>
          </p:cNvSpPr>
          <p:nvPr>
            <p:ph type="sldNum" sz="quarter" idx="12"/>
          </p:nvPr>
        </p:nvSpPr>
        <p:spPr/>
        <p:txBody>
          <a:bodyPr/>
          <a:lstStyle/>
          <a:p>
            <a:fld id="{BFEBEB0A-9E3D-4B14-9782-E2AE3DA60D96}" type="slidenum">
              <a:rPr lang="en-US" smtClean="0"/>
              <a:pPr/>
              <a:t>5</a:t>
            </a:fld>
            <a:endParaRPr lang="en-US" dirty="0"/>
          </a:p>
        </p:txBody>
      </p:sp>
      <p:sp>
        <p:nvSpPr>
          <p:cNvPr id="5" name="TextBox 4"/>
          <p:cNvSpPr txBox="1"/>
          <p:nvPr/>
        </p:nvSpPr>
        <p:spPr>
          <a:xfrm>
            <a:off x="195778" y="264877"/>
            <a:ext cx="8586793" cy="1200329"/>
          </a:xfrm>
          <a:prstGeom prst="rect">
            <a:avLst/>
          </a:prstGeom>
          <a:noFill/>
        </p:spPr>
        <p:txBody>
          <a:bodyPr wrap="square" rtlCol="0">
            <a:spAutoFit/>
          </a:bodyPr>
          <a:lstStyle/>
          <a:p>
            <a:r>
              <a:rPr lang="en-AU" sz="2400" dirty="0">
                <a:solidFill>
                  <a:schemeClr val="bg1"/>
                </a:solidFill>
              </a:rPr>
              <a:t>The third axiom was to the effect that, although it did not really matter if they both thought about the same detail, still, it was preferable that </a:t>
            </a:r>
            <a:r>
              <a:rPr lang="en-AU" sz="2400" dirty="0" smtClean="0">
                <a:solidFill>
                  <a:schemeClr val="bg1"/>
                </a:solidFill>
              </a:rPr>
              <a:t>they did not.</a:t>
            </a:r>
            <a:endParaRPr lang="en-GB" sz="2400" dirty="0">
              <a:solidFill>
                <a:schemeClr val="bg1"/>
              </a:solidFill>
            </a:endParaRPr>
          </a:p>
        </p:txBody>
      </p:sp>
    </p:spTree>
    <p:extLst>
      <p:ext uri="{BB962C8B-B14F-4D97-AF65-F5344CB8AC3E}">
        <p14:creationId xmlns:p14="http://schemas.microsoft.com/office/powerpoint/2010/main" val="126361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sp>
        <p:nvSpPr>
          <p:cNvPr id="3" name="Content Placeholder 2"/>
          <p:cNvSpPr>
            <a:spLocks noGrp="1"/>
          </p:cNvSpPr>
          <p:nvPr>
            <p:ph idx="1"/>
          </p:nvPr>
        </p:nvSpPr>
        <p:spPr>
          <a:xfrm>
            <a:off x="467544" y="188640"/>
            <a:ext cx="8496944" cy="5256584"/>
          </a:xfrm>
        </p:spPr>
        <p:txBody>
          <a:bodyPr>
            <a:noAutofit/>
          </a:bodyPr>
          <a:lstStyle/>
          <a:p>
            <a:pPr lvl="0" fontAlgn="base"/>
            <a:r>
              <a:rPr lang="en-US" sz="2000" dirty="0" smtClean="0">
                <a:effectLst/>
              </a:rPr>
              <a:t>Pure </a:t>
            </a:r>
            <a:r>
              <a:rPr lang="en-US" sz="2000" dirty="0">
                <a:effectLst/>
              </a:rPr>
              <a:t>Math (71) → Optimization (</a:t>
            </a:r>
            <a:r>
              <a:rPr lang="en-US" sz="2000" dirty="0" err="1">
                <a:effectLst/>
              </a:rPr>
              <a:t>Multicriteria</a:t>
            </a:r>
            <a:r>
              <a:rPr lang="en-US" sz="2000" dirty="0">
                <a:effectLst/>
              </a:rPr>
              <a:t> Choice, DPhil 74) → OR</a:t>
            </a:r>
            <a:r>
              <a:rPr lang="en-AU" sz="2000" dirty="0">
                <a:effectLst/>
              </a:rPr>
              <a:t> </a:t>
            </a:r>
            <a:r>
              <a:rPr lang="en-US" sz="2000" dirty="0">
                <a:effectLst/>
              </a:rPr>
              <a:t>+ Computational Science (84)→ High Performance </a:t>
            </a:r>
            <a:r>
              <a:rPr lang="en-US" sz="2000" dirty="0" smtClean="0">
                <a:effectLst/>
              </a:rPr>
              <a:t>Computing, Imaging (88)</a:t>
            </a:r>
            <a:r>
              <a:rPr lang="en-AU" sz="2000" dirty="0">
                <a:effectLst/>
              </a:rPr>
              <a:t> </a:t>
            </a:r>
            <a:r>
              <a:rPr lang="en-US" sz="2000" dirty="0" smtClean="0">
                <a:effectLst/>
              </a:rPr>
              <a:t>→ </a:t>
            </a:r>
            <a:r>
              <a:rPr lang="en-US" sz="2000" dirty="0">
                <a:effectLst/>
              </a:rPr>
              <a:t>Collaborative Technology (04) → CARMA (08)</a:t>
            </a:r>
            <a:endParaRPr lang="en-AU" sz="2000" dirty="0">
              <a:effectLst/>
            </a:endParaRPr>
          </a:p>
          <a:p>
            <a:pPr lvl="1" fontAlgn="base"/>
            <a:r>
              <a:rPr lang="en-US" sz="2000" dirty="0">
                <a:effectLst/>
              </a:rPr>
              <a:t>Sp</a:t>
            </a:r>
            <a:r>
              <a:rPr lang="en-US" sz="1800" dirty="0">
                <a:effectLst/>
              </a:rPr>
              <a:t>un off </a:t>
            </a:r>
            <a:r>
              <a:rPr lang="en-US" sz="1800" dirty="0" err="1">
                <a:solidFill>
                  <a:srgbClr val="FFBCBC"/>
                </a:solidFill>
                <a:effectLst/>
              </a:rPr>
              <a:t>MathResources</a:t>
            </a:r>
            <a:r>
              <a:rPr lang="en-US" sz="1800" dirty="0">
                <a:solidFill>
                  <a:srgbClr val="FFBCBC"/>
                </a:solidFill>
                <a:effectLst/>
              </a:rPr>
              <a:t> </a:t>
            </a:r>
            <a:r>
              <a:rPr lang="en-US" sz="1800" dirty="0" err="1">
                <a:effectLst/>
              </a:rPr>
              <a:t>Inc</a:t>
            </a:r>
            <a:r>
              <a:rPr lang="en-US" sz="1800" dirty="0">
                <a:effectLst/>
              </a:rPr>
              <a:t> (90-94) IRAP/Angel funding (97-03) $3M </a:t>
            </a:r>
            <a:r>
              <a:rPr lang="en-US" sz="1800" dirty="0" smtClean="0">
                <a:effectLst/>
              </a:rPr>
              <a:t>Regional Development money</a:t>
            </a:r>
            <a:endParaRPr lang="en-AU" sz="1800" dirty="0">
              <a:effectLst/>
            </a:endParaRPr>
          </a:p>
          <a:p>
            <a:pPr lvl="1" fontAlgn="base"/>
            <a:r>
              <a:rPr lang="en-US" sz="1800" dirty="0">
                <a:effectLst/>
              </a:rPr>
              <a:t>Many employees, products, prizes, partners (SGI, Casio, Maple, NSF, MAA), no IPO.</a:t>
            </a:r>
            <a:endParaRPr lang="en-AU" sz="1800" dirty="0">
              <a:effectLst/>
            </a:endParaRPr>
          </a:p>
          <a:p>
            <a:pPr lvl="0" fontAlgn="base"/>
            <a:r>
              <a:rPr lang="en-US" sz="1800" dirty="0">
                <a:effectLst/>
              </a:rPr>
              <a:t>I wouldn’t have felt comforta</a:t>
            </a:r>
            <a:r>
              <a:rPr lang="en-US" sz="2000" dirty="0">
                <a:effectLst/>
              </a:rPr>
              <a:t>ble writing </a:t>
            </a:r>
            <a:r>
              <a:rPr lang="en-US" sz="2000" dirty="0" smtClean="0">
                <a:effectLst/>
              </a:rPr>
              <a:t>recent </a:t>
            </a:r>
            <a:r>
              <a:rPr lang="en-US" sz="2000" dirty="0">
                <a:effectLst/>
              </a:rPr>
              <a:t>books without </a:t>
            </a:r>
            <a:r>
              <a:rPr lang="en-US" sz="2000" dirty="0" smtClean="0">
                <a:effectLst/>
              </a:rPr>
              <a:t>studying </a:t>
            </a:r>
            <a:r>
              <a:rPr lang="en-US" sz="2000" dirty="0">
                <a:effectLst/>
              </a:rPr>
              <a:t>some Logic, Philosophy &amp; History (of Science)</a:t>
            </a:r>
            <a:endParaRPr lang="en-AU" sz="2000" dirty="0">
              <a:effectLst/>
            </a:endParaRPr>
          </a:p>
          <a:p>
            <a:pPr lvl="0" fontAlgn="base"/>
            <a:endParaRPr lang="en-US" sz="1000" dirty="0">
              <a:effectLst/>
            </a:endParaRPr>
          </a:p>
          <a:p>
            <a:pPr lvl="0" fontAlgn="base"/>
            <a:r>
              <a:rPr lang="en-US" sz="2000" dirty="0" smtClean="0">
                <a:effectLst/>
              </a:rPr>
              <a:t>One </a:t>
            </a:r>
            <a:r>
              <a:rPr lang="en-US" sz="2000" dirty="0">
                <a:effectLst/>
              </a:rPr>
              <a:t>of </a:t>
            </a:r>
            <a:r>
              <a:rPr lang="en-US" sz="2000" dirty="0" smtClean="0">
                <a:effectLst/>
              </a:rPr>
              <a:t>most </a:t>
            </a:r>
            <a:r>
              <a:rPr lang="en-US" sz="2000" dirty="0">
                <a:effectLst/>
              </a:rPr>
              <a:t>challenging experiences was building </a:t>
            </a:r>
            <a:r>
              <a:rPr lang="en-US" sz="2000" dirty="0" err="1">
                <a:solidFill>
                  <a:srgbClr val="FFBCBC"/>
                </a:solidFill>
                <a:effectLst/>
              </a:rPr>
              <a:t>WestGrid</a:t>
            </a:r>
            <a:r>
              <a:rPr lang="en-US" sz="2000" dirty="0">
                <a:solidFill>
                  <a:srgbClr val="FFBCBC"/>
                </a:solidFill>
                <a:effectLst/>
              </a:rPr>
              <a:t> </a:t>
            </a:r>
            <a:r>
              <a:rPr lang="en-US" sz="2000" dirty="0" smtClean="0">
                <a:effectLst/>
              </a:rPr>
              <a:t>and </a:t>
            </a:r>
            <a:r>
              <a:rPr lang="en-US" sz="2000" dirty="0" err="1" smtClean="0">
                <a:solidFill>
                  <a:srgbClr val="FFBCBC"/>
                </a:solidFill>
                <a:effectLst/>
              </a:rPr>
              <a:t>ACENet</a:t>
            </a:r>
            <a:r>
              <a:rPr lang="en-US" sz="2000" dirty="0" smtClean="0">
                <a:effectLst/>
              </a:rPr>
              <a:t>;  </a:t>
            </a:r>
            <a:r>
              <a:rPr lang="en-US" sz="2000" dirty="0">
                <a:effectLst/>
              </a:rPr>
              <a:t>coauthoring and advocating the </a:t>
            </a:r>
            <a:r>
              <a:rPr lang="en-US" sz="2000" i="1" dirty="0">
                <a:effectLst/>
              </a:rPr>
              <a:t>2005 Long Range Plan for Advanced Computation in Canada</a:t>
            </a:r>
            <a:r>
              <a:rPr lang="en-US" sz="2000" dirty="0">
                <a:effectLst/>
              </a:rPr>
              <a:t> (2003-2005</a:t>
            </a:r>
            <a:r>
              <a:rPr lang="en-US" sz="2000" dirty="0" smtClean="0">
                <a:effectLst/>
              </a:rPr>
              <a:t>)</a:t>
            </a:r>
          </a:p>
          <a:p>
            <a:pPr lvl="1" fontAlgn="base"/>
            <a:r>
              <a:rPr lang="en-US" sz="1800" dirty="0" smtClean="0">
                <a:effectLst/>
              </a:rPr>
              <a:t> E.g</a:t>
            </a:r>
            <a:r>
              <a:rPr lang="en-US" sz="1800" dirty="0">
                <a:effectLst/>
              </a:rPr>
              <a:t>., to Science Advisor, Grant Councils, Space Agency, Politicos</a:t>
            </a:r>
            <a:endParaRPr lang="en-AU" sz="1800" dirty="0">
              <a:effectLst/>
            </a:endParaRPr>
          </a:p>
          <a:p>
            <a:pPr lvl="1" fontAlgn="base"/>
            <a:r>
              <a:rPr lang="en-US" sz="2000" dirty="0">
                <a:effectLst/>
              </a:rPr>
              <a:t>Led to recent </a:t>
            </a:r>
            <a:r>
              <a:rPr lang="en-US" sz="2000" dirty="0" smtClean="0">
                <a:effectLst/>
              </a:rPr>
              <a:t>$500 </a:t>
            </a:r>
            <a:r>
              <a:rPr lang="en-US" sz="2000" dirty="0">
                <a:effectLst/>
              </a:rPr>
              <a:t>million infusion for  </a:t>
            </a:r>
            <a:r>
              <a:rPr lang="en-US" sz="2000" u="heavy" dirty="0">
                <a:effectLst/>
                <a:hlinkClick r:id="rId2"/>
              </a:rPr>
              <a:t>Compute </a:t>
            </a:r>
            <a:r>
              <a:rPr lang="en-US" sz="2000" u="heavy" dirty="0" smtClean="0">
                <a:effectLst/>
                <a:hlinkClick r:id="rId2"/>
              </a:rPr>
              <a:t>Canada</a:t>
            </a:r>
            <a:endParaRPr lang="en-AU" sz="2000" dirty="0">
              <a:effectLst/>
            </a:endParaRPr>
          </a:p>
        </p:txBody>
      </p:sp>
      <p:sp>
        <p:nvSpPr>
          <p:cNvPr id="4" name="Slide Number Placeholder 3"/>
          <p:cNvSpPr>
            <a:spLocks noGrp="1"/>
          </p:cNvSpPr>
          <p:nvPr>
            <p:ph type="sldNum" sz="quarter" idx="12"/>
          </p:nvPr>
        </p:nvSpPr>
        <p:spPr/>
        <p:txBody>
          <a:bodyPr/>
          <a:lstStyle/>
          <a:p>
            <a:fld id="{BFEBEB0A-9E3D-4B14-9782-E2AE3DA60D96}" type="slidenum">
              <a:rPr lang="en-US" smtClean="0"/>
              <a:pPr/>
              <a:t>6</a:t>
            </a:fld>
            <a:endParaRPr lang="en-US" dirty="0"/>
          </a:p>
        </p:txBody>
      </p:sp>
    </p:spTree>
    <p:extLst>
      <p:ext uri="{BB962C8B-B14F-4D97-AF65-F5344CB8AC3E}">
        <p14:creationId xmlns:p14="http://schemas.microsoft.com/office/powerpoint/2010/main" val="291057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2016 activities: KPIs</a:t>
            </a:r>
            <a:endParaRPr lang="en-GB" dirty="0"/>
          </a:p>
        </p:txBody>
      </p:sp>
      <p:sp>
        <p:nvSpPr>
          <p:cNvPr id="3" name="Content Placeholder 2"/>
          <p:cNvSpPr>
            <a:spLocks noGrp="1"/>
          </p:cNvSpPr>
          <p:nvPr>
            <p:ph idx="1"/>
          </p:nvPr>
        </p:nvSpPr>
        <p:spPr>
          <a:xfrm>
            <a:off x="395536" y="476672"/>
            <a:ext cx="8990384" cy="4752528"/>
          </a:xfrm>
        </p:spPr>
        <p:txBody>
          <a:bodyPr>
            <a:normAutofit/>
          </a:bodyPr>
          <a:lstStyle/>
          <a:p>
            <a:pPr marL="0" indent="0">
              <a:buNone/>
            </a:pPr>
            <a:r>
              <a:rPr lang="en-AU" dirty="0" smtClean="0">
                <a:effectLst>
                  <a:outerShdw blurRad="38100" dist="38100" dir="2700000" algn="tl">
                    <a:srgbClr val="000000">
                      <a:alpha val="43137"/>
                    </a:srgbClr>
                  </a:outerShdw>
                </a:effectLst>
              </a:rPr>
              <a:t>Research centres are the foundation of 21</a:t>
            </a:r>
            <a:r>
              <a:rPr lang="en-AU" baseline="30000" dirty="0" smtClean="0">
                <a:effectLst>
                  <a:outerShdw blurRad="38100" dist="38100" dir="2700000" algn="tl">
                    <a:srgbClr val="000000">
                      <a:alpha val="43137"/>
                    </a:srgbClr>
                  </a:outerShdw>
                </a:effectLst>
              </a:rPr>
              <a:t>st</a:t>
            </a:r>
            <a:r>
              <a:rPr lang="en-AU" dirty="0" smtClean="0">
                <a:effectLst>
                  <a:outerShdw blurRad="38100" dist="38100" dir="2700000" algn="tl">
                    <a:srgbClr val="000000">
                      <a:alpha val="43137"/>
                    </a:srgbClr>
                  </a:outerShdw>
                </a:effectLst>
              </a:rPr>
              <a:t> century </a:t>
            </a:r>
            <a:r>
              <a:rPr lang="en-AU" dirty="0">
                <a:effectLst>
                  <a:outerShdw blurRad="38100" dist="38100" dir="2700000" algn="tl">
                    <a:srgbClr val="000000">
                      <a:alpha val="43137"/>
                    </a:srgbClr>
                  </a:outerShdw>
                </a:effectLst>
              </a:rPr>
              <a:t>mathematical </a:t>
            </a:r>
            <a:r>
              <a:rPr lang="en-AU" dirty="0" smtClean="0">
                <a:effectLst>
                  <a:outerShdw blurRad="38100" dist="38100" dir="2700000" algn="tl">
                    <a:srgbClr val="000000">
                      <a:alpha val="43137"/>
                    </a:srgbClr>
                  </a:outerShdw>
                </a:effectLst>
              </a:rPr>
              <a:t>research: </a:t>
            </a:r>
          </a:p>
          <a:p>
            <a:pPr lvl="2"/>
            <a:r>
              <a:rPr lang="en-AU" dirty="0" smtClean="0">
                <a:effectLst>
                  <a:outerShdw blurRad="38100" dist="38100" dir="2700000" algn="tl">
                    <a:srgbClr val="000000">
                      <a:alpha val="43137"/>
                    </a:srgbClr>
                  </a:outerShdw>
                </a:effectLst>
              </a:rPr>
              <a:t>Newton</a:t>
            </a:r>
            <a:r>
              <a:rPr lang="en-AU" dirty="0">
                <a:effectLst>
                  <a:outerShdw blurRad="38100" dist="38100" dir="2700000" algn="tl">
                    <a:srgbClr val="000000">
                      <a:alpha val="43137"/>
                    </a:srgbClr>
                  </a:outerShdw>
                </a:effectLst>
              </a:rPr>
              <a:t>, Fields</a:t>
            </a:r>
            <a:r>
              <a:rPr lang="en-AU" dirty="0" smtClean="0">
                <a:effectLst>
                  <a:outerShdw blurRad="38100" dist="38100" dir="2700000" algn="tl">
                    <a:srgbClr val="000000">
                      <a:alpha val="43137"/>
                    </a:srgbClr>
                  </a:outerShdw>
                </a:effectLst>
              </a:rPr>
              <a:t>, PIMS, MSRI</a:t>
            </a:r>
            <a:r>
              <a:rPr lang="en-AU" dirty="0">
                <a:effectLst>
                  <a:outerShdw blurRad="38100" dist="38100" dir="2700000" algn="tl">
                    <a:srgbClr val="000000">
                      <a:alpha val="43137"/>
                    </a:srgbClr>
                  </a:outerShdw>
                </a:effectLst>
              </a:rPr>
              <a:t>, </a:t>
            </a:r>
            <a:r>
              <a:rPr lang="en-AU" dirty="0" smtClean="0">
                <a:effectLst>
                  <a:outerShdw blurRad="38100" dist="38100" dir="2700000" algn="tl">
                    <a:srgbClr val="000000">
                      <a:alpha val="43137"/>
                    </a:srgbClr>
                  </a:outerShdw>
                </a:effectLst>
              </a:rPr>
              <a:t>DIMACS, </a:t>
            </a:r>
            <a:r>
              <a:rPr lang="en-AU" dirty="0" smtClean="0">
                <a:solidFill>
                  <a:srgbClr val="FFBCBC"/>
                </a:solidFill>
                <a:effectLst>
                  <a:outerShdw blurRad="38100" dist="38100" dir="2700000" algn="tl">
                    <a:srgbClr val="000000">
                      <a:alpha val="43137"/>
                    </a:srgbClr>
                  </a:outerShdw>
                </a:effectLst>
              </a:rPr>
              <a:t>Max Planck</a:t>
            </a:r>
            <a:r>
              <a:rPr lang="en-AU" dirty="0" smtClean="0">
                <a:effectLst>
                  <a:outerShdw blurRad="38100" dist="38100" dir="2700000" algn="tl">
                    <a:srgbClr val="000000">
                      <a:alpha val="43137"/>
                    </a:srgbClr>
                  </a:outerShdw>
                </a:effectLst>
              </a:rPr>
              <a:t>, </a:t>
            </a:r>
            <a:r>
              <a:rPr lang="en-AU" dirty="0" smtClean="0">
                <a:solidFill>
                  <a:srgbClr val="FFBCBC"/>
                </a:solidFill>
                <a:effectLst>
                  <a:outerShdw blurRad="38100" dist="38100" dir="2700000" algn="tl">
                    <a:srgbClr val="000000">
                      <a:alpha val="43137"/>
                    </a:srgbClr>
                  </a:outerShdw>
                </a:effectLst>
              </a:rPr>
              <a:t>IMPA</a:t>
            </a:r>
            <a:r>
              <a:rPr lang="en-AU" dirty="0" smtClean="0">
                <a:effectLst>
                  <a:outerShdw blurRad="38100" dist="38100" dir="2700000" algn="tl">
                    <a:srgbClr val="000000">
                      <a:alpha val="43137"/>
                    </a:srgbClr>
                  </a:outerShdw>
                </a:effectLst>
              </a:rPr>
              <a:t>, </a:t>
            </a:r>
            <a:r>
              <a:rPr lang="is-IS" dirty="0" smtClean="0">
                <a:effectLst>
                  <a:outerShdw blurRad="38100" dist="38100" dir="2700000" algn="tl">
                    <a:srgbClr val="000000">
                      <a:alpha val="43137"/>
                    </a:srgbClr>
                  </a:outerShdw>
                </a:effectLst>
              </a:rPr>
              <a:t>…</a:t>
            </a:r>
            <a:r>
              <a:rPr lang="en-AU" dirty="0" smtClean="0">
                <a:effectLst>
                  <a:outerShdw blurRad="38100" dist="38100" dir="2700000" algn="tl">
                    <a:srgbClr val="000000">
                      <a:alpha val="43137"/>
                    </a:srgbClr>
                  </a:outerShdw>
                </a:effectLst>
              </a:rPr>
              <a:t> </a:t>
            </a:r>
          </a:p>
          <a:p>
            <a:pPr lvl="2"/>
            <a:r>
              <a:rPr lang="en-AU" dirty="0" smtClean="0">
                <a:effectLst>
                  <a:outerShdw blurRad="38100" dist="38100" dir="2700000" algn="tl">
                    <a:srgbClr val="000000">
                      <a:alpha val="43137"/>
                    </a:srgbClr>
                  </a:outerShdw>
                </a:effectLst>
              </a:rPr>
              <a:t>They are our membership </a:t>
            </a:r>
            <a:r>
              <a:rPr lang="en-AU" dirty="0" smtClean="0">
                <a:solidFill>
                  <a:schemeClr val="accent1">
                    <a:lumMod val="20000"/>
                    <a:lumOff val="80000"/>
                  </a:schemeClr>
                </a:solidFill>
                <a:effectLst>
                  <a:outerShdw blurRad="38100" dist="38100" dir="2700000" algn="tl">
                    <a:srgbClr val="000000">
                      <a:alpha val="43137"/>
                    </a:srgbClr>
                  </a:outerShdw>
                </a:effectLst>
              </a:rPr>
              <a:t>fee</a:t>
            </a:r>
            <a:r>
              <a:rPr lang="en-AU" dirty="0" smtClean="0">
                <a:effectLst>
                  <a:outerShdw blurRad="38100" dist="38100" dir="2700000" algn="tl">
                    <a:srgbClr val="000000">
                      <a:alpha val="43137"/>
                    </a:srgbClr>
                  </a:outerShdw>
                </a:effectLst>
              </a:rPr>
              <a:t> into the international community</a:t>
            </a:r>
          </a:p>
          <a:p>
            <a:pPr lvl="2"/>
            <a:endParaRPr lang="en-AU" dirty="0" smtClean="0">
              <a:effectLst>
                <a:outerShdw blurRad="38100" dist="38100" dir="2700000" algn="tl">
                  <a:srgbClr val="000000">
                    <a:alpha val="43137"/>
                  </a:srgbClr>
                </a:outerShdw>
              </a:effectLst>
            </a:endParaRPr>
          </a:p>
          <a:p>
            <a:pPr marL="0" indent="0">
              <a:buNone/>
            </a:pPr>
            <a:r>
              <a:rPr lang="en-AU" dirty="0" smtClean="0">
                <a:effectLst>
                  <a:outerShdw blurRad="38100" dist="38100" dir="2700000" algn="tl">
                    <a:srgbClr val="000000">
                      <a:alpha val="43137"/>
                    </a:srgbClr>
                  </a:outerShdw>
                </a:effectLst>
              </a:rPr>
              <a:t>Work towards </a:t>
            </a:r>
            <a:r>
              <a:rPr lang="en-AU" dirty="0" smtClean="0">
                <a:solidFill>
                  <a:schemeClr val="accent1">
                    <a:lumMod val="20000"/>
                    <a:lumOff val="80000"/>
                  </a:schemeClr>
                </a:solidFill>
                <a:effectLst>
                  <a:outerShdw blurRad="38100" dist="38100" dir="2700000" algn="tl">
                    <a:srgbClr val="000000">
                      <a:alpha val="43137"/>
                    </a:srgbClr>
                  </a:outerShdw>
                </a:effectLst>
              </a:rPr>
              <a:t>KPIs</a:t>
            </a:r>
            <a:r>
              <a:rPr lang="en-AU" dirty="0" smtClean="0">
                <a:effectLst>
                  <a:outerShdw blurRad="38100" dist="38100" dir="2700000" algn="tl">
                    <a:srgbClr val="000000">
                      <a:alpha val="43137"/>
                    </a:srgbClr>
                  </a:outerShdw>
                </a:effectLst>
              </a:rPr>
              <a:t> through:</a:t>
            </a:r>
          </a:p>
          <a:p>
            <a:pPr lvl="1"/>
            <a:r>
              <a:rPr lang="en-AU" sz="2000" dirty="0" smtClean="0">
                <a:effectLst>
                  <a:outerShdw blurRad="38100" dist="38100" dir="2700000" algn="tl">
                    <a:srgbClr val="000000">
                      <a:alpha val="43137"/>
                    </a:srgbClr>
                  </a:outerShdw>
                </a:effectLst>
              </a:rPr>
              <a:t>International recognition </a:t>
            </a:r>
          </a:p>
          <a:p>
            <a:pPr lvl="1"/>
            <a:r>
              <a:rPr lang="en-AU" sz="2000" dirty="0" smtClean="0">
                <a:effectLst>
                  <a:outerShdw blurRad="38100" dist="38100" dir="2700000" algn="tl">
                    <a:srgbClr val="000000">
                      <a:alpha val="43137"/>
                    </a:srgbClr>
                  </a:outerShdw>
                </a:effectLst>
              </a:rPr>
              <a:t>National leadership</a:t>
            </a:r>
          </a:p>
          <a:p>
            <a:pPr lvl="1"/>
            <a:r>
              <a:rPr lang="en-AU" sz="2000" dirty="0" smtClean="0">
                <a:effectLst>
                  <a:outerShdw blurRad="38100" dist="38100" dir="2700000" algn="tl">
                    <a:srgbClr val="000000">
                      <a:alpha val="43137"/>
                    </a:srgbClr>
                  </a:outerShdw>
                </a:effectLst>
              </a:rPr>
              <a:t>Application-informed pure research</a:t>
            </a:r>
          </a:p>
          <a:p>
            <a:pPr lvl="2"/>
            <a:r>
              <a:rPr lang="en-AU" sz="1600" dirty="0" smtClean="0">
                <a:effectLst>
                  <a:outerShdw blurRad="38100" dist="38100" dir="2700000" algn="tl">
                    <a:srgbClr val="000000">
                      <a:alpha val="43137"/>
                    </a:srgbClr>
                  </a:outerShdw>
                </a:effectLst>
              </a:rPr>
              <a:t>Alzheimer's: Stanford &amp; Florida(?) Medical Schools</a:t>
            </a:r>
          </a:p>
          <a:p>
            <a:pPr lvl="2"/>
            <a:r>
              <a:rPr lang="en-US" sz="1600" dirty="0">
                <a:effectLst>
                  <a:outerShdw blurRad="38100" dist="38100" dir="2700000" algn="tl">
                    <a:srgbClr val="000000">
                      <a:alpha val="43137"/>
                    </a:srgbClr>
                  </a:outerShdw>
                </a:effectLst>
              </a:rPr>
              <a:t>P</a:t>
            </a:r>
            <a:r>
              <a:rPr lang="en-US" sz="1600" dirty="0" smtClean="0">
                <a:effectLst>
                  <a:outerShdw blurRad="38100" dist="38100" dir="2700000" algn="tl">
                    <a:srgbClr val="000000">
                      <a:alpha val="43137"/>
                    </a:srgbClr>
                  </a:outerShdw>
                </a:effectLst>
              </a:rPr>
              <a:t>hotonic imaging data: Stefan </a:t>
            </a:r>
            <a:r>
              <a:rPr lang="en-US" sz="1600" dirty="0">
                <a:effectLst>
                  <a:outerShdw blurRad="38100" dist="38100" dir="2700000" algn="tl">
                    <a:srgbClr val="000000">
                      <a:alpha val="43137"/>
                    </a:srgbClr>
                  </a:outerShdw>
                </a:effectLst>
              </a:rPr>
              <a:t>Hell, </a:t>
            </a:r>
            <a:r>
              <a:rPr lang="en-US" sz="1600" dirty="0" smtClean="0">
                <a:effectLst>
                  <a:outerShdw blurRad="38100" dist="38100" dir="2700000" algn="tl">
                    <a:srgbClr val="000000">
                      <a:alpha val="43137"/>
                    </a:srgbClr>
                  </a:outerShdw>
                </a:effectLst>
              </a:rPr>
              <a:t>2014 Chem. Nobel </a:t>
            </a:r>
            <a:endParaRPr lang="en-AU" sz="1600" dirty="0" smtClean="0">
              <a:effectLst>
                <a:outerShdw blurRad="38100" dist="38100" dir="2700000" algn="tl">
                  <a:srgbClr val="000000">
                    <a:alpha val="43137"/>
                  </a:srgbClr>
                </a:outerShdw>
              </a:effectLst>
            </a:endParaRPr>
          </a:p>
          <a:p>
            <a:pPr lvl="1"/>
            <a:r>
              <a:rPr lang="en-AU" sz="2000" dirty="0" smtClean="0">
                <a:effectLst>
                  <a:outerShdw blurRad="38100" dist="38100" dir="2700000" algn="tl">
                    <a:srgbClr val="000000">
                      <a:alpha val="43137"/>
                    </a:srgbClr>
                  </a:outerShdw>
                </a:effectLst>
              </a:rPr>
              <a:t>Research-informed R&amp;D</a:t>
            </a:r>
          </a:p>
          <a:p>
            <a:pPr lvl="2"/>
            <a:r>
              <a:rPr lang="en-AU" sz="1400" dirty="0" smtClean="0">
                <a:effectLst>
                  <a:outerShdw blurRad="38100" dist="38100" dir="2700000" algn="tl">
                    <a:srgbClr val="000000">
                      <a:alpha val="43137"/>
                    </a:srgbClr>
                  </a:outerShdw>
                </a:effectLst>
              </a:rPr>
              <a:t>Chemistry, radiology, pharmacology</a:t>
            </a:r>
          </a:p>
        </p:txBody>
      </p:sp>
      <p:sp>
        <p:nvSpPr>
          <p:cNvPr id="4" name="Slide Number Placeholder 3"/>
          <p:cNvSpPr>
            <a:spLocks noGrp="1"/>
          </p:cNvSpPr>
          <p:nvPr>
            <p:ph type="sldNum" sz="quarter" idx="12"/>
          </p:nvPr>
        </p:nvSpPr>
        <p:spPr/>
        <p:txBody>
          <a:bodyPr/>
          <a:lstStyle/>
          <a:p>
            <a:fld id="{BFEBEB0A-9E3D-4B14-9782-E2AE3DA60D96}" type="slidenum">
              <a:rPr lang="en-US" smtClean="0"/>
              <a:pPr/>
              <a:t>7</a:t>
            </a:fld>
            <a:endParaRPr lang="en-US" dirty="0"/>
          </a:p>
        </p:txBody>
      </p:sp>
      <p:pic>
        <p:nvPicPr>
          <p:cNvPr id="3074" name="Picture 2" descr="C:\Users\da089\Desktop\maths_houses-30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72200" y="2204864"/>
            <a:ext cx="2500064" cy="192713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525229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2016-17  activities: events</a:t>
            </a:r>
            <a:endParaRPr lang="en-GB" dirty="0"/>
          </a:p>
        </p:txBody>
      </p:sp>
      <p:sp>
        <p:nvSpPr>
          <p:cNvPr id="3" name="Content Placeholder 2"/>
          <p:cNvSpPr>
            <a:spLocks noGrp="1"/>
          </p:cNvSpPr>
          <p:nvPr>
            <p:ph idx="1"/>
          </p:nvPr>
        </p:nvSpPr>
        <p:spPr>
          <a:xfrm>
            <a:off x="251520" y="476672"/>
            <a:ext cx="8712968" cy="4543400"/>
          </a:xfrm>
        </p:spPr>
        <p:txBody>
          <a:bodyPr>
            <a:noAutofit/>
          </a:bodyPr>
          <a:lstStyle/>
          <a:p>
            <a:pPr marL="0" indent="0">
              <a:buNone/>
            </a:pPr>
            <a:r>
              <a:rPr lang="en-AU" dirty="0" smtClean="0">
                <a:effectLst>
                  <a:outerShdw blurRad="38100" dist="38100" dir="2700000" algn="tl">
                    <a:srgbClr val="000000">
                      <a:alpha val="43137"/>
                    </a:srgbClr>
                  </a:outerShdw>
                </a:effectLst>
              </a:rPr>
              <a:t>Selected recent and upcoming events:</a:t>
            </a:r>
          </a:p>
          <a:p>
            <a:pPr lvl="1"/>
            <a:r>
              <a:rPr lang="en-AU" sz="2000" dirty="0" smtClean="0">
                <a:solidFill>
                  <a:srgbClr val="FFFF00"/>
                </a:solidFill>
                <a:effectLst>
                  <a:outerShdw blurRad="38100" dist="38100" dir="2700000" algn="tl">
                    <a:srgbClr val="000000">
                      <a:alpha val="43137"/>
                    </a:srgbClr>
                  </a:outerShdw>
                </a:effectLst>
              </a:rPr>
              <a:t>December 2015</a:t>
            </a:r>
            <a:r>
              <a:rPr lang="en-AU" sz="2000" dirty="0" smtClean="0">
                <a:effectLst>
                  <a:outerShdw blurRad="38100" dist="38100" dir="2700000" algn="tl">
                    <a:srgbClr val="000000">
                      <a:alpha val="43137"/>
                    </a:srgbClr>
                  </a:outerShdw>
                </a:effectLst>
              </a:rPr>
              <a:t>: Mathematical Physics (ANZAMP), Guttmann 70</a:t>
            </a:r>
            <a:r>
              <a:rPr lang="en-AU" sz="2000" baseline="30000" dirty="0" smtClean="0">
                <a:effectLst>
                  <a:outerShdw blurRad="38100" dist="38100" dir="2700000" algn="tl">
                    <a:srgbClr val="000000">
                      <a:alpha val="43137"/>
                    </a:srgbClr>
                  </a:outerShdw>
                </a:effectLst>
              </a:rPr>
              <a:t>th </a:t>
            </a:r>
            <a:r>
              <a:rPr lang="en-AU" sz="2000" dirty="0" smtClean="0">
                <a:effectLst>
                  <a:outerShdw blurRad="38100" dist="38100" dir="2700000" algn="tl">
                    <a:srgbClr val="000000">
                      <a:alpha val="43137"/>
                    </a:srgbClr>
                  </a:outerShdw>
                </a:effectLst>
              </a:rPr>
              <a:t>(Osborne</a:t>
            </a:r>
            <a:r>
              <a:rPr lang="en-AU" sz="2000" dirty="0">
                <a:effectLst>
                  <a:outerShdw blurRad="38100" dist="38100" dir="2700000" algn="tl">
                    <a:srgbClr val="000000">
                      <a:alpha val="43137"/>
                    </a:srgbClr>
                  </a:outerShdw>
                </a:effectLst>
              </a:rPr>
              <a:t>), </a:t>
            </a:r>
            <a:r>
              <a:rPr lang="en-AU" sz="2000" dirty="0" err="1">
                <a:solidFill>
                  <a:schemeClr val="accent1">
                    <a:lumMod val="20000"/>
                    <a:lumOff val="80000"/>
                  </a:schemeClr>
                </a:solidFill>
                <a:effectLst>
                  <a:outerShdw blurRad="38100" dist="38100" dir="2700000" algn="tl">
                    <a:srgbClr val="000000">
                      <a:alpha val="43137"/>
                    </a:srgbClr>
                  </a:outerShdw>
                </a:effectLst>
              </a:rPr>
              <a:t>KozWaves</a:t>
            </a:r>
            <a:r>
              <a:rPr lang="en-AU" sz="2000" dirty="0">
                <a:solidFill>
                  <a:schemeClr val="accent1">
                    <a:lumMod val="20000"/>
                    <a:lumOff val="80000"/>
                  </a:schemeClr>
                </a:solidFill>
                <a:effectLst>
                  <a:outerShdw blurRad="38100" dist="38100" dir="2700000" algn="tl">
                    <a:srgbClr val="000000">
                      <a:alpha val="43137"/>
                    </a:srgbClr>
                  </a:outerShdw>
                </a:effectLst>
              </a:rPr>
              <a:t> 2 </a:t>
            </a:r>
            <a:r>
              <a:rPr lang="en-AU" sz="2000" dirty="0" smtClean="0">
                <a:solidFill>
                  <a:schemeClr val="accent1">
                    <a:lumMod val="20000"/>
                    <a:lumOff val="80000"/>
                  </a:schemeClr>
                </a:solidFill>
                <a:effectLst>
                  <a:outerShdw blurRad="38100" dist="38100" dir="2700000" algn="tl">
                    <a:srgbClr val="000000">
                      <a:alpha val="43137"/>
                    </a:srgbClr>
                  </a:outerShdw>
                </a:effectLst>
              </a:rPr>
              <a:t> </a:t>
            </a:r>
            <a:r>
              <a:rPr lang="en-AU" sz="2000" dirty="0" smtClean="0">
                <a:effectLst>
                  <a:outerShdw blurRad="38100" dist="38100" dir="2700000" algn="tl">
                    <a:srgbClr val="000000">
                      <a:alpha val="43137"/>
                    </a:srgbClr>
                  </a:outerShdw>
                </a:effectLst>
              </a:rPr>
              <a:t>(</a:t>
            </a:r>
            <a:r>
              <a:rPr lang="en-AU" sz="2000" dirty="0">
                <a:effectLst>
                  <a:outerShdw blurRad="38100" dist="38100" dir="2700000" algn="tl">
                    <a:srgbClr val="000000">
                      <a:alpha val="43137"/>
                    </a:srgbClr>
                  </a:outerShdw>
                </a:effectLst>
              </a:rPr>
              <a:t>Meylan</a:t>
            </a:r>
            <a:r>
              <a:rPr lang="en-AU" sz="2000" dirty="0" smtClean="0">
                <a:effectLst>
                  <a:outerShdw blurRad="38100" dist="38100" dir="2700000" algn="tl">
                    <a:srgbClr val="000000">
                      <a:alpha val="43137"/>
                    </a:srgbClr>
                  </a:outerShdw>
                </a:effectLst>
              </a:rPr>
              <a:t>)</a:t>
            </a:r>
          </a:p>
          <a:p>
            <a:pPr lvl="1"/>
            <a:r>
              <a:rPr lang="en-AU" sz="2000" dirty="0" smtClean="0">
                <a:solidFill>
                  <a:srgbClr val="FFFF00"/>
                </a:solidFill>
                <a:effectLst>
                  <a:outerShdw blurRad="38100" dist="38100" dir="2700000" algn="tl">
                    <a:srgbClr val="000000">
                      <a:alpha val="43137"/>
                    </a:srgbClr>
                  </a:outerShdw>
                </a:effectLst>
              </a:rPr>
              <a:t>February June/July</a:t>
            </a:r>
            <a:r>
              <a:rPr lang="en-AU" sz="2000" dirty="0" smtClean="0">
                <a:effectLst>
                  <a:outerShdw blurRad="38100" dist="38100" dir="2700000" algn="tl">
                    <a:srgbClr val="000000">
                      <a:alpha val="43137"/>
                    </a:srgbClr>
                  </a:outerShdw>
                </a:effectLst>
              </a:rPr>
              <a:t>: two months of focus on Symmetries (Willis)   </a:t>
            </a:r>
            <a:r>
              <a:rPr lang="en-AU" sz="2000" dirty="0" smtClean="0">
                <a:solidFill>
                  <a:srgbClr val="FFFF00"/>
                </a:solidFill>
                <a:effectLst>
                  <a:outerShdw blurRad="38100" dist="38100" dir="2700000" algn="tl">
                    <a:srgbClr val="000000">
                      <a:alpha val="43137"/>
                    </a:srgbClr>
                  </a:outerShdw>
                </a:effectLst>
              </a:rPr>
              <a:t>February </a:t>
            </a:r>
            <a:r>
              <a:rPr lang="en-AU" sz="2000" dirty="0" smtClean="0">
                <a:solidFill>
                  <a:schemeClr val="bg1"/>
                </a:solidFill>
                <a:effectLst>
                  <a:outerShdw blurRad="38100" dist="38100" dir="2700000" algn="tl">
                    <a:srgbClr val="000000">
                      <a:alpha val="43137"/>
                    </a:srgbClr>
                  </a:outerShdw>
                </a:effectLst>
              </a:rPr>
              <a:t>Optimisation </a:t>
            </a:r>
            <a:r>
              <a:rPr lang="en-AU" sz="2000" dirty="0" smtClean="0">
                <a:solidFill>
                  <a:srgbClr val="FFBCBC"/>
                </a:solidFill>
                <a:effectLst>
                  <a:outerShdw blurRad="38100" dist="38100" dir="2700000" algn="tl">
                    <a:srgbClr val="000000">
                      <a:alpha val="43137"/>
                    </a:srgbClr>
                  </a:outerShdw>
                </a:effectLst>
              </a:rPr>
              <a:t>SPOM 6</a:t>
            </a:r>
            <a:r>
              <a:rPr lang="en-AU" sz="2000" dirty="0" smtClean="0">
                <a:effectLst>
                  <a:outerShdw blurRad="38100" dist="38100" dir="2700000" algn="tl">
                    <a:srgbClr val="000000">
                      <a:alpha val="43137"/>
                    </a:srgbClr>
                  </a:outerShdw>
                </a:effectLst>
              </a:rPr>
              <a:t> (Borwein)  </a:t>
            </a:r>
          </a:p>
          <a:p>
            <a:pPr lvl="1"/>
            <a:r>
              <a:rPr lang="en-AU" sz="2000" dirty="0" smtClean="0">
                <a:solidFill>
                  <a:srgbClr val="FFFF00"/>
                </a:solidFill>
                <a:effectLst>
                  <a:outerShdw blurRad="38100" dist="38100" dir="2700000" algn="tl">
                    <a:srgbClr val="000000">
                      <a:alpha val="43137"/>
                    </a:srgbClr>
                  </a:outerShdw>
                </a:effectLst>
              </a:rPr>
              <a:t>February 17</a:t>
            </a:r>
            <a:r>
              <a:rPr lang="en-AU" sz="2000" dirty="0" smtClean="0">
                <a:effectLst>
                  <a:outerShdw blurRad="38100" dist="38100" dir="2700000" algn="tl">
                    <a:srgbClr val="000000">
                      <a:alpha val="43137"/>
                    </a:srgbClr>
                  </a:outerShdw>
                </a:effectLst>
              </a:rPr>
              <a:t>: Effective Visualisation (EViMS3)  </a:t>
            </a:r>
            <a:r>
              <a:rPr lang="en-AU" sz="2000" dirty="0">
                <a:effectLst>
                  <a:outerShdw blurRad="38100" dist="38100" dir="2700000" algn="tl">
                    <a:srgbClr val="000000">
                      <a:alpha val="43137"/>
                    </a:srgbClr>
                  </a:outerShdw>
                </a:effectLst>
              </a:rPr>
              <a:t>(Borwein</a:t>
            </a:r>
            <a:r>
              <a:rPr lang="en-AU" sz="2000" dirty="0" smtClean="0">
                <a:effectLst>
                  <a:outerShdw blurRad="38100" dist="38100" dir="2700000" algn="tl">
                    <a:srgbClr val="000000">
                      <a:alpha val="43137"/>
                    </a:srgbClr>
                  </a:outerShdw>
                </a:effectLst>
              </a:rPr>
              <a:t>)</a:t>
            </a:r>
          </a:p>
          <a:p>
            <a:pPr lvl="1"/>
            <a:r>
              <a:rPr lang="en-AU" sz="2000" dirty="0" smtClean="0">
                <a:solidFill>
                  <a:srgbClr val="FFFF00"/>
                </a:solidFill>
                <a:effectLst>
                  <a:outerShdw blurRad="38100" dist="38100" dir="2700000" algn="tl">
                    <a:srgbClr val="000000">
                      <a:alpha val="43137"/>
                    </a:srgbClr>
                  </a:outerShdw>
                </a:effectLst>
              </a:rPr>
              <a:t>September</a:t>
            </a:r>
            <a:r>
              <a:rPr lang="en-AU" sz="2000" dirty="0" smtClean="0">
                <a:effectLst>
                  <a:outerShdw blurRad="38100" dist="38100" dir="2700000" algn="tl">
                    <a:srgbClr val="000000">
                      <a:alpha val="43137"/>
                    </a:srgbClr>
                  </a:outerShdw>
                </a:effectLst>
              </a:rPr>
              <a:t>: </a:t>
            </a:r>
            <a:r>
              <a:rPr lang="en-AU" sz="2000" dirty="0">
                <a:effectLst>
                  <a:outerShdw blurRad="38100" dist="38100" dir="2700000" algn="tl">
                    <a:srgbClr val="000000">
                      <a:alpha val="43137"/>
                    </a:srgbClr>
                  </a:outerShdw>
                </a:effectLst>
              </a:rPr>
              <a:t>Number Theory (</a:t>
            </a:r>
            <a:r>
              <a:rPr lang="en-AU" sz="2000" dirty="0" smtClean="0">
                <a:solidFill>
                  <a:srgbClr val="FFBCBC"/>
                </a:solidFill>
                <a:effectLst>
                  <a:outerShdw blurRad="38100" dist="38100" dir="2700000" algn="tl">
                    <a:srgbClr val="000000">
                      <a:alpha val="43137"/>
                    </a:srgbClr>
                  </a:outerShdw>
                </a:effectLst>
              </a:rPr>
              <a:t>NTDU 4</a:t>
            </a:r>
            <a:r>
              <a:rPr lang="en-AU" sz="2000" dirty="0">
                <a:effectLst>
                  <a:outerShdw blurRad="38100" dist="38100" dir="2700000" algn="tl">
                    <a:srgbClr val="000000">
                      <a:alpha val="43137"/>
                    </a:srgbClr>
                  </a:outerShdw>
                </a:effectLst>
              </a:rPr>
              <a:t>) </a:t>
            </a:r>
            <a:r>
              <a:rPr lang="en-AU" sz="2000" dirty="0" smtClean="0">
                <a:effectLst>
                  <a:outerShdw blurRad="38100" dist="38100" dir="2700000" algn="tl">
                    <a:srgbClr val="000000">
                      <a:alpha val="43137"/>
                    </a:srgbClr>
                  </a:outerShdw>
                </a:effectLst>
              </a:rPr>
              <a:t> </a:t>
            </a:r>
            <a:r>
              <a:rPr lang="en-AU" sz="2000" dirty="0">
                <a:effectLst>
                  <a:outerShdw blurRad="38100" dist="38100" dir="2700000" algn="tl">
                    <a:srgbClr val="000000">
                      <a:alpha val="43137"/>
                    </a:srgbClr>
                  </a:outerShdw>
                </a:effectLst>
              </a:rPr>
              <a:t>(</a:t>
            </a:r>
            <a:r>
              <a:rPr lang="en-AU" sz="2000" dirty="0" smtClean="0">
                <a:solidFill>
                  <a:schemeClr val="bg1"/>
                </a:solidFill>
                <a:effectLst>
                  <a:outerShdw blurRad="38100" dist="38100" dir="2700000" algn="tl">
                    <a:srgbClr val="000000">
                      <a:alpha val="43137"/>
                    </a:srgbClr>
                  </a:outerShdw>
                </a:effectLst>
              </a:rPr>
              <a:t>Hussain</a:t>
            </a:r>
            <a:r>
              <a:rPr lang="en-AU" sz="2000" dirty="0">
                <a:effectLst>
                  <a:outerShdw blurRad="38100" dist="38100" dir="2700000" algn="tl">
                    <a:srgbClr val="000000">
                      <a:alpha val="43137"/>
                    </a:srgbClr>
                  </a:outerShdw>
                </a:effectLst>
              </a:rPr>
              <a:t>)</a:t>
            </a:r>
          </a:p>
          <a:p>
            <a:pPr lvl="1"/>
            <a:r>
              <a:rPr lang="en-AU" sz="2000" dirty="0" smtClean="0">
                <a:solidFill>
                  <a:srgbClr val="FFFF00"/>
                </a:solidFill>
                <a:effectLst>
                  <a:outerShdw blurRad="38100" dist="38100" dir="2700000" algn="tl">
                    <a:srgbClr val="000000">
                      <a:alpha val="43137"/>
                    </a:srgbClr>
                  </a:outerShdw>
                </a:effectLst>
              </a:rPr>
              <a:t>December</a:t>
            </a:r>
            <a:r>
              <a:rPr lang="en-AU" sz="2000" dirty="0" smtClean="0">
                <a:effectLst>
                  <a:outerShdw blurRad="38100" dist="38100" dir="2700000" algn="tl">
                    <a:srgbClr val="000000">
                      <a:alpha val="43137"/>
                    </a:srgbClr>
                  </a:outerShdw>
                </a:effectLst>
              </a:rPr>
              <a:t>: 39</a:t>
            </a:r>
            <a:r>
              <a:rPr lang="en-AU" sz="2000" baseline="30000" dirty="0" smtClean="0">
                <a:effectLst>
                  <a:outerShdw blurRad="38100" dist="38100" dir="2700000" algn="tl">
                    <a:srgbClr val="000000">
                      <a:alpha val="43137"/>
                    </a:srgbClr>
                  </a:outerShdw>
                </a:effectLst>
              </a:rPr>
              <a:t>th</a:t>
            </a:r>
            <a:r>
              <a:rPr lang="en-AU" sz="2000" dirty="0" smtClean="0">
                <a:effectLst>
                  <a:outerShdw blurRad="38100" dist="38100" dir="2700000" algn="tl">
                    <a:srgbClr val="000000">
                      <a:alpha val="43137"/>
                    </a:srgbClr>
                  </a:outerShdw>
                </a:effectLst>
              </a:rPr>
              <a:t> Australasian </a:t>
            </a:r>
            <a:r>
              <a:rPr lang="en-AU" sz="2000" dirty="0">
                <a:effectLst>
                  <a:outerShdw blurRad="38100" dist="38100" dir="2700000" algn="tl">
                    <a:srgbClr val="000000">
                      <a:alpha val="43137"/>
                    </a:srgbClr>
                  </a:outerShdw>
                </a:effectLst>
              </a:rPr>
              <a:t>Conference on </a:t>
            </a:r>
            <a:r>
              <a:rPr lang="en-AU" sz="2000" dirty="0" smtClean="0">
                <a:effectLst>
                  <a:outerShdw blurRad="38100" dist="38100" dir="2700000" algn="tl">
                    <a:srgbClr val="000000">
                      <a:alpha val="43137"/>
                    </a:srgbClr>
                  </a:outerShdw>
                </a:effectLst>
              </a:rPr>
              <a:t>Combinatorial Mathematics </a:t>
            </a:r>
            <a:r>
              <a:rPr lang="en-AU" sz="2000" dirty="0">
                <a:effectLst>
                  <a:outerShdw blurRad="38100" dist="38100" dir="2700000" algn="tl">
                    <a:srgbClr val="000000">
                      <a:alpha val="43137"/>
                    </a:srgbClr>
                  </a:outerShdw>
                </a:effectLst>
              </a:rPr>
              <a:t>and Combinatorial Computing </a:t>
            </a:r>
            <a:r>
              <a:rPr lang="en-AU" sz="2000" dirty="0" smtClean="0">
                <a:effectLst>
                  <a:outerShdw blurRad="38100" dist="38100" dir="2700000" algn="tl">
                    <a:srgbClr val="000000">
                      <a:alpha val="43137"/>
                    </a:srgbClr>
                  </a:outerShdw>
                </a:effectLst>
              </a:rPr>
              <a:t> (Kalinowski)</a:t>
            </a:r>
          </a:p>
          <a:p>
            <a:pPr lvl="1"/>
            <a:r>
              <a:rPr lang="en-AU" sz="2000" dirty="0" smtClean="0">
                <a:solidFill>
                  <a:srgbClr val="FFFF00"/>
                </a:solidFill>
                <a:effectLst>
                  <a:outerShdw blurRad="38100" dist="38100" dir="2700000" algn="tl">
                    <a:srgbClr val="000000">
                      <a:alpha val="43137"/>
                    </a:srgbClr>
                  </a:outerShdw>
                </a:effectLst>
              </a:rPr>
              <a:t>July 2017</a:t>
            </a:r>
            <a:r>
              <a:rPr lang="en-AU" sz="2000" dirty="0" smtClean="0">
                <a:effectLst>
                  <a:outerShdw blurRad="38100" dist="38100" dir="2700000" algn="tl">
                    <a:srgbClr val="000000">
                      <a:alpha val="43137"/>
                    </a:srgbClr>
                  </a:outerShdw>
                </a:effectLst>
              </a:rPr>
              <a:t>: 7</a:t>
            </a:r>
            <a:r>
              <a:rPr lang="en-AU" sz="2000" baseline="30000" dirty="0" smtClean="0">
                <a:effectLst>
                  <a:outerShdw blurRad="38100" dist="38100" dir="2700000" algn="tl">
                    <a:srgbClr val="000000">
                      <a:alpha val="43137"/>
                    </a:srgbClr>
                  </a:outerShdw>
                </a:effectLst>
              </a:rPr>
              <a:t>th</a:t>
            </a:r>
            <a:r>
              <a:rPr lang="en-AU" sz="2000" dirty="0" smtClean="0">
                <a:effectLst>
                  <a:outerShdw blurRad="38100" dist="38100" dir="2700000" algn="tl">
                    <a:srgbClr val="000000">
                      <a:alpha val="43137"/>
                    </a:srgbClr>
                  </a:outerShdw>
                </a:effectLst>
              </a:rPr>
              <a:t> World Fixed Point Conference (planning, funding)</a:t>
            </a:r>
          </a:p>
          <a:p>
            <a:pPr lvl="1"/>
            <a:endParaRPr lang="en-AU" sz="1000" dirty="0" smtClean="0">
              <a:effectLst>
                <a:outerShdw blurRad="38100" dist="38100" dir="2700000" algn="tl">
                  <a:srgbClr val="000000">
                    <a:alpha val="43137"/>
                  </a:srgbClr>
                </a:outerShdw>
              </a:effectLst>
            </a:endParaRPr>
          </a:p>
          <a:p>
            <a:pPr marL="0" indent="0">
              <a:buNone/>
            </a:pPr>
            <a:r>
              <a:rPr lang="en-AU" dirty="0" smtClean="0">
                <a:effectLst>
                  <a:outerShdw blurRad="38100" dist="38100" dir="2700000" algn="tl">
                    <a:srgbClr val="000000">
                      <a:alpha val="43137"/>
                    </a:srgbClr>
                  </a:outerShdw>
                </a:effectLst>
              </a:rPr>
              <a:t>Industry, community and business engagement activities:</a:t>
            </a:r>
          </a:p>
          <a:p>
            <a:pPr lvl="1"/>
            <a:r>
              <a:rPr lang="en-AU" sz="2000" dirty="0" smtClean="0">
                <a:solidFill>
                  <a:srgbClr val="FFFF00"/>
                </a:solidFill>
                <a:effectLst>
                  <a:outerShdw blurRad="38100" dist="38100" dir="2700000" algn="tl">
                    <a:srgbClr val="000000">
                      <a:alpha val="43137"/>
                    </a:srgbClr>
                  </a:outerShdw>
                </a:effectLst>
              </a:rPr>
              <a:t>2016 Various</a:t>
            </a:r>
            <a:r>
              <a:rPr lang="en-AU" sz="2000" dirty="0" smtClean="0">
                <a:effectLst>
                  <a:outerShdw blurRad="38100" dist="38100" dir="2700000" algn="tl">
                    <a:srgbClr val="000000">
                      <a:alpha val="43137"/>
                    </a:srgbClr>
                  </a:outerShdw>
                </a:effectLst>
              </a:rPr>
              <a:t> n.u.m.e.r.i.c. events </a:t>
            </a:r>
            <a:r>
              <a:rPr lang="en-AU" sz="2000" dirty="0">
                <a:effectLst>
                  <a:outerShdw blurRad="38100" dist="38100" dir="2700000" algn="tl">
                    <a:srgbClr val="000000">
                      <a:alpha val="43137"/>
                    </a:srgbClr>
                  </a:outerShdw>
                </a:effectLst>
              </a:rPr>
              <a:t>w</a:t>
            </a:r>
            <a:r>
              <a:rPr lang="en-AU" sz="2000" dirty="0" smtClean="0">
                <a:effectLst>
                  <a:outerShdw blurRad="38100" dist="38100" dir="2700000" algn="tl">
                    <a:srgbClr val="000000">
                      <a:alpha val="43137"/>
                    </a:srgbClr>
                  </a:outerShdw>
                </a:effectLst>
              </a:rPr>
              <a:t>ith teachers and/or students</a:t>
            </a:r>
          </a:p>
          <a:p>
            <a:pPr lvl="1"/>
            <a:r>
              <a:rPr lang="en-US" sz="2000" dirty="0" smtClean="0">
                <a:solidFill>
                  <a:srgbClr val="FFFF00"/>
                </a:solidFill>
              </a:rPr>
              <a:t>April</a:t>
            </a:r>
            <a:r>
              <a:rPr lang="en-US" sz="2000" dirty="0" smtClean="0"/>
              <a:t>: Newcastle Maths </a:t>
            </a:r>
            <a:r>
              <a:rPr lang="en-US" sz="2000" dirty="0"/>
              <a:t>Educators </a:t>
            </a:r>
            <a:r>
              <a:rPr lang="en-US" sz="2000" dirty="0" smtClean="0"/>
              <a:t> </a:t>
            </a:r>
            <a:r>
              <a:rPr lang="en-US" sz="2000" dirty="0"/>
              <a:t>(NMEC </a:t>
            </a:r>
            <a:r>
              <a:rPr lang="en-US" sz="2000" dirty="0" smtClean="0"/>
              <a:t>II) (IMSITE, Osborne) </a:t>
            </a:r>
          </a:p>
          <a:p>
            <a:pPr lvl="1"/>
            <a:r>
              <a:rPr lang="en-AU" sz="2000" dirty="0" smtClean="0">
                <a:solidFill>
                  <a:srgbClr val="FFFF00"/>
                </a:solidFill>
                <a:effectLst>
                  <a:outerShdw blurRad="38100" dist="38100" dir="2700000" algn="tl">
                    <a:srgbClr val="000000">
                      <a:alpha val="43137"/>
                    </a:srgbClr>
                  </a:outerShdw>
                </a:effectLst>
              </a:rPr>
              <a:t>July 2017</a:t>
            </a:r>
            <a:r>
              <a:rPr lang="en-AU" sz="2000" dirty="0" smtClean="0">
                <a:effectLst>
                  <a:outerShdw blurRad="38100" dist="38100" dir="2700000" algn="tl">
                    <a:srgbClr val="000000">
                      <a:alpha val="43137"/>
                    </a:srgbClr>
                  </a:outerShdw>
                </a:effectLst>
              </a:rPr>
              <a:t>: AMSI Optimise — and a week for practitioners</a:t>
            </a:r>
          </a:p>
        </p:txBody>
      </p:sp>
      <p:sp>
        <p:nvSpPr>
          <p:cNvPr id="4" name="Slide Number Placeholder 3"/>
          <p:cNvSpPr>
            <a:spLocks noGrp="1"/>
          </p:cNvSpPr>
          <p:nvPr>
            <p:ph type="sldNum" sz="quarter" idx="12"/>
          </p:nvPr>
        </p:nvSpPr>
        <p:spPr/>
        <p:txBody>
          <a:bodyPr/>
          <a:lstStyle/>
          <a:p>
            <a:fld id="{BFEBEB0A-9E3D-4B14-9782-E2AE3DA60D96}" type="slidenum">
              <a:rPr lang="en-US" smtClean="0"/>
              <a:pPr/>
              <a:t>8</a:t>
            </a:fld>
            <a:endParaRPr lang="en-US" dirty="0"/>
          </a:p>
        </p:txBody>
      </p:sp>
    </p:spTree>
    <p:extLst>
      <p:ext uri="{BB962C8B-B14F-4D97-AF65-F5344CB8AC3E}">
        <p14:creationId xmlns:p14="http://schemas.microsoft.com/office/powerpoint/2010/main" val="16155894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762000" y="5150296"/>
            <a:ext cx="8382000" cy="1087016"/>
          </a:xfrm>
        </p:spPr>
        <p:txBody>
          <a:bodyPr>
            <a:normAutofit/>
          </a:bodyPr>
          <a:lstStyle/>
          <a:p>
            <a:r>
              <a:rPr lang="en-AU" sz="4000" dirty="0" smtClean="0"/>
              <a:t>Mathematical foundations</a:t>
            </a:r>
            <a:endParaRPr lang="en-GB" sz="4000" dirty="0"/>
          </a:p>
        </p:txBody>
      </p:sp>
      <p:sp>
        <p:nvSpPr>
          <p:cNvPr id="13" name="Hexagon 12"/>
          <p:cNvSpPr/>
          <p:nvPr/>
        </p:nvSpPr>
        <p:spPr>
          <a:xfrm>
            <a:off x="1867482" y="413006"/>
            <a:ext cx="5328592" cy="4821643"/>
          </a:xfrm>
          <a:prstGeom prst="hexagon">
            <a:avLst/>
          </a:prstGeom>
          <a:solidFill>
            <a:schemeClr val="tx2">
              <a:lumMod val="90000"/>
              <a:lumOff val="1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fld id="{BFEBEB0A-9E3D-4B14-9782-E2AE3DA60D96}" type="slidenum">
              <a:rPr lang="en-US" smtClean="0"/>
              <a:pPr/>
              <a:t>9</a:t>
            </a:fld>
            <a:endParaRPr lang="en-US" dirty="0"/>
          </a:p>
        </p:txBody>
      </p:sp>
      <p:sp>
        <p:nvSpPr>
          <p:cNvPr id="8" name="Rectangle 7"/>
          <p:cNvSpPr/>
          <p:nvPr/>
        </p:nvSpPr>
        <p:spPr>
          <a:xfrm>
            <a:off x="2911599" y="1275656"/>
            <a:ext cx="3240360" cy="3096344"/>
          </a:xfrm>
          <a:prstGeom prst="rect">
            <a:avLst/>
          </a:prstGeom>
          <a:solidFill>
            <a:schemeClr val="tx2">
              <a:lumMod val="75000"/>
              <a:lumOff val="2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p:cNvSpPr/>
          <p:nvPr/>
        </p:nvSpPr>
        <p:spPr>
          <a:xfrm>
            <a:off x="3379651" y="1851720"/>
            <a:ext cx="2304256" cy="1944216"/>
          </a:xfrm>
          <a:prstGeom prst="triangle">
            <a:avLst/>
          </a:prstGeom>
          <a:solidFill>
            <a:srgbClr val="C0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p:cNvSpPr txBox="1">
            <a:spLocks/>
          </p:cNvSpPr>
          <p:nvPr/>
        </p:nvSpPr>
        <p:spPr>
          <a:xfrm>
            <a:off x="3379650" y="3693654"/>
            <a:ext cx="2304257" cy="65496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AU" dirty="0" smtClean="0"/>
              <a:t>Number theory</a:t>
            </a:r>
          </a:p>
        </p:txBody>
      </p:sp>
      <p:sp>
        <p:nvSpPr>
          <p:cNvPr id="6" name="Content Placeholder 2"/>
          <p:cNvSpPr txBox="1">
            <a:spLocks/>
          </p:cNvSpPr>
          <p:nvPr/>
        </p:nvSpPr>
        <p:spPr>
          <a:xfrm rot="3600000">
            <a:off x="4321546" y="2279863"/>
            <a:ext cx="1865784" cy="65496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AU" dirty="0" smtClean="0"/>
              <a:t>Analysis</a:t>
            </a:r>
          </a:p>
        </p:txBody>
      </p:sp>
      <p:sp>
        <p:nvSpPr>
          <p:cNvPr id="3" name="Content Placeholder 2"/>
          <p:cNvSpPr>
            <a:spLocks noGrp="1"/>
          </p:cNvSpPr>
          <p:nvPr>
            <p:ph idx="1"/>
          </p:nvPr>
        </p:nvSpPr>
        <p:spPr>
          <a:xfrm rot="18000000">
            <a:off x="2809378" y="2424793"/>
            <a:ext cx="1865784" cy="654968"/>
          </a:xfrm>
        </p:spPr>
        <p:txBody>
          <a:bodyPr/>
          <a:lstStyle/>
          <a:p>
            <a:pPr marL="0" indent="0" algn="ctr">
              <a:buNone/>
            </a:pPr>
            <a:r>
              <a:rPr lang="en-AU" dirty="0" smtClean="0"/>
              <a:t>Algebra</a:t>
            </a:r>
            <a:endParaRPr lang="en-GB" dirty="0"/>
          </a:p>
        </p:txBody>
      </p:sp>
      <p:sp>
        <p:nvSpPr>
          <p:cNvPr id="9" name="Content Placeholder 2"/>
          <p:cNvSpPr txBox="1">
            <a:spLocks/>
          </p:cNvSpPr>
          <p:nvPr/>
        </p:nvSpPr>
        <p:spPr>
          <a:xfrm>
            <a:off x="2911599" y="771600"/>
            <a:ext cx="3240360" cy="65496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r>
              <a:rPr lang="en-AU" dirty="0" smtClean="0"/>
              <a:t>Graph theory</a:t>
            </a:r>
            <a:endParaRPr lang="en-GB" dirty="0"/>
          </a:p>
        </p:txBody>
      </p:sp>
      <p:sp>
        <p:nvSpPr>
          <p:cNvPr id="10" name="Content Placeholder 2"/>
          <p:cNvSpPr txBox="1">
            <a:spLocks/>
          </p:cNvSpPr>
          <p:nvPr/>
        </p:nvSpPr>
        <p:spPr>
          <a:xfrm rot="5400000">
            <a:off x="4788599" y="2484655"/>
            <a:ext cx="3072966" cy="65496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r>
              <a:rPr lang="en-AU" dirty="0" smtClean="0"/>
              <a:t>Combinatorics</a:t>
            </a:r>
            <a:endParaRPr lang="en-GB" dirty="0"/>
          </a:p>
        </p:txBody>
      </p:sp>
      <p:sp>
        <p:nvSpPr>
          <p:cNvPr id="11" name="Content Placeholder 2"/>
          <p:cNvSpPr txBox="1">
            <a:spLocks/>
          </p:cNvSpPr>
          <p:nvPr/>
        </p:nvSpPr>
        <p:spPr>
          <a:xfrm rot="16200000">
            <a:off x="1176509" y="2496344"/>
            <a:ext cx="3096344" cy="65496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r>
              <a:rPr lang="en-AU" dirty="0" smtClean="0"/>
              <a:t>Fluid mechanics</a:t>
            </a:r>
            <a:endParaRPr lang="en-GB" dirty="0"/>
          </a:p>
        </p:txBody>
      </p:sp>
      <p:sp>
        <p:nvSpPr>
          <p:cNvPr id="12" name="Content Placeholder 2"/>
          <p:cNvSpPr txBox="1">
            <a:spLocks/>
          </p:cNvSpPr>
          <p:nvPr/>
        </p:nvSpPr>
        <p:spPr>
          <a:xfrm>
            <a:off x="2911599" y="4227984"/>
            <a:ext cx="3240359" cy="65496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r>
              <a:rPr lang="en-AU" dirty="0" smtClean="0"/>
              <a:t>Optimisation</a:t>
            </a:r>
            <a:endParaRPr lang="en-GB" dirty="0"/>
          </a:p>
        </p:txBody>
      </p:sp>
      <p:sp>
        <p:nvSpPr>
          <p:cNvPr id="14" name="Content Placeholder 2"/>
          <p:cNvSpPr txBox="1">
            <a:spLocks/>
          </p:cNvSpPr>
          <p:nvPr/>
        </p:nvSpPr>
        <p:spPr>
          <a:xfrm>
            <a:off x="3052166" y="-99392"/>
            <a:ext cx="2945432" cy="65496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r>
              <a:rPr lang="en-AU" dirty="0" smtClean="0"/>
              <a:t>Imaging</a:t>
            </a:r>
            <a:endParaRPr lang="en-GB" dirty="0"/>
          </a:p>
        </p:txBody>
      </p:sp>
      <p:sp>
        <p:nvSpPr>
          <p:cNvPr id="15" name="Content Placeholder 2"/>
          <p:cNvSpPr txBox="1">
            <a:spLocks/>
          </p:cNvSpPr>
          <p:nvPr/>
        </p:nvSpPr>
        <p:spPr>
          <a:xfrm rot="3780000">
            <a:off x="5426758" y="1206865"/>
            <a:ext cx="2671447" cy="65496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r>
              <a:rPr lang="en-AU" dirty="0" smtClean="0"/>
              <a:t>Logistics</a:t>
            </a:r>
            <a:endParaRPr lang="en-GB" dirty="0"/>
          </a:p>
        </p:txBody>
      </p:sp>
      <p:sp>
        <p:nvSpPr>
          <p:cNvPr id="16" name="Content Placeholder 2"/>
          <p:cNvSpPr txBox="1">
            <a:spLocks/>
          </p:cNvSpPr>
          <p:nvPr/>
        </p:nvSpPr>
        <p:spPr>
          <a:xfrm rot="17820000">
            <a:off x="919696" y="1239458"/>
            <a:ext cx="2729997" cy="65496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r>
              <a:rPr lang="en-AU" dirty="0" smtClean="0"/>
              <a:t>Cryptography</a:t>
            </a:r>
            <a:endParaRPr lang="en-GB" dirty="0"/>
          </a:p>
        </p:txBody>
      </p:sp>
      <p:sp>
        <p:nvSpPr>
          <p:cNvPr id="17" name="Content Placeholder 2"/>
          <p:cNvSpPr txBox="1">
            <a:spLocks/>
          </p:cNvSpPr>
          <p:nvPr/>
        </p:nvSpPr>
        <p:spPr>
          <a:xfrm rot="17760000">
            <a:off x="5255691" y="3801424"/>
            <a:ext cx="2945432" cy="65496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r>
              <a:rPr lang="en-AU" dirty="0" smtClean="0"/>
              <a:t>Operations research</a:t>
            </a:r>
            <a:endParaRPr lang="en-GB" dirty="0"/>
          </a:p>
        </p:txBody>
      </p:sp>
      <p:sp>
        <p:nvSpPr>
          <p:cNvPr id="18" name="Content Placeholder 2"/>
          <p:cNvSpPr txBox="1">
            <a:spLocks/>
          </p:cNvSpPr>
          <p:nvPr/>
        </p:nvSpPr>
        <p:spPr>
          <a:xfrm rot="3780000">
            <a:off x="944648" y="3749677"/>
            <a:ext cx="2722022" cy="65496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r>
              <a:rPr lang="en-AU" dirty="0" smtClean="0"/>
              <a:t>Finance</a:t>
            </a:r>
            <a:endParaRPr lang="en-GB" dirty="0"/>
          </a:p>
        </p:txBody>
      </p:sp>
      <p:sp>
        <p:nvSpPr>
          <p:cNvPr id="19" name="Content Placeholder 2"/>
          <p:cNvSpPr txBox="1">
            <a:spLocks/>
          </p:cNvSpPr>
          <p:nvPr/>
        </p:nvSpPr>
        <p:spPr>
          <a:xfrm>
            <a:off x="3044340" y="5092080"/>
            <a:ext cx="2953258" cy="65496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b="1" kern="1200" cap="none" spc="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b="1" kern="1200" cap="none" spc="0" baseline="0">
                <a:ln w="3175">
                  <a:no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Font typeface="Arial" pitchFamily="34" charset="0"/>
              <a:buNone/>
            </a:pPr>
            <a:r>
              <a:rPr lang="en-AU" dirty="0" smtClean="0"/>
              <a:t>Control</a:t>
            </a:r>
            <a:endParaRPr lang="en-GB" dirty="0"/>
          </a:p>
        </p:txBody>
      </p:sp>
      <p:pic>
        <p:nvPicPr>
          <p:cNvPr id="2" name="Picture 1" descr="SUPERCOMPUTER063a2_f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3928" y="2996952"/>
            <a:ext cx="1224568" cy="720080"/>
          </a:xfrm>
          <a:prstGeom prst="rect">
            <a:avLst/>
          </a:prstGeom>
        </p:spPr>
      </p:pic>
    </p:spTree>
    <p:extLst>
      <p:ext uri="{BB962C8B-B14F-4D97-AF65-F5344CB8AC3E}">
        <p14:creationId xmlns:p14="http://schemas.microsoft.com/office/powerpoint/2010/main" val="22930875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Custom 1">
      <a:majorFont>
        <a:latin typeface="Impact"/>
        <a:ea typeface=""/>
        <a:cs typeface=""/>
      </a:majorFont>
      <a:minorFont>
        <a:latin typeface="Eras Medium ITC"/>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Newsprint</Template>
  <TotalTime>2981</TotalTime>
  <Words>1769</Words>
  <Application>Microsoft Macintosh PowerPoint</Application>
  <PresentationFormat>On-screen Show (4:3)</PresentationFormat>
  <Paragraphs>317</Paragraphs>
  <Slides>39</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Impact</vt:lpstr>
      <vt:lpstr>Wingdings</vt:lpstr>
      <vt:lpstr>Arial</vt:lpstr>
      <vt:lpstr>Calibri</vt:lpstr>
      <vt:lpstr>Eras Light ITC</vt:lpstr>
      <vt:lpstr>Eras Medium ITC</vt:lpstr>
      <vt:lpstr>Newsprint</vt:lpstr>
      <vt:lpstr>Custom Design</vt:lpstr>
      <vt:lpstr>CARMA: a model for multi-discipline &amp; multi-institution collaboration</vt:lpstr>
      <vt:lpstr>PART I: focus on the future</vt:lpstr>
      <vt:lpstr>Abstract</vt:lpstr>
      <vt:lpstr>Axioms for Collaboration</vt:lpstr>
      <vt:lpstr>Axioms for Collaboration</vt:lpstr>
      <vt:lpstr>My background</vt:lpstr>
      <vt:lpstr>2016 activities: KPIs</vt:lpstr>
      <vt:lpstr>2016-17  activities: events</vt:lpstr>
      <vt:lpstr>Mathematical foundations</vt:lpstr>
      <vt:lpstr>2016 activities: grants</vt:lpstr>
      <vt:lpstr>2020 impact</vt:lpstr>
      <vt:lpstr>2020 impact</vt:lpstr>
      <vt:lpstr>2020 impact</vt:lpstr>
      <vt:lpstr>2020 impact</vt:lpstr>
      <vt:lpstr>2020 impact</vt:lpstr>
      <vt:lpstr>2020 impact</vt:lpstr>
      <vt:lpstr>PART II: CARMA’s strengths</vt:lpstr>
      <vt:lpstr>PowerPoint Presentation</vt:lpstr>
      <vt:lpstr>CARMA</vt:lpstr>
      <vt:lpstr>Recent successes</vt:lpstr>
      <vt:lpstr>Members</vt:lpstr>
      <vt:lpstr>Research groups</vt:lpstr>
      <vt:lpstr>Notable achievements</vt:lpstr>
      <vt:lpstr>A strong backbone</vt:lpstr>
      <vt:lpstr> </vt:lpstr>
      <vt:lpstr>Visualisation</vt:lpstr>
      <vt:lpstr>Visualisation</vt:lpstr>
      <vt:lpstr>PowerPoint Presentation</vt:lpstr>
      <vt:lpstr>PowerPoint Presentation</vt:lpstr>
      <vt:lpstr>Financial Maths</vt:lpstr>
      <vt:lpstr>Interactive financial tools</vt:lpstr>
      <vt:lpstr>PowerPoint Presentation</vt:lpstr>
      <vt:lpstr>Imaging &amp; Signal Reconstruction</vt:lpstr>
      <vt:lpstr>PowerPoint Presentation</vt:lpstr>
      <vt:lpstr>Brain Synapses</vt:lpstr>
      <vt:lpstr>Brain Synapses</vt:lpstr>
      <vt:lpstr>CARMA PRC v2016</vt:lpstr>
      <vt:lpstr>Thanks to all local sponsors </vt:lpstr>
      <vt:lpstr>CARMA PRC v2016</vt:lpstr>
    </vt:vector>
  </TitlesOfParts>
  <Company>The University of Newcastle</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CARMA v2016.0</dc:title>
  <dc:creator>David Allingham</dc:creator>
  <cp:lastModifiedBy>Jon Borwein</cp:lastModifiedBy>
  <cp:revision>290</cp:revision>
  <dcterms:created xsi:type="dcterms:W3CDTF">2015-10-26T04:06:03Z</dcterms:created>
  <dcterms:modified xsi:type="dcterms:W3CDTF">2016-05-16T16:00:26Z</dcterms:modified>
</cp:coreProperties>
</file>