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  <p:sldMasterId id="2147483669" r:id="rId2"/>
    <p:sldMasterId id="2147483694" r:id="rId3"/>
  </p:sldMasterIdLst>
  <p:notesMasterIdLst>
    <p:notesMasterId r:id="rId63"/>
  </p:notesMasterIdLst>
  <p:handoutMasterIdLst>
    <p:handoutMasterId r:id="rId64"/>
  </p:handoutMasterIdLst>
  <p:sldIdLst>
    <p:sldId id="256" r:id="rId4"/>
    <p:sldId id="392" r:id="rId5"/>
    <p:sldId id="445" r:id="rId6"/>
    <p:sldId id="414" r:id="rId7"/>
    <p:sldId id="415" r:id="rId8"/>
    <p:sldId id="408" r:id="rId9"/>
    <p:sldId id="409" r:id="rId10"/>
    <p:sldId id="410" r:id="rId11"/>
    <p:sldId id="411" r:id="rId12"/>
    <p:sldId id="412" r:id="rId13"/>
    <p:sldId id="413" r:id="rId14"/>
    <p:sldId id="407" r:id="rId15"/>
    <p:sldId id="447" r:id="rId16"/>
    <p:sldId id="448" r:id="rId17"/>
    <p:sldId id="452" r:id="rId18"/>
    <p:sldId id="449" r:id="rId19"/>
    <p:sldId id="450" r:id="rId20"/>
    <p:sldId id="419" r:id="rId21"/>
    <p:sldId id="420" r:id="rId22"/>
    <p:sldId id="421" r:id="rId23"/>
    <p:sldId id="422" r:id="rId24"/>
    <p:sldId id="423" r:id="rId25"/>
    <p:sldId id="426" r:id="rId26"/>
    <p:sldId id="427" r:id="rId27"/>
    <p:sldId id="428" r:id="rId28"/>
    <p:sldId id="418" r:id="rId29"/>
    <p:sldId id="430" r:id="rId30"/>
    <p:sldId id="442" r:id="rId31"/>
    <p:sldId id="432" r:id="rId32"/>
    <p:sldId id="443" r:id="rId33"/>
    <p:sldId id="446" r:id="rId34"/>
    <p:sldId id="453" r:id="rId35"/>
    <p:sldId id="433" r:id="rId36"/>
    <p:sldId id="451" r:id="rId37"/>
    <p:sldId id="434" r:id="rId38"/>
    <p:sldId id="435" r:id="rId39"/>
    <p:sldId id="436" r:id="rId40"/>
    <p:sldId id="437" r:id="rId41"/>
    <p:sldId id="438" r:id="rId42"/>
    <p:sldId id="439" r:id="rId43"/>
    <p:sldId id="440" r:id="rId44"/>
    <p:sldId id="441" r:id="rId45"/>
    <p:sldId id="454" r:id="rId46"/>
    <p:sldId id="416" r:id="rId47"/>
    <p:sldId id="417" r:id="rId48"/>
    <p:sldId id="394" r:id="rId49"/>
    <p:sldId id="386" r:id="rId50"/>
    <p:sldId id="395" r:id="rId51"/>
    <p:sldId id="396" r:id="rId52"/>
    <p:sldId id="404" r:id="rId53"/>
    <p:sldId id="399" r:id="rId54"/>
    <p:sldId id="398" r:id="rId55"/>
    <p:sldId id="385" r:id="rId56"/>
    <p:sldId id="400" r:id="rId57"/>
    <p:sldId id="401" r:id="rId58"/>
    <p:sldId id="403" r:id="rId59"/>
    <p:sldId id="391" r:id="rId60"/>
    <p:sldId id="405" r:id="rId61"/>
    <p:sldId id="402" r:id="rId62"/>
  </p:sldIdLst>
  <p:sldSz cx="9144000" cy="6858000" type="screen4x3"/>
  <p:notesSz cx="6797675" cy="9874250"/>
  <p:custDataLst>
    <p:tags r:id="rId66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C73E"/>
    <a:srgbClr val="000000"/>
    <a:srgbClr val="005024"/>
    <a:srgbClr val="2AFE3E"/>
    <a:srgbClr val="020202"/>
    <a:srgbClr val="53E303"/>
    <a:srgbClr val="557A24"/>
    <a:srgbClr val="8CC63F"/>
    <a:srgbClr val="7F7F90"/>
    <a:srgbClr val="0E2C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64" autoAdjust="0"/>
    <p:restoredTop sz="93638" autoAdjust="0"/>
  </p:normalViewPr>
  <p:slideViewPr>
    <p:cSldViewPr snapToObjects="1">
      <p:cViewPr varScale="1">
        <p:scale>
          <a:sx n="82" d="100"/>
          <a:sy n="82" d="100"/>
        </p:scale>
        <p:origin x="-196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tags" Target="tags/tag1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A7175-DE35-4244-9823-C11BF5902226}" type="datetimeFigureOut">
              <a:rPr lang="en-AU" smtClean="0"/>
              <a:pPr/>
              <a:t>26/11/15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C453B-0E4D-4C95-9BE1-99D738A99AE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67721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7878E-7" units="1/dev"/>
        </inkml:channelProperties>
      </inkml:inkSource>
      <inkml:timestamp xml:id="ts0" timeString="2013-03-07T22:36:53.238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-14 28 95,'-13'16'43,"13"-16"-3,-7-17-13,7 17-66,4-16-2,-4 16-2,9-12-1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7878E-7" units="1/dev"/>
        </inkml:channelProperties>
      </inkml:inkSource>
      <inkml:timestamp xml:id="ts0" timeString="2013-03-07T22:36:43.332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148 498 10,'-9'1'28,"9"-1"-1,-10-2 3,2-2-14,8 4-4,-9 2-3,9-2-1,0 0-2,-8 21-2,4-11-1,3 11 1,3-2-2,6 10 1,5 1-1,14 8 1,10 3-2,16 5 2,16 0-1,19 1 1,23 0-2,19-4 2,22-3-1,18-3 0,12-10 0,8-7 0,5-11 0,2-8 0,-14-10 0,-11-8 0,-18-12 0,-21-7-1,-20-1-1,-17-2 0,-23 1 0,-19 3-2,-16 8-2,-17-3-10,-8 17-22,-22-3 0,-3 6-2,-17-3 0</inkml:trace>
  <inkml:trace contextRef="#ctx0" brushRef="#br0" timeOffset="780">36 711 28,'-11'-6'30,"11"6"0,-10-9-1,10 9-16,-9-12-5,9 12-2,-6-16-2,6 3-2,-1-4 2,5 1-1,0-5 2,3 0-2,0-5 4,7 0-4,-2 0 1,4 3 1,-1 1-3,4 1 0,-3 3 0,2 3-1,-1 5-1,-2 7 0,2 4 1,1 5-1,3 3 0,5 4-2,6 4-1,0-7-18,10 10-12,-3-8-3,8 1-1,-4-7-2</inkml:trace>
  <inkml:trace contextRef="#ctx0" brushRef="#br0" timeOffset="1732">3154 216 71,'0'0'35,"-7"-22"-2,7 22 0,0 0-26,0 0-2,-7 12-2,7 4 0,1 3-2,2 1 0,0 4-1,3-3 0,3-3-2,0-6-2,7 5-17,-7-16-13,6 5 1,-6-14-3,5 1 2</inkml:trace>
  <inkml:trace contextRef="#ctx0" brushRef="#br0" timeOffset="1981">3282 152 73,'-9'19'35,"-4"-3"-1,12 9-2,-2 0-29,5 2-33,15 10-2,-5-4-2,10 4-1</inkml:trace>
  <inkml:trace contextRef="#ctx0" brushRef="#br0" timeOffset="2371">3636 599 53,'0'0'34,"0"-23"0,0 23 1,-10-14-21,10 14-6,-10 4-4,10-4-2,-18 19-1,8-5 0,-3 4-2,1 2 2,0-1-1,1 1 0,2-1 0,1-3 1,4-2-2,4-14 1,1 15-1,-1-15 1,17-2-1,-2-3 0,4-1 1,4-1-1,3-1 0,2 2 0,1 5 0,-1 2 1,-3 4-1,-4 5 1,-6 2 0,-7 4 0,-6 1 0,-7 5 1,-6-1-1,-3 1 1,-3 1-2,-3-8-4,9 4-27,-8-12-1,19-7-1,-15 1-1</inkml:trace>
  <inkml:trace contextRef="#ctx0" brushRef="#br0" timeOffset="3245">3891 296 70,'0'0'36,"-12"11"-2,12 6 1,-7-1-25,9 14-4,1 5-3,2 6 0,-1 8-1,5 3 0,-1-4-4,3-2 0,4 2-9,-5-15-23,9 0-3,-7-18 2,8-6-2</inkml:trace>
  <inkml:trace contextRef="#ctx0" brushRef="#br0" timeOffset="3463">3848 534 73,'-24'-2'38,"2"-3"-5,22 5 1,-12 5-27,21-1-4,7 2-3,8-2-3,12 13-21,-2-10-10,7 10-2,-3-6 1,6 4-2</inkml:trace>
  <inkml:trace contextRef="#ctx0" brushRef="#br0" timeOffset="3651">4207 727 90,'-15'1'36,"15"-1"-1,-12-5-5,12 5-29,10 4-10,-10-4-26,17-2 0,-17 2-2,24-14 0</inkml:trace>
  <inkml:trace contextRef="#ctx0" brushRef="#br0" timeOffset="3807">4206 390 86,'-9'-11'37,"-4"-7"-1,13 18 0,-6-17-33,6 17-3,16 5-6,-16-5-30,21 29 1,-11-10-3,7 7 1</inkml:trace>
  <inkml:trace contextRef="#ctx0" brushRef="#br0" timeOffset="4009">4516 222 75,'-11'-38'39,"-7"-8"-1,8 14-1,-5 2-29,2 14-2,-1 9-2,-1 10-1,-2 12-1,2 15 0,0 14-1,2 12 0,2 11 0,3 14 0,5 11-1,6 10 2,6 9-4,8-5 3,7-3-4,2-8 2,3-9-4,-1-18 1,1-5-9,-13-31-25,3-10 1,-19-22-2,0 0 2</inkml:trace>
  <inkml:trace contextRef="#ctx0" brushRef="#br0" timeOffset="4290">4354 661 80,'-11'-31'38,"13"12"-4,0-4 2,12 11-33,5 0-2,5 3-5,11 18-22,-3-10-10,7 11-1,-4-9 1</inkml:trace>
  <inkml:trace contextRef="#ctx0" brushRef="#br0" timeOffset="4727">4864 60 70,'0'0'35,"-1"-20"0,1 20-8,-7-18-14,7 18-5,-11-16-2,11 16-1,-21-6-2,7 10 0,-3 4-1,0 7-1,-2 13 0,3 13 0,1 12-1,5 14 1,2 13-1,7 12 1,6 10-2,5 10 2,3 2-2,4-5 1,0-10-2,1-10 0,1-13-3,-7-19-4,4-10-28,-13-28 0,3-9-1,-6-10-1</inkml:trace>
  <inkml:trace contextRef="#ctx0" brushRef="#br0" timeOffset="5039">4628 588 77,'-2'-22'39,"13"9"-4,-2-11 3,16 11-33,4 2-5,5 4-3,8 13-14,-8-6-19,4 12 1,-9-8-3,2 14 0</inkml:trace>
  <inkml:trace contextRef="#ctx0" brushRef="#br0" timeOffset="5257">4969 618 72,'-18'-1'38,"18"1"-2,0 0 0,0 0-31,0 0-4,7 11 0,-7-11-1,17 13 1,-8-3-1,2-7 1,0 1-2,2-4 1,-1-7 1,1 1-2,0-6 2,-2-2-3,0-1 3,-3 3-2,0-3 2,-2 3-3,-6 12 2,8-12 0,-8 12 0,0 0 0,5 17 0,-3-4 1,0 3-2,-1 1 1,3 3-2,-3-2-1,8 8-13,-6-16-17,7 4-3,-10-14 0,20 6-1</inkml:trace>
  <inkml:trace contextRef="#ctx0" brushRef="#br0" timeOffset="5632">5292 565 69,'0'0'38,"-16"-8"-1,16 8-1,0 0-30,0 0-4,0 0 0,17 1-2,-4-1 0,1 0 0,2-1 1,2 0-1,-1-2-1,0-2 1,-3-2 0,0-2 0,-5-2 0,-9 11-1,11-19 1,-11 8 0,0 11 1,-10-16-1,0 12 1,-4 4-1,-3 5 1,-2 6 0,0 3 0,3 2 0,2 7-2,5 1 2,5-1-2,5 0-1,8-1-3,2-11-11,11 7-21,-5-10 2,8-2-3,-6-11 2</inkml:trace>
  <inkml:trace contextRef="#ctx0" brushRef="#br0" timeOffset="6022">5640 488 76,'-23'-6'37,"11"8"-1,-9-3 0,3 7-31,-2 2-1,2 5-2,0 2-1,3 2-1,3-4 0,4 2-1,8-15 0,4 18-1,7-13 0,3 0 0,4-7-1,0-5 1,3 5 0,0-7 0,-1 4 0,-4-2 1,-1 3 1,-5-3 0,0 3 0,-10 4 1,0 0 1,0 0 0,-2 19-1,-9-6 1,-5 2-2,0 2 1,-5 1-1,4-1-2,7 1-8,-2-12-25,12-6 0,0 0-1,20-1 0</inkml:trace>
  <inkml:trace contextRef="#ctx0" brushRef="#br0" timeOffset="6412">5871 474 67,'0'0'37,"-13"1"0,-6-3-1,5 9-27,-7-3-5,3 5-2,-1 0 0,2 1-2,3 1 0,4-2-1,10-9-1,-2 15 0,2-15 0,19 8-1,-2-8 1,3-4-1,2 2 1,1-3 0,3 1 1,-1-1 0,1-1 0,-3 3 0,-2 4 1,-5 3 0,-4 0 1,-4 9-1,-8 1 0,-7 2 0,-7 6-1,-11-6-14,1 9-18,-8-7-1,2-2-2,-3-9 1</inkml:trace>
  <inkml:trace contextRef="#ctx0" brushRef="#br0" timeOffset="117303">3464 1134 26,'0'0'25,"0"0"1,0 0-6,0 0-5,0 0-3,0 0-2,-4-11-3,4 11-1,0 0-2,0 0-1,0 0 0,0 0 0,0 0-1,10 7 0,-10-7 1,19-3 0,-3 1-1,4 1 0,3-4 0,5 2-1,1-1 0,0 0-3,2 9-12,-6-10-18,1 7 0,-10-8-4,1 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7878E-7" units="1/dev"/>
        </inkml:channelProperties>
      </inkml:inkSource>
      <inkml:timestamp xml:id="ts0" timeString="2013-03-07T22:36:50.274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45 571 69,'0'0'39,"-13"-13"-2,13 13 1,-23-12-27,23 12-5,-9 1-2,9-1-2,3 25 0,4-1-1,3 12 0,5 13 0,3 5-1,2 5 0,2 6-2,-2-2 0,0 1-4,-6-15-15,2 4-20,-10-23 1,1-4 2,-8-16-1</inkml:trace>
  <inkml:trace contextRef="#ctx0" brushRef="#br0" timeOffset="250">20 978 67,'-5'-16'36,"14"6"0,3-6-2,8 4-30,8 10-10,-2-3-27,9 10-1,-6 0-1,2 6 0</inkml:trace>
  <inkml:trace contextRef="#ctx0" brushRef="#br0" timeOffset="453">322 943 69,'-9'1'36,"-1"-3"-3,10 2 2,0 0-31,0 0-2,9 6-1,2-3-1,2 1 1,3-1-1,2-3 1,0-1-1,0-3-1,-1 0 1,-3-6 0,-3 0 0,-4-4 0,-5-2-1,-5-2 1,-4 6 1,-3-1 0,-3 7 0,-5 5 1,1 10 1,0 8-1,2 6 0,2 7 0,7 2 0,4 2-2,6-4-1,8 4-5,2-16-25,11 6-3,-5-13-3,9-2 0</inkml:trace>
  <inkml:trace contextRef="#ctx0" brushRef="#br0" timeOffset="843">595 992 47,'0'0'34,"0"0"2,-4-11-1,4 11-19,0 0-7,0 0-4,14 0-1,-14 0-2,16 3 0,-4-6 0,2 0-1,1-5-1,1-3 1,0-2 0,-1 0-1,0-1 0,-4 0 0,-1 6 0,-10 8-1,12-7 1,-12 7 0,2 17-1,-4-3 1,-1 7-1,0 1 0,0 2-2,-1-3-2,8 7-23,-7-12-7,8 3 0,-5-19-2</inkml:trace>
  <inkml:trace contextRef="#ctx0" brushRef="#br0" timeOffset="1201">1102 836 68,'-14'-16'37,"4"6"0,-8-7 1,6 9-30,-6 1-3,1 8-1,-6 5-2,2 6 1,0 1-2,4 2-1,0 1 0,7 1 0,4 0-1,7-5-1,8-1 1,0-5-2,9-1 1,-2-2 1,7-3-1,0-6 0,3-1 1,2-1 0,4 2 0,-1 0 0,-2 3 0,-2 3 1,-4 2 0,-7 4-1,-7 5 1,-9 4 1,-11 1 0,-7 0 0,-5 1 0,-1-1-1,-1 0-1,1-5-3,12 7-16,-2-16-14,14-2-1,0 0-2,18-6 1</inkml:trace>
  <inkml:trace contextRef="#ctx0" brushRef="#br0" timeOffset="1638">1497 820 73,'-18'-8'38,"4"7"-1,-8-10 0,5 10-31,-1 2-3,5 5-1,0 3-1,-1 6-1,3 3 0,1 0-1,3 4 1,2 0-1,6-1-1,3-4 1,6-5 0,3-7 0,7-5 0,2-7 1,2-8 0,-2-6 0,0-7 1,-5 0 1,-4 1-1,-5 0 0,-8 3 1,-5 5-1,-6 5 0,-3 7 0,-2 8-1,0 5-2,2 4-1,1 0-2,9 12-5,-3-12-20,15 10-6,-1-10-2,9 4 2</inkml:trace>
  <inkml:trace contextRef="#ctx0" brushRef="#br0" timeOffset="2013">1595 855 69,'0'0'36,"0"0"-1,0 0 1,0 0-31,0 0-1,0 0-2,9-8 1,-9 8-1,0 0 0,11-10 0,-11 10-1,14-16 1,-4 2-1,2-3 0,2-4 0,1-2 0,0-2-1,-1 4 0,0 1 0,0 5-2,-4 2-3,7 17-25,-17-4-7,11 7 0,-11-7-2</inkml:trace>
  <inkml:trace contextRef="#ctx0" brushRef="#br0" timeOffset="2496">2010-7 76,'0'0'39,"-13"3"-2,13-3 0,-12 13-32,9 1-3,0 3-3,1 3-1,7 8-7,-6-11-27,12 7 1,-2-12-3,6 3 1</inkml:trace>
  <inkml:trace contextRef="#ctx0" brushRef="#br0" timeOffset="2668">2159 68 72,'-9'-8'39,"9"8"0,-14 2 0,14-2-27,-5 14-7,7 1-3,3 7-2,-3-1-5,12 14-32,-13-6-1,7 12-1,-7-8-3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7878E-7" units="1/dev"/>
        </inkml:channelProperties>
      </inkml:inkSource>
      <inkml:timestamp xml:id="ts0" timeString="2013-03-07T22:38:27.060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12 0 78,'0'0'39,"-5"15"-36,5-15-3,-7-7-41,7 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7878E-7" units="1/dev"/>
        </inkml:channelProperties>
      </inkml:inkSource>
      <inkml:timestamp xml:id="ts0" timeString="2013-03-07T22:38:17.809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179 218 35,'-9'1'33,"9"-1"1,-16 11-4,12 3-20,4-14-4,-6 30-1,9-10-1,8 6 0,5 3-1,11 6 0,11-1 1,15 5-2,17-4 0,21-1-1,22-9 0,23-5 1,23-6-2,16-7 1,9-7 0,6-7 0,-6-5 0,-14-2 0,-19-2 0,-25-1-1,-26 1 0,-24-2 0,-21 4-1,-24-1-4,-12 11-9,-20-7-21,1 11-2,-29-15-1,4 7-1</inkml:trace>
  <inkml:trace contextRef="#ctx0" brushRef="#br0" timeOffset="593">73 473 25,'-2'-18'31,"-7"-12"2,8 9-1,-10-10-17,9 11-4,-7-4-3,3 5-2,-5-4-1,5 2 0,-2-2-1,2 1-2,3-5 0,7-3-1,5-2 1,5 3-1,2-2 0,2 6 0,0 1 0,2 8 0,-3 8 0,0 9-1,-1 7 1,1 6-1,6 3 0,2 2 1,8 3-2,6-3 1,8 3-6,-2-10-29,11 4 0,-5-13-4,7-3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7878E-7" units="1/dev"/>
        </inkml:channelProperties>
      </inkml:inkSource>
      <inkml:timestamp xml:id="ts0" timeString="2013-03-07T22:38:19.182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60 320 32,'-14'-13'30,"5"11"1,-3-6-1,12 8-18,-16-3-4,16 3-2,-8 14-1,9 0-1,-1 1-1,5 5-1,-1 2 0,5 2-1,2-1-1,0-3-1,4 1-6,-6-11-24,9 3 1,-8-15-4,6-2 2</inkml:trace>
  <inkml:trace contextRef="#ctx0" brushRef="#br0" timeOffset="249">230 257 39,'-12'7'32,"4"10"2,-6-4-4,8 13-14,-2-2-12,9 6-5,10 8-19,-1-6-10,13 4-4,-1-5 1</inkml:trace>
  <inkml:trace contextRef="#ctx0" brushRef="#br0" timeOffset="842">556 594 48,'0'0'34,"-9"-14"1,9 14-3,-12-10-23,12 10-3,-17 1 0,7 8-2,-6 2-2,-1 10 1,-1 2-2,-2 5-1,3 2 1,4 3-1,5 0 0,6-3-1,8-2 0,11-7-2,9-3-1,4-13-21,13 5-9,-4-14-3,7 1 1</inkml:trace>
  <inkml:trace contextRef="#ctx0" brushRef="#br0" timeOffset="1419">936 619 55,'0'0'36,"-25"-19"-2,13 13-1,-10-4-28,1 4-2,-1 0-1,-2 6 0,-2 4-1,0 4 0,2 8-2,2 3 1,6 1 0,7 4-1,6-1-1,9-3 1,10-3 1,7-6-1,9-7 1,3-5 0,2-8 0,1-4 1,-5-5 0,-5 0 2,-8-4-1,-7 1-1,-8 1 1,-5 2-1,-7 5-1,-3 4-2,-1 6-2,-5-2-12,7 14-18,-5-7 0,11 12-2,3-14 0</inkml:trace>
  <inkml:trace contextRef="#ctx0" brushRef="#br0" timeOffset="1794">1060 607 57,'0'0'35,"-11"4"-2,11-4 0,0 0-26,0 0-2,-5 19-3,6-6-2,1 1-1,1 0 1,1-1-1,1 0 1,1-2-3,-6-11 3,14 8-2,-5-9 1,-9 1 1,15-20-1,-7 7 2,0-3 0,-2 0 0,-1 2 0,-3 1 2,0 3-3,-2 10 2,0 0-2,0 0 0,0 0 0,2 21 0,-1-10-1,1 3 0,1-1 1,2-1-2,1-1 2,1 0 0,-7-11 0,14 10-1,-4-8 1,-1-4 0,1-6 0,0-3 1,-1-2-1,1-5 3,1-3-2,-1 0 0,1-2 0,-1 1 1,-1 5-1,-1 1 0,-1 4 0,-7 12 0,0 0-1,0 0 1,5 13-2,-8 8 2,-1 4-2,0 3 0,-1 6-1,1-3-3,6 11-19,-6-11-10,8 5-2,-5-17 0</inkml:trace>
  <inkml:trace contextRef="#ctx0" brushRef="#br0" timeOffset="2402">1497 611 60,'-25'-5'38,"9"18"0,-7-3-1,9 13-29,1 6-4,8 14-3,4 10 0,9 17 0,7 8-1,8 6-1,5 4 0,5 3-1,3-3-2,-3-15-9,5-5-22,-13-28-3,2-8 1,-14-32-1</inkml:trace>
  <inkml:trace contextRef="#ctx0" brushRef="#br0" timeOffset="2636">1458 569 62,'-19'-43'38,"13"12"-2,-2-10 0,16 8-30,5-3-2,8 7-3,2 5 0,2 9-1,1 12 0,-3 9 0,-4 12-1,-5 9 1,-7 10 0,-6 5 0,-6 3-1,-7 2 0,-1 1-4,-6-11-8,8 3-22,-6-16 1,12-5-4,5-19 1</inkml:trace>
  <inkml:trace contextRef="#ctx0" brushRef="#br0" timeOffset="2948">1838 38 67,'-15'15'39,"-6"-3"-3,10 13 0,-4 1-31,13 13-3,5 8-3,5 5 0,11 4-6,0-7-20,14 8-9,-7-15-1,8-1-1</inkml:trace>
  <inkml:trace contextRef="#ctx0" brushRef="#br0" timeOffset="3135">2020 467 62,'-18'-4'38,"8"9"-1,-6-11-2,16 6-29,0 0-12,0 0-29,20 12 1,-12-15-4,9 5 0</inkml:trace>
  <inkml:trace contextRef="#ctx0" brushRef="#br0" timeOffset="3323">2040 42 59,'-17'-22'36,"8"8"-3,0 3-7,9 11-54,0 0-4,6 17-2,4 9-1</inkml:trace>
  <inkml:trace contextRef="#ctx0" brushRef="#br0" timeOffset="3510">2298 482 64,'-3'-16'37,"-8"-7"-3,6 7 1,-6-1-32,1 5-2,-2 8 0,-1 4-1,-2 4 0,1 6-1,1 4 1,1 2-1,5 2 0,4 1 1,5-2-1,3 0 1,7-4-1,1-3 1,4-4 0,0-4 1,1-6-1,-1-3 1,-3-4 0,1-2 0,-4-2 0,-3 1 0,-1-2 0,-3 3 0,-4 13 0,0-15 0,0 15-1,0 0 1,-13 16-1,9-2 1,2 5-2,1 0 0,4 3-1,1-3-4,12 4-30,-8-12 2,9 3-3,-5-14 1</inkml:trace>
  <inkml:trace contextRef="#ctx0" brushRef="#br0" timeOffset="3931">2430 449 64,'-11'-4'34,"11"4"-1,0 0-5,-6 14-25,9-4-1,1 4-1,2 1-1,3 0 2,0-2-1,1-3 1,-1-3-1,1-2 0,-2-3-1,-8-2 1,14-3-1,-14 3 1,9-13-1,-9 13 0,6-18 1,-2 6-1,1-3 0,1-3 1,2 0-1,0 1 1,2-3 0,3 1 0,-2 2 0,0 3-1,-2 4 1,-9 10 0,15-10-1,-15 10 1,11 4-1,-11-4 1,4 21-1,0-5 0,-1 4 0,0 0 0,-1 5 0,-1-1 0,0 3 0,-2-4-2,3 2-7,-6-12-27,9 3 0,-5-16-1,0 0 1</inkml:trace>
  <inkml:trace contextRef="#ctx0" brushRef="#br0" timeOffset="4415">2900 339 65,'-18'-12'37,"18"12"1,-27-4-2,12 10-29,-6 4-3,3 4-2,1 6-1,2 3 0,6 2-1,5-1 0,9 1-1,5-3-1,10 0-1,3-7-3,9 7-23,-8-17-7,8 2 0,-10-13-1</inkml:trace>
  <inkml:trace contextRef="#ctx0" brushRef="#br0" timeOffset="4633">2984 397 57,'-13'-4'36,"-5"-8"-1,18 12-1,-24-13-26,24 13-4,0 0-2,0 0-1,0 0-1,0 0 0,14-1 0,-2 1 0,1 0 0,4-2-1,-1-3 0,0-3 0,0 0 0,-4-4 0,-2 0-1,-2-2 2,-3-2-2,-5-1 2,-5 5 0,5 12 2,-19-11 0,7 17 0,-5 7 0,0 10 0,-2 8 0,2 6 0,6 4-3,2-2-1,10 6-12,-2-14-21,15 3-2,-2-15 0,13-2-2</inkml:trace>
  <inkml:trace contextRef="#ctx0" brushRef="#br0" timeOffset="23496">161 1116 10,'14'-22'29,"-3"11"2,-2-7 1,10 8-12,-3-13-9,12 11-3,-1-6-2,6 8-1,1 0-2,2 7-1,1 5-3,-4-5-17,6 13-13,-9-7-3,1 3-1,-6-9-1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7878E-7" units="1/dev"/>
        </inkml:channelProperties>
      </inkml:inkSource>
      <inkml:timestamp xml:id="ts0" timeString="2013-03-07T22:38:24.345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134 539 55,'-14'-31'36,"8"14"0,-9 3-1,15 14-25,-16 19-5,11 10-1,1 9-1,5 13 1,2 8-3,5 6 0,2 3-1,3-1-1,4 0-3,0-5-3,6 5-21,-12-21-10,5 1 1,-12-19 1</inkml:trace>
  <inkml:trace contextRef="#ctx0" brushRef="#br0" timeOffset="219">35 1007 45,'-13'-22'36,"-4"-3"0,15 10 0,-2-5-18,14 7-12,8 1-3,7 1-2,7 4-2,2 2-4,11 13-14,-8-8-15,5 10-2,-9-4 0,1 9-1</inkml:trace>
  <inkml:trace contextRef="#ctx0" brushRef="#br0" timeOffset="437">336 939 65,'-15'0'37,"-4"-9"-2,10 9 1,1-4-33,8 4-1,0 0-2,14 7 1,-1-3-2,2-2 1,4 2 0,3-4 0,0-2 0,-2-1-1,0-1 0,-2-4 0,-4 1 0,-5-2 0,-9 9 0,3-16 1,-3 16 0,-19-6 1,3 10 0,-3 4 0,-3 3 1,5 7-1,2 3 0,6 1-1,5 2 0,9-3-3,10 6-8,3-8-23,13 5-1,-6-12-2,10 5 1</inkml:trace>
  <inkml:trace contextRef="#ctx0" brushRef="#br0" timeOffset="796">625 1013 42,'-12'-14'33,"12"14"1,-12-18-1,12 18-24,0 0-4,13-5-2,-13 5 0,18 4 0,-6-6 0,3 1 0,2-3-1,0-3 0,2-3-1,0-2-1,-1-3 1,-2 0-1,0 2 1,-4 1-1,-12 12 0,12-10 0,-12 10 0,0 0 0,-4 18-1,0-4 1,0 5-1,-1 2 0,3 2-1,2-1-3,9 8-7,2-13-22,12 3-2,-2-13 0,10-1-1</inkml:trace>
  <inkml:trace contextRef="#ctx0" brushRef="#br0" timeOffset="1170">1104 789 64,'-22'-21'37,"11"15"0,-12-2-1,4 10-29,-1 2-5,3 6-1,4 2 0,2 2-3,5 2 2,4-1-2,5 0 1,5-1-1,7-1 0,1-9-1,5 1 1,4-4-1,6-2 0,2-3 1,4 1-1,-2-3 1,-3 4 1,-4 1 1,-7 2 1,-10 3 0,-11-4 1,-4 17 0,-10-8 1,-4 2-1,-6 1 1,1 1-3,3 1-3,1-4-4,13 4-26,-5-7-1,12 4-2,-1-11 1</inkml:trace>
  <inkml:trace contextRef="#ctx0" brushRef="#br0" timeOffset="1560">1511 867 50,'-11'-8'38,"11"8"-1,-26-10-2,14 10-27,-7-4-2,3 6-3,-1 1-2,-1 3 0,1 3-1,2 4 0,5 2 0,3 1-1,5 3 0,6-2 0,7-3 1,3-3-1,4-5 1,3-6 0,0-4 0,0-8 1,-2-4 0,-2-3 0,-4-6 1,-2-1 0,-5 2-1,-1 2 2,-3 4-3,-3 4 1,1 14-3,-9-12 0,6 26-11,-7-4-24,10 10 0,-6-5-2,10 7 3</inkml:trace>
  <inkml:trace contextRef="#ctx0" brushRef="#br0" timeOffset="1919">1626 983 38,'-11'-7'35,"11"7"1,-2-16-2,2 16-18,13-21-11,-1 12-2,-2 1 0,3 0 0,-3-2-1,2 2 0,-2-1 0,0-1 0,1-5-1,-1 0 2,3-4-3,1 1 1,1 1-3,-1 1-2,7 8-29,-10-7-1,7 12-4,-6-8 2</inkml:trace>
  <inkml:trace contextRef="#ctx0" brushRef="#br0" timeOffset="2262">2159 0 65,'-12'1'40,"-6"-5"-3,7 15 1,-1 0-35,5 7-3,7 5-2,-1-1-5,14 8-26,-9-7-5,9 2 1,-3-11-2</inkml:trace>
  <inkml:trace contextRef="#ctx0" brushRef="#br0" timeOffset="2450">2296 45 66,'-18'-3'40,"18"3"-2,-22 14 0,17 6-32,-1 3-6,-1 4-8,10 16-29,-12-5-2,7 14 0,-8-4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08FC9-FD3D-4A70-81FE-BFC0396E4FAD}" type="datetimeFigureOut">
              <a:rPr lang="en-AU" smtClean="0"/>
              <a:pPr/>
              <a:t>26/11/15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DA079-39E2-41FD-BD37-BDFBFF44ACA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29708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76201"/>
            <a:ext cx="5562600" cy="838199"/>
          </a:xfrm>
          <a:prstGeom prst="rect">
            <a:avLst/>
          </a:prstGeom>
        </p:spPr>
        <p:txBody>
          <a:bodyPr/>
          <a:lstStyle>
            <a:lvl1pPr algn="r">
              <a:defRPr lang="en-US" sz="3100" kern="1200" dirty="0">
                <a:solidFill>
                  <a:srgbClr val="8CC63F"/>
                </a:solidFill>
                <a:latin typeface="Arial" pitchFamily="-123" charset="0"/>
                <a:ea typeface="Arial" pitchFamily="-123" charset="0"/>
                <a:cs typeface="Arial" pitchFamily="-123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7F7F9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4B5A93-59F3-48DE-966B-F76EFA508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C5C5F29-A60B-4943-BFBF-61380EBC1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1/2/12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24012" y="127049"/>
            <a:ext cx="2043906" cy="709264"/>
            <a:chOff x="6876256" y="1028700"/>
            <a:chExt cx="2043906" cy="70926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920781" y="1028700"/>
              <a:ext cx="1999381" cy="4576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6876256" y="1484048"/>
              <a:ext cx="1691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b="1" baseline="0" dirty="0" smtClean="0">
                  <a:solidFill>
                    <a:schemeClr val="bg1"/>
                  </a:solidFill>
                </a:rPr>
                <a:t>Mathematical Sciences</a:t>
              </a:r>
              <a:endParaRPr lang="en-AU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/>
            <a:srcRect t="9963"/>
            <a:stretch>
              <a:fillRect/>
            </a:stretch>
          </p:blipFill>
          <p:spPr bwMode="auto">
            <a:xfrm>
              <a:off x="6924012" y="1052736"/>
              <a:ext cx="1975560" cy="39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47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1/2/12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24012" y="127049"/>
            <a:ext cx="2043906" cy="709264"/>
            <a:chOff x="6876256" y="1028700"/>
            <a:chExt cx="2043906" cy="70926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920781" y="1028700"/>
              <a:ext cx="1999381" cy="4576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6876256" y="1484048"/>
              <a:ext cx="1691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b="1" baseline="0" dirty="0" smtClean="0">
                  <a:solidFill>
                    <a:schemeClr val="bg1"/>
                  </a:solidFill>
                </a:rPr>
                <a:t>Mathematical Sciences</a:t>
              </a:r>
              <a:endParaRPr lang="en-AU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/>
            <a:srcRect t="9963"/>
            <a:stretch>
              <a:fillRect/>
            </a:stretch>
          </p:blipFill>
          <p:spPr bwMode="auto">
            <a:xfrm>
              <a:off x="6924012" y="1052736"/>
              <a:ext cx="1975560" cy="39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47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1/2/12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24012" y="127049"/>
            <a:ext cx="2043906" cy="709264"/>
            <a:chOff x="6876256" y="1028700"/>
            <a:chExt cx="2043906" cy="70926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920781" y="1028700"/>
              <a:ext cx="1999381" cy="4576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6876256" y="1484048"/>
              <a:ext cx="1691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b="1" baseline="0" dirty="0" smtClean="0">
                  <a:solidFill>
                    <a:schemeClr val="bg1"/>
                  </a:solidFill>
                </a:rPr>
                <a:t>Mathematical Sciences</a:t>
              </a:r>
              <a:endParaRPr lang="en-AU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/>
            <a:srcRect t="9963"/>
            <a:stretch>
              <a:fillRect/>
            </a:stretch>
          </p:blipFill>
          <p:spPr bwMode="auto">
            <a:xfrm>
              <a:off x="6924012" y="1052736"/>
              <a:ext cx="1975560" cy="39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47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1/2/12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24012" y="127049"/>
            <a:ext cx="2043906" cy="709264"/>
            <a:chOff x="6876256" y="1028700"/>
            <a:chExt cx="2043906" cy="70926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920781" y="1028700"/>
              <a:ext cx="1999381" cy="4576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6876256" y="1484048"/>
              <a:ext cx="1691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b="1" baseline="0" dirty="0" smtClean="0">
                  <a:solidFill>
                    <a:schemeClr val="bg1"/>
                  </a:solidFill>
                </a:rPr>
                <a:t>Mathematical Sciences</a:t>
              </a:r>
              <a:endParaRPr lang="en-AU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/>
            <a:srcRect t="9963"/>
            <a:stretch>
              <a:fillRect/>
            </a:stretch>
          </p:blipFill>
          <p:spPr bwMode="auto">
            <a:xfrm>
              <a:off x="6924012" y="1052736"/>
              <a:ext cx="1975560" cy="39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47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1/2/12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24012" y="127049"/>
            <a:ext cx="2043906" cy="709264"/>
            <a:chOff x="6876256" y="1028700"/>
            <a:chExt cx="2043906" cy="70926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920781" y="1028700"/>
              <a:ext cx="1999381" cy="4576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6876256" y="1484048"/>
              <a:ext cx="1691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b="1" baseline="0" dirty="0" smtClean="0">
                  <a:solidFill>
                    <a:schemeClr val="bg1"/>
                  </a:solidFill>
                </a:rPr>
                <a:t>Mathematical Sciences</a:t>
              </a:r>
              <a:endParaRPr lang="en-AU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/>
            <a:srcRect t="9963"/>
            <a:stretch>
              <a:fillRect/>
            </a:stretch>
          </p:blipFill>
          <p:spPr bwMode="auto">
            <a:xfrm>
              <a:off x="6924012" y="1052736"/>
              <a:ext cx="1975560" cy="39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47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1/2/12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24012" y="127049"/>
            <a:ext cx="2043906" cy="709264"/>
            <a:chOff x="6876256" y="1028700"/>
            <a:chExt cx="2043906" cy="70926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920781" y="1028700"/>
              <a:ext cx="1999381" cy="4576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6876256" y="1484048"/>
              <a:ext cx="1691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b="1" baseline="0" dirty="0" smtClean="0">
                  <a:solidFill>
                    <a:schemeClr val="bg1"/>
                  </a:solidFill>
                </a:rPr>
                <a:t>Mathematical Sciences</a:t>
              </a:r>
              <a:endParaRPr lang="en-AU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/>
            <a:srcRect t="9963"/>
            <a:stretch>
              <a:fillRect/>
            </a:stretch>
          </p:blipFill>
          <p:spPr bwMode="auto">
            <a:xfrm>
              <a:off x="6924012" y="1052736"/>
              <a:ext cx="1975560" cy="39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47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1/2/12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24012" y="127049"/>
            <a:ext cx="2043906" cy="709264"/>
            <a:chOff x="6876256" y="1028700"/>
            <a:chExt cx="2043906" cy="70926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920781" y="1028700"/>
              <a:ext cx="1999381" cy="4576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6876256" y="1484048"/>
              <a:ext cx="1691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b="1" baseline="0" dirty="0" smtClean="0">
                  <a:solidFill>
                    <a:schemeClr val="bg1"/>
                  </a:solidFill>
                </a:rPr>
                <a:t>Mathematical Sciences</a:t>
              </a:r>
              <a:endParaRPr lang="en-AU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/>
            <a:srcRect t="9963"/>
            <a:stretch>
              <a:fillRect/>
            </a:stretch>
          </p:blipFill>
          <p:spPr bwMode="auto">
            <a:xfrm>
              <a:off x="6924012" y="1052736"/>
              <a:ext cx="1975560" cy="39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07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1/2/12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24012" y="127049"/>
            <a:ext cx="2043906" cy="709264"/>
            <a:chOff x="6876256" y="1028700"/>
            <a:chExt cx="2043906" cy="70926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920781" y="1028700"/>
              <a:ext cx="1999381" cy="4576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6876256" y="1484048"/>
              <a:ext cx="1691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b="1" baseline="0" dirty="0" smtClean="0">
                  <a:solidFill>
                    <a:schemeClr val="bg1"/>
                  </a:solidFill>
                </a:rPr>
                <a:t>Mathematical Sciences</a:t>
              </a:r>
              <a:endParaRPr lang="en-AU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/>
            <a:srcRect t="9963"/>
            <a:stretch>
              <a:fillRect/>
            </a:stretch>
          </p:blipFill>
          <p:spPr bwMode="auto">
            <a:xfrm>
              <a:off x="6924012" y="1052736"/>
              <a:ext cx="1975560" cy="39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0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352800" y="76201"/>
            <a:ext cx="5562600" cy="838199"/>
          </a:xfrm>
          <a:prstGeom prst="rect">
            <a:avLst/>
          </a:prstGeom>
        </p:spPr>
        <p:txBody>
          <a:bodyPr/>
          <a:lstStyle>
            <a:lvl1pPr algn="r">
              <a:defRPr lang="en-US" sz="3100" kern="1200" dirty="0">
                <a:solidFill>
                  <a:srgbClr val="8CC63F"/>
                </a:solidFill>
                <a:latin typeface="Arial" pitchFamily="-123" charset="0"/>
                <a:ea typeface="Arial" pitchFamily="-123" charset="0"/>
                <a:cs typeface="Arial" pitchFamily="-123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8CC63F"/>
              </a:buClr>
              <a:defRPr kumimoji="0" lang="en-A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7F7F90"/>
                </a:solidFill>
                <a:effectLst/>
                <a:uLnTx/>
                <a:uFillTx/>
                <a:latin typeface="Arial"/>
                <a:ea typeface="ＭＳ Ｐゴシック" pitchFamily="-123" charset="-128"/>
                <a:cs typeface="Arial"/>
              </a:defRPr>
            </a:lvl1pPr>
            <a:lvl2pPr>
              <a:buClr>
                <a:srgbClr val="8CC63F"/>
              </a:buClr>
              <a:defRPr kumimoji="0" lang="en-A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7F7F90"/>
                </a:solidFill>
                <a:effectLst/>
                <a:uLnTx/>
                <a:uFillTx/>
                <a:latin typeface="Arial"/>
                <a:ea typeface="ＭＳ Ｐゴシック" pitchFamily="-123" charset="-128"/>
                <a:cs typeface="Arial"/>
              </a:defRPr>
            </a:lvl2pPr>
            <a:lvl3pPr>
              <a:buClr>
                <a:srgbClr val="8CC63F"/>
              </a:buClr>
              <a:defRPr kumimoji="0" lang="en-A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7F7F90"/>
                </a:solidFill>
                <a:effectLst/>
                <a:uLnTx/>
                <a:uFillTx/>
                <a:latin typeface="Arial"/>
                <a:ea typeface="ＭＳ Ｐゴシック" pitchFamily="-123" charset="-128"/>
                <a:cs typeface="Arial"/>
              </a:defRPr>
            </a:lvl3pPr>
            <a:lvl4pPr>
              <a:buClr>
                <a:srgbClr val="8CC63F"/>
              </a:buClr>
              <a:defRPr kumimoji="0" lang="en-A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7F7F90"/>
                </a:solidFill>
                <a:effectLst/>
                <a:uLnTx/>
                <a:uFillTx/>
                <a:latin typeface="Arial"/>
                <a:ea typeface="ＭＳ Ｐゴシック" pitchFamily="-123" charset="-128"/>
                <a:cs typeface="Arial"/>
              </a:defRPr>
            </a:lvl4pPr>
            <a:lvl5pPr>
              <a:buClr>
                <a:srgbClr val="8CC63F"/>
              </a:buClr>
              <a:def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7F7F90"/>
                </a:solidFill>
                <a:effectLst/>
                <a:uLnTx/>
                <a:uFillTx/>
                <a:latin typeface="Arial"/>
                <a:ea typeface="ＭＳ Ｐゴシック" pitchFamily="-123" charset="-128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1/2/12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24012" y="127049"/>
            <a:ext cx="2043906" cy="709264"/>
            <a:chOff x="6876256" y="1028700"/>
            <a:chExt cx="2043906" cy="70926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920781" y="1028700"/>
              <a:ext cx="1999381" cy="4576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6876256" y="1484048"/>
              <a:ext cx="1691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b="1" baseline="0" dirty="0" smtClean="0">
                  <a:solidFill>
                    <a:schemeClr val="bg1"/>
                  </a:solidFill>
                </a:rPr>
                <a:t>Mathematical Sciences</a:t>
              </a:r>
              <a:endParaRPr lang="en-AU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/>
            <a:srcRect t="9963"/>
            <a:stretch>
              <a:fillRect/>
            </a:stretch>
          </p:blipFill>
          <p:spPr bwMode="auto">
            <a:xfrm>
              <a:off x="6924012" y="1052736"/>
              <a:ext cx="1975560" cy="39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68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1/2/12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24012" y="127049"/>
            <a:ext cx="2043906" cy="709264"/>
            <a:chOff x="6876256" y="1028700"/>
            <a:chExt cx="2043906" cy="70926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920781" y="1028700"/>
              <a:ext cx="1999381" cy="4576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6876256" y="1484048"/>
              <a:ext cx="1691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b="1" baseline="0" dirty="0" smtClean="0">
                  <a:solidFill>
                    <a:schemeClr val="bg1"/>
                  </a:solidFill>
                </a:rPr>
                <a:t>Mathematical Sciences</a:t>
              </a:r>
              <a:endParaRPr lang="en-AU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/>
            <a:srcRect t="9963"/>
            <a:stretch>
              <a:fillRect/>
            </a:stretch>
          </p:blipFill>
          <p:spPr bwMode="auto">
            <a:xfrm>
              <a:off x="6924012" y="1052736"/>
              <a:ext cx="1975560" cy="39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15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1/2/12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24012" y="127049"/>
            <a:ext cx="2043906" cy="709264"/>
            <a:chOff x="6876256" y="1028700"/>
            <a:chExt cx="2043906" cy="70926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920781" y="1028700"/>
              <a:ext cx="1999381" cy="4576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6876256" y="1484048"/>
              <a:ext cx="1691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b="1" baseline="0" dirty="0" smtClean="0">
                  <a:solidFill>
                    <a:schemeClr val="bg1"/>
                  </a:solidFill>
                </a:rPr>
                <a:t>Mathematical Sciences</a:t>
              </a:r>
              <a:endParaRPr lang="en-AU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/>
            <a:srcRect t="9963"/>
            <a:stretch>
              <a:fillRect/>
            </a:stretch>
          </p:blipFill>
          <p:spPr bwMode="auto">
            <a:xfrm>
              <a:off x="6924012" y="1052736"/>
              <a:ext cx="1975560" cy="39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15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1/2/12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24012" y="127049"/>
            <a:ext cx="2043906" cy="709264"/>
            <a:chOff x="6876256" y="1028700"/>
            <a:chExt cx="2043906" cy="70926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920781" y="1028700"/>
              <a:ext cx="1999381" cy="4576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6876256" y="1484048"/>
              <a:ext cx="1691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b="1" baseline="0" dirty="0" smtClean="0">
                  <a:solidFill>
                    <a:schemeClr val="bg1"/>
                  </a:solidFill>
                </a:rPr>
                <a:t>Mathematical Sciences</a:t>
              </a:r>
              <a:endParaRPr lang="en-AU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/>
            <a:srcRect t="9963"/>
            <a:stretch>
              <a:fillRect/>
            </a:stretch>
          </p:blipFill>
          <p:spPr bwMode="auto">
            <a:xfrm>
              <a:off x="6924012" y="1052736"/>
              <a:ext cx="1975560" cy="39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151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1/2/12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24012" y="127049"/>
            <a:ext cx="2043906" cy="709264"/>
            <a:chOff x="6876256" y="1028700"/>
            <a:chExt cx="2043906" cy="70926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920781" y="1028700"/>
              <a:ext cx="1999381" cy="4576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6876256" y="1484048"/>
              <a:ext cx="1691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b="1" baseline="0" dirty="0" smtClean="0">
                  <a:solidFill>
                    <a:schemeClr val="bg1"/>
                  </a:solidFill>
                </a:rPr>
                <a:t>Mathematical Sciences</a:t>
              </a:r>
              <a:endParaRPr lang="en-AU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/>
            <a:srcRect t="9963"/>
            <a:stretch>
              <a:fillRect/>
            </a:stretch>
          </p:blipFill>
          <p:spPr bwMode="auto">
            <a:xfrm>
              <a:off x="6924012" y="1052736"/>
              <a:ext cx="1975560" cy="39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15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1/2/12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24012" y="127049"/>
            <a:ext cx="2043906" cy="709264"/>
            <a:chOff x="6876256" y="1028700"/>
            <a:chExt cx="2043906" cy="70926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920781" y="1028700"/>
              <a:ext cx="1999381" cy="4576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6876256" y="1484048"/>
              <a:ext cx="1691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b="1" baseline="0" dirty="0" smtClean="0">
                  <a:solidFill>
                    <a:schemeClr val="bg1"/>
                  </a:solidFill>
                </a:rPr>
                <a:t>Mathematical Sciences</a:t>
              </a:r>
              <a:endParaRPr lang="en-AU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/>
            <a:srcRect t="9963"/>
            <a:stretch>
              <a:fillRect/>
            </a:stretch>
          </p:blipFill>
          <p:spPr bwMode="auto">
            <a:xfrm>
              <a:off x="6924012" y="1052736"/>
              <a:ext cx="1975560" cy="39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151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1/2/12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24012" y="127049"/>
            <a:ext cx="2043906" cy="709264"/>
            <a:chOff x="6876256" y="1028700"/>
            <a:chExt cx="2043906" cy="70926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920781" y="1028700"/>
              <a:ext cx="1999381" cy="4576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6876256" y="1484048"/>
              <a:ext cx="1691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b="1" baseline="0" dirty="0" smtClean="0">
                  <a:solidFill>
                    <a:schemeClr val="bg1"/>
                  </a:solidFill>
                </a:rPr>
                <a:t>Mathematical Sciences</a:t>
              </a:r>
              <a:endParaRPr lang="en-AU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/>
            <a:srcRect t="9963"/>
            <a:stretch>
              <a:fillRect/>
            </a:stretch>
          </p:blipFill>
          <p:spPr bwMode="auto">
            <a:xfrm>
              <a:off x="6924012" y="1052736"/>
              <a:ext cx="1975560" cy="39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15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1/2/12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24012" y="127049"/>
            <a:ext cx="2043906" cy="709264"/>
            <a:chOff x="6876256" y="1028700"/>
            <a:chExt cx="2043906" cy="70926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920781" y="1028700"/>
              <a:ext cx="1999381" cy="4576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6876256" y="1484048"/>
              <a:ext cx="1691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b="1" baseline="0" dirty="0" smtClean="0">
                  <a:solidFill>
                    <a:schemeClr val="bg1"/>
                  </a:solidFill>
                </a:rPr>
                <a:t>Mathematical Sciences</a:t>
              </a:r>
              <a:endParaRPr lang="en-AU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/>
            <a:srcRect t="9963"/>
            <a:stretch>
              <a:fillRect/>
            </a:stretch>
          </p:blipFill>
          <p:spPr bwMode="auto">
            <a:xfrm>
              <a:off x="6924012" y="1052736"/>
              <a:ext cx="1975560" cy="39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15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1/2/12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24012" y="127049"/>
            <a:ext cx="2043906" cy="709264"/>
            <a:chOff x="6876256" y="1028700"/>
            <a:chExt cx="2043906" cy="70926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920781" y="1028700"/>
              <a:ext cx="1999381" cy="4576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6876256" y="1484048"/>
              <a:ext cx="1691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b="1" baseline="0" dirty="0" smtClean="0">
                  <a:solidFill>
                    <a:schemeClr val="bg1"/>
                  </a:solidFill>
                </a:rPr>
                <a:t>Mathematical Sciences</a:t>
              </a:r>
              <a:endParaRPr lang="en-AU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/>
            <a:srcRect t="9963"/>
            <a:stretch>
              <a:fillRect/>
            </a:stretch>
          </p:blipFill>
          <p:spPr bwMode="auto">
            <a:xfrm>
              <a:off x="6924012" y="1052736"/>
              <a:ext cx="1975560" cy="39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15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1/2/12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24012" y="127049"/>
            <a:ext cx="2043906" cy="709264"/>
            <a:chOff x="6876256" y="1028700"/>
            <a:chExt cx="2043906" cy="70926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920781" y="1028700"/>
              <a:ext cx="1999381" cy="4576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6876256" y="1484048"/>
              <a:ext cx="1691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b="1" baseline="0" dirty="0" smtClean="0">
                  <a:solidFill>
                    <a:schemeClr val="bg1"/>
                  </a:solidFill>
                </a:rPr>
                <a:t>Mathematical Sciences</a:t>
              </a:r>
              <a:endParaRPr lang="en-AU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/>
            <a:srcRect t="9963"/>
            <a:stretch>
              <a:fillRect/>
            </a:stretch>
          </p:blipFill>
          <p:spPr bwMode="auto">
            <a:xfrm>
              <a:off x="6924012" y="1052736"/>
              <a:ext cx="1975560" cy="39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15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352800" y="76201"/>
            <a:ext cx="5562600" cy="838199"/>
          </a:xfrm>
          <a:prstGeom prst="rect">
            <a:avLst/>
          </a:prstGeom>
        </p:spPr>
        <p:txBody>
          <a:bodyPr/>
          <a:lstStyle>
            <a:lvl1pPr algn="r">
              <a:defRPr lang="en-US" sz="3100" kern="1200" dirty="0">
                <a:solidFill>
                  <a:srgbClr val="8CC63F"/>
                </a:solidFill>
                <a:latin typeface="Arial" pitchFamily="-123" charset="0"/>
                <a:ea typeface="Arial" pitchFamily="-123" charset="0"/>
                <a:cs typeface="Arial" pitchFamily="-123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1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3581400" cy="5257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Aft>
                <a:spcPts val="300"/>
              </a:spcAft>
              <a:buClr>
                <a:srgbClr val="8CC63F"/>
              </a:buClr>
              <a:defRPr kumimoji="0" lang="en-A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7F7F90"/>
                </a:solidFill>
                <a:effectLst/>
                <a:uLnTx/>
                <a:uFillTx/>
                <a:latin typeface="Arial"/>
                <a:ea typeface="ＭＳ Ｐゴシック" pitchFamily="-123" charset="-128"/>
                <a:cs typeface="Arial"/>
              </a:defRPr>
            </a:lvl1pPr>
            <a:lvl2pPr>
              <a:spcAft>
                <a:spcPts val="300"/>
              </a:spcAft>
              <a:buClr>
                <a:srgbClr val="8CC63F"/>
              </a:buClr>
              <a:defRPr kumimoji="0" lang="en-A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7F7F90"/>
                </a:solidFill>
                <a:effectLst/>
                <a:uLnTx/>
                <a:uFillTx/>
                <a:latin typeface="Arial"/>
                <a:ea typeface="ＭＳ Ｐゴシック" pitchFamily="-123" charset="-128"/>
                <a:cs typeface="Arial"/>
              </a:defRPr>
            </a:lvl2pPr>
            <a:lvl3pPr>
              <a:spcAft>
                <a:spcPts val="300"/>
              </a:spcAft>
              <a:buClr>
                <a:srgbClr val="8CC63F"/>
              </a:buClr>
              <a:defRPr kumimoji="0" lang="en-A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7F7F90"/>
                </a:solidFill>
                <a:effectLst/>
                <a:uLnTx/>
                <a:uFillTx/>
                <a:latin typeface="Arial"/>
                <a:ea typeface="ＭＳ Ｐゴシック" pitchFamily="-123" charset="-128"/>
                <a:cs typeface="Arial"/>
              </a:defRPr>
            </a:lvl3pPr>
            <a:lvl4pPr>
              <a:spcAft>
                <a:spcPts val="300"/>
              </a:spcAft>
              <a:buClr>
                <a:srgbClr val="8CC63F"/>
              </a:buClr>
              <a:defRPr kumimoji="0" lang="en-A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7F7F90"/>
                </a:solidFill>
                <a:effectLst/>
                <a:uLnTx/>
                <a:uFillTx/>
                <a:latin typeface="Arial"/>
                <a:ea typeface="ＭＳ Ｐゴシック" pitchFamily="-123" charset="-128"/>
                <a:cs typeface="Arial"/>
              </a:defRPr>
            </a:lvl4pPr>
            <a:lvl5pPr>
              <a:spcAft>
                <a:spcPts val="300"/>
              </a:spcAft>
              <a:buClr>
                <a:srgbClr val="8CC63F"/>
              </a:buClr>
              <a:def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7F7F90"/>
                </a:solidFill>
                <a:effectLst/>
                <a:uLnTx/>
                <a:uFillTx/>
                <a:latin typeface="Arial"/>
                <a:ea typeface="ＭＳ Ｐゴシック" pitchFamily="-123" charset="-128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419600" y="914400"/>
            <a:ext cx="4724400" cy="5943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1/2/12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24012" y="127049"/>
            <a:ext cx="2043906" cy="709264"/>
            <a:chOff x="6876256" y="1028700"/>
            <a:chExt cx="2043906" cy="70926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920781" y="1028700"/>
              <a:ext cx="1999381" cy="4576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6876256" y="1484048"/>
              <a:ext cx="1691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b="1" baseline="0" dirty="0" smtClean="0">
                  <a:solidFill>
                    <a:schemeClr val="bg1"/>
                  </a:solidFill>
                </a:rPr>
                <a:t>Mathematical Sciences</a:t>
              </a:r>
              <a:endParaRPr lang="en-AU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/>
            <a:srcRect t="9963"/>
            <a:stretch>
              <a:fillRect/>
            </a:stretch>
          </p:blipFill>
          <p:spPr bwMode="auto">
            <a:xfrm>
              <a:off x="6924012" y="1052736"/>
              <a:ext cx="1975560" cy="39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15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1/2/12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24012" y="127049"/>
            <a:ext cx="2043906" cy="709264"/>
            <a:chOff x="6876256" y="1028700"/>
            <a:chExt cx="2043906" cy="70926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920781" y="1028700"/>
              <a:ext cx="1999381" cy="4576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6876256" y="1484048"/>
              <a:ext cx="1691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b="1" baseline="0" dirty="0" smtClean="0">
                  <a:solidFill>
                    <a:schemeClr val="bg1"/>
                  </a:solidFill>
                </a:rPr>
                <a:t>Mathematical Sciences</a:t>
              </a:r>
              <a:endParaRPr lang="en-AU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/>
            <a:srcRect t="9963"/>
            <a:stretch>
              <a:fillRect/>
            </a:stretch>
          </p:blipFill>
          <p:spPr bwMode="auto">
            <a:xfrm>
              <a:off x="6924012" y="1052736"/>
              <a:ext cx="1975560" cy="39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151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1/2/12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24012" y="127049"/>
            <a:ext cx="2043906" cy="709264"/>
            <a:chOff x="6876256" y="1028700"/>
            <a:chExt cx="2043906" cy="70926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920781" y="1028700"/>
              <a:ext cx="1999381" cy="4576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6876256" y="1484048"/>
              <a:ext cx="1691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b="1" baseline="0" dirty="0" smtClean="0">
                  <a:solidFill>
                    <a:schemeClr val="bg1"/>
                  </a:solidFill>
                </a:rPr>
                <a:t>Mathematical Sciences</a:t>
              </a:r>
              <a:endParaRPr lang="en-AU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/>
            <a:srcRect t="9963"/>
            <a:stretch>
              <a:fillRect/>
            </a:stretch>
          </p:blipFill>
          <p:spPr bwMode="auto">
            <a:xfrm>
              <a:off x="6924012" y="1052736"/>
              <a:ext cx="1975560" cy="39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08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1/2/12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924012" y="127049"/>
            <a:ext cx="2043906" cy="709264"/>
            <a:chOff x="6876256" y="1028700"/>
            <a:chExt cx="2043906" cy="70926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920781" y="1028700"/>
              <a:ext cx="1999381" cy="4576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6876256" y="1484048"/>
              <a:ext cx="1691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b="1" baseline="0" dirty="0" smtClean="0">
                  <a:solidFill>
                    <a:schemeClr val="bg1"/>
                  </a:solidFill>
                </a:rPr>
                <a:t>Mathematical Sciences</a:t>
              </a:r>
              <a:endParaRPr lang="en-AU" sz="105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2"/>
            <a:srcRect t="9963"/>
            <a:stretch>
              <a:fillRect/>
            </a:stretch>
          </p:blipFill>
          <p:spPr bwMode="auto">
            <a:xfrm>
              <a:off x="6924012" y="1052736"/>
              <a:ext cx="1975560" cy="39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09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03/09/13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43306" y="214313"/>
            <a:ext cx="5286380" cy="642937"/>
          </a:xfrm>
          <a:prstGeom prst="rect">
            <a:avLst/>
          </a:prstGeom>
        </p:spPr>
        <p:txBody>
          <a:bodyPr/>
          <a:lstStyle>
            <a:lvl1pPr algn="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 smtClean="0"/>
              <a:t>Slide 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0957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506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11046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67707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80325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7307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8CC63F"/>
              </a:buClr>
              <a:defRPr sz="2400">
                <a:solidFill>
                  <a:srgbClr val="7F7F90"/>
                </a:solidFill>
                <a:latin typeface="+mj-lt"/>
                <a:cs typeface="Arial"/>
              </a:defRPr>
            </a:lvl1pPr>
            <a:lvl2pPr>
              <a:defRPr sz="2400">
                <a:solidFill>
                  <a:srgbClr val="7F7F90"/>
                </a:solidFill>
                <a:latin typeface="+mj-lt"/>
                <a:cs typeface="Arial"/>
              </a:defRPr>
            </a:lvl2pPr>
            <a:lvl3pPr>
              <a:defRPr sz="2400">
                <a:solidFill>
                  <a:srgbClr val="7F7F90"/>
                </a:solidFill>
                <a:latin typeface="+mj-lt"/>
                <a:cs typeface="Arial"/>
              </a:defRPr>
            </a:lvl3pPr>
            <a:lvl4pPr>
              <a:defRPr sz="2400">
                <a:solidFill>
                  <a:srgbClr val="7F7F90"/>
                </a:solidFill>
                <a:latin typeface="+mj-lt"/>
                <a:cs typeface="Arial"/>
              </a:defRPr>
            </a:lvl4pPr>
            <a:lvl5pPr>
              <a:defRPr sz="2400">
                <a:solidFill>
                  <a:srgbClr val="7F7F90"/>
                </a:solidFill>
                <a:latin typeface="+mj-lt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11A909C-2518-4AF0-80E8-A6A26D6F8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495800" y="1600200"/>
            <a:ext cx="4038600" cy="452596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8CC63F"/>
              </a:buClr>
              <a:defRPr sz="2400">
                <a:solidFill>
                  <a:srgbClr val="7F7F90"/>
                </a:solidFill>
                <a:latin typeface="+mj-lt"/>
                <a:cs typeface="Arial"/>
              </a:defRPr>
            </a:lvl1pPr>
            <a:lvl2pPr>
              <a:defRPr sz="2400">
                <a:solidFill>
                  <a:srgbClr val="7F7F90"/>
                </a:solidFill>
                <a:latin typeface="+mj-lt"/>
                <a:cs typeface="Arial"/>
              </a:defRPr>
            </a:lvl2pPr>
            <a:lvl3pPr>
              <a:defRPr sz="2400">
                <a:solidFill>
                  <a:srgbClr val="7F7F90"/>
                </a:solidFill>
                <a:latin typeface="+mj-lt"/>
                <a:cs typeface="Arial"/>
              </a:defRPr>
            </a:lvl3pPr>
            <a:lvl4pPr>
              <a:defRPr sz="2400">
                <a:solidFill>
                  <a:srgbClr val="7F7F90"/>
                </a:solidFill>
                <a:latin typeface="+mj-lt"/>
                <a:cs typeface="Arial"/>
              </a:defRPr>
            </a:lvl4pPr>
            <a:lvl5pPr>
              <a:defRPr sz="2400">
                <a:solidFill>
                  <a:srgbClr val="7F7F90"/>
                </a:solidFill>
                <a:latin typeface="+mj-lt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17846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63092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764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4792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9424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72037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04/12/13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F2254B13-C6E5-4FD9-803E-35C49E12B054}" type="slidenum">
              <a:rPr lang="en-AU" sz="120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 sz="1200" dirty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32" y="4008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9237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12357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91960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915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ADFBCB7-9B05-4473-93B9-038B580D4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00234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8061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1970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45511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36646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16610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71216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16791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200" dirty="0" smtClean="0">
                <a:solidFill>
                  <a:prstClr val="white"/>
                </a:solidFill>
                <a:latin typeface="Calibri"/>
              </a:rPr>
              <a:t>04/12/13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F2254B13-C6E5-4FD9-803E-35C49E12B054}" type="slidenum">
              <a:rPr lang="en-AU" sz="1200" smtClean="0">
                <a:solidFill>
                  <a:prstClr val="white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 sz="1200" dirty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32" y="4008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169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6FE35-1F82-4A44-A70E-DCEEBBB43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6551112"/>
            <a:ext cx="9144000" cy="30688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80000">
                <a:schemeClr val="tx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51520" y="6550223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03/09/13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8669337" y="6551112"/>
            <a:ext cx="474664" cy="2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254B13-C6E5-4FD9-803E-35C49E12B054}" type="slidenum">
              <a:rPr lang="en-AU" sz="1200" smtClean="0">
                <a:solidFill>
                  <a:schemeClr val="bg1"/>
                </a:solidFill>
              </a:rPr>
              <a:pPr/>
              <a:t>‹#›</a:t>
            </a:fld>
            <a:endParaRPr lang="en-AU" sz="1200" dirty="0" smtClean="0">
              <a:solidFill>
                <a:schemeClr val="bg1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43306" y="214313"/>
            <a:ext cx="5286380" cy="642937"/>
          </a:xfrm>
          <a:prstGeom prst="rect">
            <a:avLst/>
          </a:prstGeom>
        </p:spPr>
        <p:txBody>
          <a:bodyPr/>
          <a:lstStyle>
            <a:lvl1pPr algn="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 smtClean="0"/>
              <a:t>Slide Title</a:t>
            </a:r>
            <a:endParaRPr lang="en-AU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8D3FDA4-E69F-4B4D-8F27-6DA08431A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6A1E6D-6B37-43D2-A60A-7B57BA082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theme" Target="../theme/theme1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47000">
                <a:srgbClr val="0E2C56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29" name="Picture 7" descr="Cudos_Logo_Reverse_White.png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228600" y="134938"/>
            <a:ext cx="1401763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82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707" r:id="rId32"/>
    <p:sldLayoutId id="2147483708" r:id="rId33"/>
    <p:sldLayoutId id="2147483709" r:id="rId34"/>
  </p:sldLayoutIdLst>
  <p:hf hdr="0" ftr="0" dt="0"/>
  <p:txStyles>
    <p:titleStyle>
      <a:lvl1pPr algn="r" defTabSz="457200" rtl="0" eaLnBrk="1" fontAlgn="base" hangingPunct="1">
        <a:spcBef>
          <a:spcPct val="0"/>
        </a:spcBef>
        <a:spcAft>
          <a:spcPct val="0"/>
        </a:spcAft>
        <a:defRPr kumimoji="0" lang="en-US" sz="3100" b="0" i="0" u="none" strike="noStrike" kern="1200" cap="none" spc="0" normalizeH="0" baseline="0" noProof="0" dirty="0" smtClean="0">
          <a:ln>
            <a:noFill/>
          </a:ln>
          <a:solidFill>
            <a:srgbClr val="8CC63F"/>
          </a:solidFill>
          <a:effectLst/>
          <a:uLnTx/>
          <a:uFillTx/>
          <a:latin typeface="Arial" pitchFamily="-123" charset="0"/>
          <a:ea typeface="Arial" pitchFamily="-123" charset="0"/>
          <a:cs typeface="Arial" pitchFamily="-123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-123" charset="0"/>
        <a:buChar char="•"/>
        <a:defRPr kumimoji="0" lang="en-US" sz="2400" b="0" i="0" u="none" strike="noStrike" kern="1200" cap="none" spc="0" normalizeH="0" baseline="30000" noProof="0" dirty="0" smtClean="0">
          <a:ln>
            <a:noFill/>
          </a:ln>
          <a:solidFill>
            <a:srgbClr val="7F7F90"/>
          </a:solidFill>
          <a:effectLst/>
          <a:uLnTx/>
          <a:uFillTx/>
          <a:latin typeface="Arial"/>
          <a:ea typeface="ＭＳ Ｐゴシック" pitchFamily="-123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-123" charset="0"/>
        <a:buChar char="–"/>
        <a:defRPr sz="28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123" charset="0"/>
        <a:buChar char="•"/>
        <a:defRPr sz="24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123" charset="0"/>
        <a:buChar char="–"/>
        <a:defRPr sz="20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123" charset="0"/>
        <a:buChar char="»"/>
        <a:defRPr sz="20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7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9D5BEF60-44B0-4333-9505-3AED6076E0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26/11/15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B75B0D78-7E3D-4781-9920-872A37A8B85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503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4.em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12.png"/><Relationship Id="rId1" Type="http://schemas.openxmlformats.org/officeDocument/2006/relationships/tags" Target="../tags/tag19.xml"/><Relationship Id="rId2" Type="http://schemas.openxmlformats.org/officeDocument/2006/relationships/tags" Target="../tags/tag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png"/><Relationship Id="rId3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0.gif"/><Relationship Id="rId5" Type="http://schemas.openxmlformats.org/officeDocument/2006/relationships/image" Target="../media/image31.tiff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tags" Target="../tags/tag21.xml"/><Relationship Id="rId2" Type="http://schemas.openxmlformats.org/officeDocument/2006/relationships/tags" Target="../tags/tag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4" Type="http://schemas.openxmlformats.org/officeDocument/2006/relationships/image" Target="../media/image36.gif"/><Relationship Id="rId5" Type="http://schemas.openxmlformats.org/officeDocument/2006/relationships/image" Target="../media/image37.gif"/><Relationship Id="rId6" Type="http://schemas.openxmlformats.org/officeDocument/2006/relationships/image" Target="../media/image38.gif"/><Relationship Id="rId7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gif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4" Type="http://schemas.openxmlformats.org/officeDocument/2006/relationships/image" Target="../media/image45.gif"/><Relationship Id="rId5" Type="http://schemas.openxmlformats.org/officeDocument/2006/relationships/image" Target="../media/image46.gif"/><Relationship Id="rId6" Type="http://schemas.openxmlformats.org/officeDocument/2006/relationships/image" Target="../media/image47.gif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1" Type="http://schemas.openxmlformats.org/officeDocument/2006/relationships/tags" Target="../tags/tag23.xml"/><Relationship Id="rId2" Type="http://schemas.openxmlformats.org/officeDocument/2006/relationships/tags" Target="../tags/tag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4" Type="http://schemas.openxmlformats.org/officeDocument/2006/relationships/tags" Target="../tags/tag28.xml"/><Relationship Id="rId5" Type="http://schemas.openxmlformats.org/officeDocument/2006/relationships/slideLayout" Target="../slideLayouts/slideLayout46.xml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emf"/><Relationship Id="rId1" Type="http://schemas.openxmlformats.org/officeDocument/2006/relationships/tags" Target="../tags/tag25.xml"/><Relationship Id="rId2" Type="http://schemas.openxmlformats.org/officeDocument/2006/relationships/tags" Target="../tags/tag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20" Type="http://schemas.openxmlformats.org/officeDocument/2006/relationships/customXml" Target="../ink/ink6.xml"/><Relationship Id="rId21" Type="http://schemas.openxmlformats.org/officeDocument/2006/relationships/image" Target="../media/image63.emf"/><Relationship Id="rId22" Type="http://schemas.openxmlformats.org/officeDocument/2006/relationships/customXml" Target="../ink/ink7.xml"/><Relationship Id="rId23" Type="http://schemas.openxmlformats.org/officeDocument/2006/relationships/image" Target="../media/image64.emf"/><Relationship Id="rId10" Type="http://schemas.openxmlformats.org/officeDocument/2006/relationships/customXml" Target="../ink/ink1.xml"/><Relationship Id="rId11" Type="http://schemas.openxmlformats.org/officeDocument/2006/relationships/image" Target="../media/image58.emf"/><Relationship Id="rId12" Type="http://schemas.openxmlformats.org/officeDocument/2006/relationships/customXml" Target="../ink/ink2.xml"/><Relationship Id="rId13" Type="http://schemas.openxmlformats.org/officeDocument/2006/relationships/image" Target="../media/image59.emf"/><Relationship Id="rId14" Type="http://schemas.openxmlformats.org/officeDocument/2006/relationships/customXml" Target="../ink/ink3.xml"/><Relationship Id="rId15" Type="http://schemas.openxmlformats.org/officeDocument/2006/relationships/image" Target="../media/image60.emf"/><Relationship Id="rId16" Type="http://schemas.openxmlformats.org/officeDocument/2006/relationships/customXml" Target="../ink/ink4.xml"/><Relationship Id="rId17" Type="http://schemas.openxmlformats.org/officeDocument/2006/relationships/image" Target="../media/image61.emf"/><Relationship Id="rId18" Type="http://schemas.openxmlformats.org/officeDocument/2006/relationships/customXml" Target="../ink/ink5.xml"/><Relationship Id="rId19" Type="http://schemas.openxmlformats.org/officeDocument/2006/relationships/image" Target="../media/image62.emf"/><Relationship Id="rId1" Type="http://schemas.openxmlformats.org/officeDocument/2006/relationships/tags" Target="../tags/tag29.xml"/><Relationship Id="rId2" Type="http://schemas.openxmlformats.org/officeDocument/2006/relationships/tags" Target="../tags/tag30.xml"/><Relationship Id="rId3" Type="http://schemas.openxmlformats.org/officeDocument/2006/relationships/tags" Target="../tags/tag31.xml"/><Relationship Id="rId4" Type="http://schemas.openxmlformats.org/officeDocument/2006/relationships/tags" Target="../tags/tag32.xml"/><Relationship Id="rId5" Type="http://schemas.openxmlformats.org/officeDocument/2006/relationships/slideLayout" Target="../slideLayouts/slideLayout46.xml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tags" Target="../tags/tag33.xml"/><Relationship Id="rId2" Type="http://schemas.openxmlformats.org/officeDocument/2006/relationships/tags" Target="../tags/tag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4" Type="http://schemas.openxmlformats.org/officeDocument/2006/relationships/image" Target="../media/image64.gif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6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4" Type="http://schemas.openxmlformats.org/officeDocument/2006/relationships/tags" Target="../tags/tag38.xml"/><Relationship Id="rId5" Type="http://schemas.openxmlformats.org/officeDocument/2006/relationships/slideLayout" Target="../slideLayouts/slideLayout20.xml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Relationship Id="rId1" Type="http://schemas.openxmlformats.org/officeDocument/2006/relationships/tags" Target="../tags/tag35.xml"/><Relationship Id="rId2" Type="http://schemas.openxmlformats.org/officeDocument/2006/relationships/tags" Target="../tags/tag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4" Type="http://schemas.openxmlformats.org/officeDocument/2006/relationships/tags" Target="../tags/tag42.xml"/><Relationship Id="rId5" Type="http://schemas.openxmlformats.org/officeDocument/2006/relationships/slideLayout" Target="../slideLayouts/slideLayout21.xml"/><Relationship Id="rId6" Type="http://schemas.openxmlformats.org/officeDocument/2006/relationships/image" Target="../media/image66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Relationship Id="rId1" Type="http://schemas.openxmlformats.org/officeDocument/2006/relationships/tags" Target="../tags/tag39.xml"/><Relationship Id="rId2" Type="http://schemas.openxmlformats.org/officeDocument/2006/relationships/tags" Target="../tags/tag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4" Type="http://schemas.openxmlformats.org/officeDocument/2006/relationships/image" Target="../media/image74.gif"/><Relationship Id="rId5" Type="http://schemas.openxmlformats.org/officeDocument/2006/relationships/image" Target="../media/image75.gif"/><Relationship Id="rId6" Type="http://schemas.openxmlformats.org/officeDocument/2006/relationships/image" Target="../media/image76.gif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1" Type="http://schemas.openxmlformats.org/officeDocument/2006/relationships/tags" Target="../tags/tag43.xml"/><Relationship Id="rId2" Type="http://schemas.openxmlformats.org/officeDocument/2006/relationships/tags" Target="../tags/tag44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" Type="http://schemas.openxmlformats.org/officeDocument/2006/relationships/tags" Target="../tags/tag45.xml"/><Relationship Id="rId2" Type="http://schemas.openxmlformats.org/officeDocument/2006/relationships/tags" Target="../tags/tag46.xml"/><Relationship Id="rId3" Type="http://schemas.openxmlformats.org/officeDocument/2006/relationships/tags" Target="../tags/tag47.xml"/><Relationship Id="rId4" Type="http://schemas.openxmlformats.org/officeDocument/2006/relationships/tags" Target="../tags/tag48.xml"/><Relationship Id="rId5" Type="http://schemas.openxmlformats.org/officeDocument/2006/relationships/tags" Target="../tags/tag49.xml"/><Relationship Id="rId6" Type="http://schemas.openxmlformats.org/officeDocument/2006/relationships/tags" Target="../tags/tag50.xml"/><Relationship Id="rId7" Type="http://schemas.openxmlformats.org/officeDocument/2006/relationships/slideLayout" Target="../slideLayouts/slideLayout22.xml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cid:image011.jpg@01C6ACD5.CC25D200" TargetMode="External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7.gif"/><Relationship Id="rId12" Type="http://schemas.openxmlformats.org/officeDocument/2006/relationships/image" Target="../media/image88.png"/><Relationship Id="rId1" Type="http://schemas.openxmlformats.org/officeDocument/2006/relationships/tags" Target="../tags/tag51.xml"/><Relationship Id="rId2" Type="http://schemas.openxmlformats.org/officeDocument/2006/relationships/tags" Target="../tags/tag52.xml"/><Relationship Id="rId3" Type="http://schemas.openxmlformats.org/officeDocument/2006/relationships/tags" Target="../tags/tag53.xml"/><Relationship Id="rId4" Type="http://schemas.openxmlformats.org/officeDocument/2006/relationships/tags" Target="../tags/tag54.xml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7" Type="http://schemas.openxmlformats.org/officeDocument/2006/relationships/image" Target="../media/image83.jpe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4" Type="http://schemas.openxmlformats.org/officeDocument/2006/relationships/tags" Target="../tags/tag58.xml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9.png"/><Relationship Id="rId10" Type="http://schemas.openxmlformats.org/officeDocument/2006/relationships/image" Target="../media/image90.png"/><Relationship Id="rId1" Type="http://schemas.openxmlformats.org/officeDocument/2006/relationships/tags" Target="../tags/tag55.xml"/><Relationship Id="rId2" Type="http://schemas.openxmlformats.org/officeDocument/2006/relationships/tags" Target="../tags/tag5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91.tiff"/><Relationship Id="rId3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5.png"/><Relationship Id="rId3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tags" Target="../tags/tag59.xml"/><Relationship Id="rId2" Type="http://schemas.openxmlformats.org/officeDocument/2006/relationships/tags" Target="../tags/tag6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file://localhost/Users/chris/Documents/Research/Students_uts/Adam/presentation%20final%20part%202/fast_light.mpg" TargetMode="External"/><Relationship Id="rId4" Type="http://schemas.openxmlformats.org/officeDocument/2006/relationships/video" Target="file://localhost/Users/chris/Documents/Research/Students_uts/Adam/presentation%20final%20part%202/fast_light.mpg" TargetMode="External"/><Relationship Id="rId5" Type="http://schemas.microsoft.com/office/2007/relationships/media" Target="file://localhost/Users/chris/Documents/Research/Students_uts/Adam/presentation%20final%20part%202/backward_light.mpg" TargetMode="External"/><Relationship Id="rId6" Type="http://schemas.openxmlformats.org/officeDocument/2006/relationships/video" Target="file://localhost/Users/chris/Documents/Research/Students_uts/Adam/presentation%20final%20part%202/backward_light.mpg" TargetMode="External"/><Relationship Id="rId7" Type="http://schemas.openxmlformats.org/officeDocument/2006/relationships/slideLayout" Target="../slideLayouts/slideLayout31.xml"/><Relationship Id="rId8" Type="http://schemas.openxmlformats.org/officeDocument/2006/relationships/image" Target="../media/image105.png"/><Relationship Id="rId9" Type="http://schemas.openxmlformats.org/officeDocument/2006/relationships/image" Target="../media/image106.png"/><Relationship Id="rId10" Type="http://schemas.openxmlformats.org/officeDocument/2006/relationships/image" Target="../media/image107.png"/><Relationship Id="rId1" Type="http://schemas.microsoft.com/office/2007/relationships/media" Target="file://localhost/Users/chris/Documents/Research/Students_uts/Adam/presentation%20final%20part%202/slow_light2.mpg" TargetMode="External"/><Relationship Id="rId2" Type="http://schemas.openxmlformats.org/officeDocument/2006/relationships/video" Target="file://localhost/Users/chris/Documents/Research/Students_uts/Adam/presentation%20final%20part%202/slow_light2.m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9" Type="http://schemas.openxmlformats.org/officeDocument/2006/relationships/image" Target="../media/image114.emf"/><Relationship Id="rId1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8.png"/><Relationship Id="rId12" Type="http://schemas.openxmlformats.org/officeDocument/2006/relationships/image" Target="../media/image87.gif"/><Relationship Id="rId1" Type="http://schemas.openxmlformats.org/officeDocument/2006/relationships/tags" Target="../tags/tag61.xml"/><Relationship Id="rId2" Type="http://schemas.openxmlformats.org/officeDocument/2006/relationships/tags" Target="../tags/tag62.xml"/><Relationship Id="rId3" Type="http://schemas.openxmlformats.org/officeDocument/2006/relationships/tags" Target="../tags/tag63.xml"/><Relationship Id="rId4" Type="http://schemas.openxmlformats.org/officeDocument/2006/relationships/tags" Target="../tags/tag64.xml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115.emf"/><Relationship Id="rId7" Type="http://schemas.openxmlformats.org/officeDocument/2006/relationships/image" Target="../media/image116.emf"/><Relationship Id="rId8" Type="http://schemas.openxmlformats.org/officeDocument/2006/relationships/image" Target="../media/image117.emf"/><Relationship Id="rId9" Type="http://schemas.openxmlformats.org/officeDocument/2006/relationships/image" Target="../media/image82.jpeg"/><Relationship Id="rId10" Type="http://schemas.openxmlformats.org/officeDocument/2006/relationships/image" Target="../media/image8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19.emf"/><Relationship Id="rId5" Type="http://schemas.openxmlformats.org/officeDocument/2006/relationships/image" Target="../media/image90.png"/><Relationship Id="rId6" Type="http://schemas.openxmlformats.org/officeDocument/2006/relationships/image" Target="../media/image120.emf"/><Relationship Id="rId1" Type="http://schemas.openxmlformats.org/officeDocument/2006/relationships/tags" Target="../tags/tag65.xml"/><Relationship Id="rId2" Type="http://schemas.openxmlformats.org/officeDocument/2006/relationships/tags" Target="../tags/tag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1" Type="http://schemas.openxmlformats.org/officeDocument/2006/relationships/tags" Target="../tags/tag67.xml"/><Relationship Id="rId2" Type="http://schemas.openxmlformats.org/officeDocument/2006/relationships/tags" Target="../tags/tag6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30.gif"/><Relationship Id="rId5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gif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2.png"/><Relationship Id="rId3" Type="http://schemas.openxmlformats.org/officeDocument/2006/relationships/image" Target="../media/image13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12.png"/><Relationship Id="rId1" Type="http://schemas.openxmlformats.org/officeDocument/2006/relationships/tags" Target="../tags/tag4.xml"/><Relationship Id="rId2" Type="http://schemas.openxmlformats.org/officeDocument/2006/relationships/tags" Target="../tags/tag5.xml"/><Relationship Id="rId3" Type="http://schemas.openxmlformats.org/officeDocument/2006/relationships/tags" Target="../tags/tag6.xml"/><Relationship Id="rId4" Type="http://schemas.openxmlformats.org/officeDocument/2006/relationships/tags" Target="../tags/tag7.xml"/><Relationship Id="rId5" Type="http://schemas.openxmlformats.org/officeDocument/2006/relationships/tags" Target="../tags/tag8.xml"/><Relationship Id="rId6" Type="http://schemas.openxmlformats.org/officeDocument/2006/relationships/tags" Target="../tags/tag9.xml"/><Relationship Id="rId7" Type="http://schemas.openxmlformats.org/officeDocument/2006/relationships/slideLayout" Target="../slideLayouts/slideLayout12.xml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4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tags" Target="../tags/tag10.xml"/><Relationship Id="rId2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tags" Target="../tags/tag13.xml"/><Relationship Id="rId2" Type="http://schemas.openxmlformats.org/officeDocument/2006/relationships/tags" Target="../tags/tag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4" Type="http://schemas.openxmlformats.org/officeDocument/2006/relationships/tags" Target="../tags/tag18.xml"/><Relationship Id="rId5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7" Type="http://schemas.openxmlformats.org/officeDocument/2006/relationships/image" Target="../media/image23.png"/><Relationship Id="rId8" Type="http://schemas.openxmlformats.org/officeDocument/2006/relationships/image" Target="../media/image25.jpe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" Type="http://schemas.openxmlformats.org/officeDocument/2006/relationships/tags" Target="../tags/tag15.xml"/><Relationship Id="rId2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5486242"/>
          </a:xfrm>
          <a:prstGeom prst="rect">
            <a:avLst/>
          </a:prstGeom>
          <a:gradFill flip="none" rotWithShape="1">
            <a:gsLst>
              <a:gs pos="47000">
                <a:srgbClr val="0E2C56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3317" name="Picture 18"/>
          <p:cNvPicPr>
            <a:picLocks noChangeAspect="1"/>
          </p:cNvPicPr>
          <p:nvPr/>
        </p:nvPicPr>
        <p:blipFill>
          <a:blip r:embed="rId3">
            <a:alphaModFix amt="19000"/>
          </a:blip>
          <a:srcRect r="1387"/>
          <a:stretch>
            <a:fillRect/>
          </a:stretch>
        </p:blipFill>
        <p:spPr bwMode="auto">
          <a:xfrm>
            <a:off x="0" y="1143000"/>
            <a:ext cx="9144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6" descr="Cudos_Logo_Reverse_Whit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512" y="152400"/>
            <a:ext cx="16002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Box 17"/>
          <p:cNvSpPr txBox="1">
            <a:spLocks noChangeArrowheads="1"/>
          </p:cNvSpPr>
          <p:nvPr/>
        </p:nvSpPr>
        <p:spPr bwMode="auto">
          <a:xfrm>
            <a:off x="2714644" y="2786058"/>
            <a:ext cx="57672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u="sng" dirty="0" smtClean="0">
                <a:solidFill>
                  <a:srgbClr val="8CC63F"/>
                </a:solidFill>
                <a:ea typeface="Arial" pitchFamily="-123" charset="0"/>
                <a:cs typeface="Arial" pitchFamily="-123" charset="0"/>
              </a:rPr>
              <a:t>Christopher G. Poulton</a:t>
            </a:r>
            <a:endParaRPr lang="en-US" sz="1800" dirty="0">
              <a:solidFill>
                <a:schemeClr val="bg1"/>
              </a:solidFill>
              <a:ea typeface="Arial" pitchFamily="-123" charset="0"/>
              <a:cs typeface="Arial" pitchFamily="-123" charset="0"/>
            </a:endParaRPr>
          </a:p>
        </p:txBody>
      </p:sp>
      <p:pic>
        <p:nvPicPr>
          <p:cNvPr id="17" name="Picture 16" descr="Uni Logos ppt2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10200"/>
            <a:ext cx="9144000" cy="1447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14612" y="1589891"/>
            <a:ext cx="6270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  <a:ea typeface="Arial" pitchFamily="-123" charset="0"/>
                <a:cs typeface="Arial" pitchFamily="-123" charset="0"/>
              </a:rPr>
              <a:t>Interactions between sound and light </a:t>
            </a:r>
            <a:br>
              <a:rPr lang="en-AU" dirty="0" smtClean="0">
                <a:solidFill>
                  <a:schemeClr val="bg1"/>
                </a:solidFill>
                <a:ea typeface="Arial" pitchFamily="-123" charset="0"/>
                <a:cs typeface="Arial" pitchFamily="-123" charset="0"/>
              </a:rPr>
            </a:br>
            <a:r>
              <a:rPr lang="en-AU" dirty="0" smtClean="0">
                <a:solidFill>
                  <a:schemeClr val="bg1"/>
                </a:solidFill>
                <a:ea typeface="Arial" pitchFamily="-123" charset="0"/>
                <a:cs typeface="Arial" pitchFamily="-123" charset="0"/>
              </a:rPr>
              <a:t>on the </a:t>
            </a:r>
            <a:r>
              <a:rPr lang="en-AU" dirty="0" err="1" smtClean="0">
                <a:solidFill>
                  <a:schemeClr val="bg1"/>
                </a:solidFill>
                <a:ea typeface="Arial" pitchFamily="-123" charset="0"/>
                <a:cs typeface="Arial" pitchFamily="-123" charset="0"/>
              </a:rPr>
              <a:t>nanoscale</a:t>
            </a: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2714612" y="3304760"/>
            <a:ext cx="36081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a typeface="Arial" pitchFamily="-123" charset="0"/>
                <a:cs typeface="Arial" pitchFamily="-123" charset="0"/>
              </a:rPr>
              <a:t>Thursday 26</a:t>
            </a:r>
            <a:r>
              <a:rPr lang="en-US" sz="1600" baseline="30000" dirty="0" smtClean="0">
                <a:solidFill>
                  <a:schemeClr val="bg1"/>
                </a:solidFill>
                <a:ea typeface="Arial" pitchFamily="-123" charset="0"/>
                <a:cs typeface="Arial" pitchFamily="-123" charset="0"/>
              </a:rPr>
              <a:t>th</a:t>
            </a:r>
            <a:r>
              <a:rPr lang="en-US" sz="1600" dirty="0" smtClean="0">
                <a:solidFill>
                  <a:schemeClr val="bg1"/>
                </a:solidFill>
                <a:ea typeface="Arial" pitchFamily="-123" charset="0"/>
                <a:cs typeface="Arial" pitchFamily="-123" charset="0"/>
              </a:rPr>
              <a:t>  November, 2015</a:t>
            </a:r>
            <a:endParaRPr lang="en-US" sz="1600" dirty="0">
              <a:solidFill>
                <a:schemeClr val="bg1"/>
              </a:solidFill>
              <a:ea typeface="Arial" pitchFamily="-123" charset="0"/>
              <a:cs typeface="Arial" pitchFamily="-123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14644" y="4005064"/>
            <a:ext cx="62150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rgbClr val="8CC63F"/>
                </a:solidFill>
                <a:ea typeface="Arial" pitchFamily="-123" charset="0"/>
                <a:cs typeface="Arial" pitchFamily="-123" charset="0"/>
              </a:rPr>
              <a:t>School of Mathematical and Physical Sciences, </a:t>
            </a:r>
            <a:br>
              <a:rPr lang="en-US" sz="1500" dirty="0" smtClean="0">
                <a:solidFill>
                  <a:srgbClr val="8CC63F"/>
                </a:solidFill>
                <a:ea typeface="Arial" pitchFamily="-123" charset="0"/>
                <a:cs typeface="Arial" pitchFamily="-123" charset="0"/>
              </a:rPr>
            </a:br>
            <a:r>
              <a:rPr lang="en-US" sz="1500" dirty="0" smtClean="0">
                <a:solidFill>
                  <a:srgbClr val="8CC63F"/>
                </a:solidFill>
                <a:ea typeface="Arial" pitchFamily="-123" charset="0"/>
                <a:cs typeface="Arial" pitchFamily="-123" charset="0"/>
              </a:rPr>
              <a:t>University of Technology Sydney (UTS), Australia</a:t>
            </a:r>
            <a:br>
              <a:rPr lang="en-US" sz="1500" dirty="0" smtClean="0">
                <a:solidFill>
                  <a:srgbClr val="8CC63F"/>
                </a:solidFill>
                <a:ea typeface="Arial" pitchFamily="-123" charset="0"/>
                <a:cs typeface="Arial" pitchFamily="-123" charset="0"/>
              </a:rPr>
            </a:br>
            <a:r>
              <a:rPr lang="en-US" sz="1500" dirty="0" smtClean="0">
                <a:solidFill>
                  <a:schemeClr val="bg1"/>
                </a:solidFill>
                <a:ea typeface="Arial" pitchFamily="-123" charset="0"/>
                <a:cs typeface="Arial" pitchFamily="-123" charset="0"/>
              </a:rPr>
              <a:t/>
            </a:r>
            <a:br>
              <a:rPr lang="en-US" sz="1500" dirty="0" smtClean="0">
                <a:solidFill>
                  <a:schemeClr val="bg1"/>
                </a:solidFill>
                <a:ea typeface="Arial" pitchFamily="-123" charset="0"/>
                <a:cs typeface="Arial" pitchFamily="-123" charset="0"/>
              </a:rPr>
            </a:br>
            <a:endParaRPr lang="en-US" sz="1500" dirty="0">
              <a:solidFill>
                <a:schemeClr val="bg1"/>
              </a:solidFill>
              <a:ea typeface="Arial" pitchFamily="-123" charset="0"/>
              <a:cs typeface="Arial" pitchFamily="-123" charset="0"/>
            </a:endParaRPr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7112000"/>
            <a:ext cx="7131183" cy="64633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AU" sz="1800" smtClean="0"/>
              <a:t>TexPoint fonts used in EMF. </a:t>
            </a:r>
          </a:p>
          <a:p>
            <a:r>
              <a:rPr lang="en-AU" sz="1800" smtClean="0"/>
              <a:t>Read the TexPoint manual before you delete this box.: </a:t>
            </a:r>
            <a:r>
              <a:rPr lang="en-AU" sz="1800" smtClean="0">
                <a:latin typeface="CMMI10"/>
              </a:rPr>
              <a:t>A</a:t>
            </a:r>
            <a:r>
              <a:rPr lang="en-AU" sz="1800" smtClean="0">
                <a:latin typeface="CMMI7"/>
              </a:rPr>
              <a:t>A</a:t>
            </a:r>
            <a:r>
              <a:rPr lang="en-AU" sz="1800" smtClean="0">
                <a:latin typeface="CMR7"/>
              </a:rPr>
              <a:t>A</a:t>
            </a:r>
            <a:r>
              <a:rPr lang="en-AU" sz="1800" smtClean="0">
                <a:latin typeface="CMSY10ORIG"/>
              </a:rPr>
              <a:t>A</a:t>
            </a:r>
            <a:r>
              <a:rPr lang="en-AU" sz="1800" smtClean="0">
                <a:latin typeface="CMR10"/>
              </a:rPr>
              <a:t>A</a:t>
            </a:r>
            <a:r>
              <a:rPr lang="en-AU" sz="1800" smtClean="0">
                <a:latin typeface="CMSY7"/>
              </a:rPr>
              <a:t>A</a:t>
            </a:r>
            <a:r>
              <a:rPr lang="en-AU" sz="1800" smtClean="0">
                <a:latin typeface="CMBX10"/>
              </a:rPr>
              <a:t>A</a:t>
            </a:r>
            <a:endParaRPr lang="en-AU" sz="18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34554" y="1293948"/>
            <a:ext cx="29636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Within a photonic band gap, </a:t>
            </a:r>
            <a:b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there are </a:t>
            </a:r>
            <a:r>
              <a:rPr lang="en-AU" sz="18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 real </a:t>
            </a:r>
            <a:r>
              <a:rPr lang="en-AU" sz="1800" i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eigenvalues</a:t>
            </a:r>
            <a:r>
              <a:rPr lang="en-AU" sz="18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2311400"/>
            <a:ext cx="39413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happens if we drive this structure </a:t>
            </a:r>
            <a:b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with an incident wave at a frequency </a:t>
            </a:r>
            <a:b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within the band gap?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352280" y="4723379"/>
            <a:ext cx="1310370" cy="259469"/>
          </a:xfrm>
          <a:custGeom>
            <a:avLst/>
            <a:gdLst>
              <a:gd name="connsiteX0" fmla="*/ 0 w 4140200"/>
              <a:gd name="connsiteY0" fmla="*/ 433917 h 762000"/>
              <a:gd name="connsiteX1" fmla="*/ 342900 w 4140200"/>
              <a:gd name="connsiteY1" fmla="*/ 52917 h 762000"/>
              <a:gd name="connsiteX2" fmla="*/ 787400 w 4140200"/>
              <a:gd name="connsiteY2" fmla="*/ 751417 h 762000"/>
              <a:gd name="connsiteX3" fmla="*/ 1257300 w 4140200"/>
              <a:gd name="connsiteY3" fmla="*/ 40217 h 762000"/>
              <a:gd name="connsiteX4" fmla="*/ 1701800 w 4140200"/>
              <a:gd name="connsiteY4" fmla="*/ 713317 h 762000"/>
              <a:gd name="connsiteX5" fmla="*/ 2108200 w 4140200"/>
              <a:gd name="connsiteY5" fmla="*/ 65617 h 762000"/>
              <a:gd name="connsiteX6" fmla="*/ 2552700 w 4140200"/>
              <a:gd name="connsiteY6" fmla="*/ 713317 h 762000"/>
              <a:gd name="connsiteX7" fmla="*/ 2946400 w 4140200"/>
              <a:gd name="connsiteY7" fmla="*/ 40217 h 762000"/>
              <a:gd name="connsiteX8" fmla="*/ 3429000 w 4140200"/>
              <a:gd name="connsiteY8" fmla="*/ 700617 h 762000"/>
              <a:gd name="connsiteX9" fmla="*/ 3797300 w 4140200"/>
              <a:gd name="connsiteY9" fmla="*/ 408517 h 762000"/>
              <a:gd name="connsiteX10" fmla="*/ 4140200 w 4140200"/>
              <a:gd name="connsiteY10" fmla="*/ 383117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40200" h="762000">
                <a:moveTo>
                  <a:pt x="0" y="433917"/>
                </a:moveTo>
                <a:cubicBezTo>
                  <a:pt x="105833" y="216958"/>
                  <a:pt x="211667" y="0"/>
                  <a:pt x="342900" y="52917"/>
                </a:cubicBezTo>
                <a:cubicBezTo>
                  <a:pt x="474133" y="105834"/>
                  <a:pt x="635000" y="753534"/>
                  <a:pt x="787400" y="751417"/>
                </a:cubicBezTo>
                <a:cubicBezTo>
                  <a:pt x="939800" y="749300"/>
                  <a:pt x="1104900" y="46567"/>
                  <a:pt x="1257300" y="40217"/>
                </a:cubicBezTo>
                <a:cubicBezTo>
                  <a:pt x="1409700" y="33867"/>
                  <a:pt x="1559983" y="709084"/>
                  <a:pt x="1701800" y="713317"/>
                </a:cubicBezTo>
                <a:cubicBezTo>
                  <a:pt x="1843617" y="717550"/>
                  <a:pt x="1966383" y="65617"/>
                  <a:pt x="2108200" y="65617"/>
                </a:cubicBezTo>
                <a:cubicBezTo>
                  <a:pt x="2250017" y="65617"/>
                  <a:pt x="2413000" y="717550"/>
                  <a:pt x="2552700" y="713317"/>
                </a:cubicBezTo>
                <a:cubicBezTo>
                  <a:pt x="2692400" y="709084"/>
                  <a:pt x="2800350" y="42334"/>
                  <a:pt x="2946400" y="40217"/>
                </a:cubicBezTo>
                <a:cubicBezTo>
                  <a:pt x="3092450" y="38100"/>
                  <a:pt x="3287183" y="639234"/>
                  <a:pt x="3429000" y="700617"/>
                </a:cubicBezTo>
                <a:cubicBezTo>
                  <a:pt x="3570817" y="762000"/>
                  <a:pt x="3678767" y="461434"/>
                  <a:pt x="3797300" y="408517"/>
                </a:cubicBezTo>
                <a:cubicBezTo>
                  <a:pt x="3915833" y="355600"/>
                  <a:pt x="4083050" y="389467"/>
                  <a:pt x="4140200" y="383117"/>
                </a:cubicBezTo>
              </a:path>
            </a:pathLst>
          </a:custGeom>
          <a:ln>
            <a:solidFill>
              <a:schemeClr val="accent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14414" y="5042745"/>
            <a:ext cx="1470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AU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frequency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AU" sz="1600" dirty="0" smtClean="0">
                <a:solidFill>
                  <a:prstClr val="black"/>
                </a:solidFill>
                <a:latin typeface="cmmi10"/>
                <a:ea typeface="+mn-ea"/>
                <a:cs typeface="+mn-cs"/>
              </a:rPr>
              <a:t>!d</a:t>
            </a:r>
            <a:r>
              <a:rPr lang="en-AU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/2</a:t>
            </a:r>
            <a:r>
              <a:rPr lang="en-AU" sz="1600" dirty="0" smtClean="0">
                <a:solidFill>
                  <a:prstClr val="black"/>
                </a:solidFill>
                <a:latin typeface="cmmi10"/>
                <a:ea typeface="+mn-ea"/>
                <a:cs typeface="+mn-cs"/>
              </a:rPr>
              <a:t>¼</a:t>
            </a:r>
            <a:r>
              <a:rPr lang="en-AU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c=0.395 </a:t>
            </a:r>
            <a:endParaRPr lang="en-AU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28674" y="4366539"/>
            <a:ext cx="5883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Light</a:t>
            </a:r>
            <a:endParaRPr lang="en-AU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4572000" y="1149304"/>
            <a:ext cx="4683062" cy="3064127"/>
            <a:chOff x="4556813" y="2564678"/>
            <a:chExt cx="4683062" cy="3064127"/>
          </a:xfrm>
        </p:grpSpPr>
        <p:pic>
          <p:nvPicPr>
            <p:cNvPr id="13" name="Picture 12" descr="1Dband1.jpg"/>
            <p:cNvPicPr>
              <a:picLocks noChangeAspect="1"/>
            </p:cNvPicPr>
            <p:nvPr/>
          </p:nvPicPr>
          <p:blipFill>
            <a:blip r:embed="rId4"/>
            <a:srcRect t="16347"/>
            <a:stretch>
              <a:fillRect/>
            </a:stretch>
          </p:blipFill>
          <p:spPr>
            <a:xfrm>
              <a:off x="5433113" y="2732168"/>
              <a:ext cx="2924049" cy="2425620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rot="16200000" flipV="1">
              <a:off x="5471096" y="4081664"/>
              <a:ext cx="2868395" cy="430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4556813" y="5131195"/>
              <a:ext cx="4445562" cy="148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7089570" y="3884111"/>
              <a:ext cx="2491099" cy="306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4259783" y="3930901"/>
              <a:ext cx="2424978" cy="529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 descr="TP_tmp.bmp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8279713" y="5264773"/>
              <a:ext cx="145398" cy="362996"/>
            </a:xfrm>
            <a:prstGeom prst="rect">
              <a:avLst/>
            </a:prstGeom>
          </p:spPr>
        </p:pic>
        <p:pic>
          <p:nvPicPr>
            <p:cNvPr id="23" name="Picture 22" descr="TP_tmp.bmp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tretch>
              <a:fillRect/>
            </a:stretch>
          </p:blipFill>
          <p:spPr bwMode="auto">
            <a:xfrm>
              <a:off x="5235100" y="5264772"/>
              <a:ext cx="311565" cy="364033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24" name="TextBox 23"/>
            <p:cNvSpPr txBox="1"/>
            <p:nvPr/>
          </p:nvSpPr>
          <p:spPr>
            <a:xfrm>
              <a:off x="8873518" y="5101511"/>
              <a:ext cx="366357" cy="431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k</a:t>
              </a:r>
              <a:endParaRPr lang="en-AU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541362" y="2564678"/>
              <a:ext cx="417182" cy="431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sz="1800" dirty="0" smtClean="0">
                  <a:solidFill>
                    <a:prstClr val="black"/>
                  </a:solidFill>
                  <a:latin typeface="cmmi10"/>
                  <a:ea typeface="+mn-ea"/>
                  <a:cs typeface="+mn-cs"/>
                </a:rPr>
                <a:t>!</a:t>
              </a:r>
              <a:endParaRPr lang="en-AU" sz="1800" dirty="0">
                <a:solidFill>
                  <a:prstClr val="black"/>
                </a:solidFill>
                <a:latin typeface="cmmi10"/>
                <a:ea typeface="+mn-ea"/>
                <a:cs typeface="+mn-cs"/>
              </a:endParaRPr>
            </a:p>
          </p:txBody>
        </p:sp>
        <p:grpSp>
          <p:nvGrpSpPr>
            <p:cNvPr id="26" name="Group 37"/>
            <p:cNvGrpSpPr/>
            <p:nvPr/>
          </p:nvGrpSpPr>
          <p:grpSpPr>
            <a:xfrm>
              <a:off x="7591319" y="2857581"/>
              <a:ext cx="88900" cy="1946275"/>
              <a:chOff x="6946106" y="3084513"/>
              <a:chExt cx="88900" cy="1946275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6946106" y="4941888"/>
                <a:ext cx="88900" cy="88900"/>
              </a:xfrm>
              <a:prstGeom prst="ellipse">
                <a:avLst/>
              </a:prstGeom>
              <a:solidFill>
                <a:schemeClr val="tx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946106" y="3827466"/>
                <a:ext cx="88900" cy="88900"/>
              </a:xfrm>
              <a:prstGeom prst="ellipse">
                <a:avLst/>
              </a:prstGeom>
              <a:solidFill>
                <a:schemeClr val="tx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946106" y="3084513"/>
                <a:ext cx="88900" cy="88900"/>
              </a:xfrm>
              <a:prstGeom prst="ellipse">
                <a:avLst/>
              </a:prstGeom>
              <a:solidFill>
                <a:schemeClr val="tx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Group 38"/>
            <p:cNvGrpSpPr/>
            <p:nvPr/>
          </p:nvGrpSpPr>
          <p:grpSpPr>
            <a:xfrm>
              <a:off x="7724669" y="2805193"/>
              <a:ext cx="93662" cy="1931986"/>
              <a:chOff x="6946106" y="3084513"/>
              <a:chExt cx="93662" cy="1931986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6946106" y="4927599"/>
                <a:ext cx="88900" cy="88900"/>
              </a:xfrm>
              <a:prstGeom prst="ellipse">
                <a:avLst/>
              </a:prstGeom>
              <a:solidFill>
                <a:schemeClr val="tx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950868" y="3937004"/>
                <a:ext cx="88900" cy="88900"/>
              </a:xfrm>
              <a:prstGeom prst="ellipse">
                <a:avLst/>
              </a:prstGeom>
              <a:solidFill>
                <a:schemeClr val="tx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946106" y="3084513"/>
                <a:ext cx="88900" cy="88900"/>
              </a:xfrm>
              <a:prstGeom prst="ellipse">
                <a:avLst/>
              </a:prstGeom>
              <a:solidFill>
                <a:schemeClr val="tx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4" name="Group 43"/>
            <p:cNvGrpSpPr/>
            <p:nvPr/>
          </p:nvGrpSpPr>
          <p:grpSpPr>
            <a:xfrm>
              <a:off x="7853256" y="2757568"/>
              <a:ext cx="93662" cy="1931986"/>
              <a:chOff x="6946106" y="3084513"/>
              <a:chExt cx="93662" cy="1931986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6946106" y="4927599"/>
                <a:ext cx="88900" cy="88900"/>
              </a:xfrm>
              <a:prstGeom prst="ellipse">
                <a:avLst/>
              </a:prstGeom>
              <a:solidFill>
                <a:schemeClr val="tx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950868" y="4032255"/>
                <a:ext cx="88900" cy="88900"/>
              </a:xfrm>
              <a:prstGeom prst="ellipse">
                <a:avLst/>
              </a:prstGeom>
              <a:solidFill>
                <a:schemeClr val="tx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946106" y="3084513"/>
                <a:ext cx="88900" cy="88900"/>
              </a:xfrm>
              <a:prstGeom prst="ellipse">
                <a:avLst/>
              </a:prstGeom>
              <a:solidFill>
                <a:schemeClr val="tx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8" name="Group 47"/>
            <p:cNvGrpSpPr/>
            <p:nvPr/>
          </p:nvGrpSpPr>
          <p:grpSpPr>
            <a:xfrm>
              <a:off x="7986607" y="2714705"/>
              <a:ext cx="93662" cy="1931986"/>
              <a:chOff x="6946106" y="3084513"/>
              <a:chExt cx="93662" cy="1931986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6946106" y="4927599"/>
                <a:ext cx="88900" cy="88900"/>
              </a:xfrm>
              <a:prstGeom prst="ellipse">
                <a:avLst/>
              </a:prstGeom>
              <a:solidFill>
                <a:schemeClr val="tx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6950868" y="4117998"/>
                <a:ext cx="88900" cy="88900"/>
              </a:xfrm>
              <a:prstGeom prst="ellipse">
                <a:avLst/>
              </a:prstGeom>
              <a:solidFill>
                <a:schemeClr val="tx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946106" y="3084513"/>
                <a:ext cx="88900" cy="88900"/>
              </a:xfrm>
              <a:prstGeom prst="ellipse">
                <a:avLst/>
              </a:prstGeom>
              <a:solidFill>
                <a:schemeClr val="tx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2" name="Group 51"/>
            <p:cNvGrpSpPr/>
            <p:nvPr/>
          </p:nvGrpSpPr>
          <p:grpSpPr>
            <a:xfrm>
              <a:off x="8119956" y="2681368"/>
              <a:ext cx="88901" cy="1931986"/>
              <a:chOff x="6946105" y="3084513"/>
              <a:chExt cx="88901" cy="1931986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6946106" y="4927599"/>
                <a:ext cx="88900" cy="88900"/>
              </a:xfrm>
              <a:prstGeom prst="ellipse">
                <a:avLst/>
              </a:prstGeom>
              <a:solidFill>
                <a:schemeClr val="tx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946105" y="4189416"/>
                <a:ext cx="88900" cy="88900"/>
              </a:xfrm>
              <a:prstGeom prst="ellipse">
                <a:avLst/>
              </a:prstGeom>
              <a:solidFill>
                <a:schemeClr val="tx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946106" y="3084513"/>
                <a:ext cx="88900" cy="88900"/>
              </a:xfrm>
              <a:prstGeom prst="ellipse">
                <a:avLst/>
              </a:prstGeom>
              <a:solidFill>
                <a:schemeClr val="tx2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6" name="Group 64"/>
            <p:cNvGrpSpPr/>
            <p:nvPr/>
          </p:nvGrpSpPr>
          <p:grpSpPr>
            <a:xfrm>
              <a:off x="5459306" y="2716293"/>
              <a:ext cx="2886872" cy="2405063"/>
              <a:chOff x="4814093" y="2943225"/>
              <a:chExt cx="2886872" cy="2405063"/>
            </a:xfrm>
          </p:grpSpPr>
          <p:sp>
            <p:nvSpPr>
              <p:cNvPr id="47" name="Freeform 46"/>
              <p:cNvSpPr/>
              <p:nvPr/>
            </p:nvSpPr>
            <p:spPr>
              <a:xfrm>
                <a:off x="6272213" y="4776788"/>
                <a:ext cx="1419225" cy="566737"/>
              </a:xfrm>
              <a:custGeom>
                <a:avLst/>
                <a:gdLst>
                  <a:gd name="connsiteX0" fmla="*/ 0 w 1419225"/>
                  <a:gd name="connsiteY0" fmla="*/ 566737 h 566737"/>
                  <a:gd name="connsiteX1" fmla="*/ 595312 w 1419225"/>
                  <a:gd name="connsiteY1" fmla="*/ 257175 h 566737"/>
                  <a:gd name="connsiteX2" fmla="*/ 1166812 w 1419225"/>
                  <a:gd name="connsiteY2" fmla="*/ 42862 h 566737"/>
                  <a:gd name="connsiteX3" fmla="*/ 1419225 w 1419225"/>
                  <a:gd name="connsiteY3" fmla="*/ 0 h 56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9225" h="566737">
                    <a:moveTo>
                      <a:pt x="0" y="566737"/>
                    </a:moveTo>
                    <a:cubicBezTo>
                      <a:pt x="200421" y="455612"/>
                      <a:pt x="400843" y="344488"/>
                      <a:pt x="595312" y="257175"/>
                    </a:cubicBezTo>
                    <a:cubicBezTo>
                      <a:pt x="789781" y="169863"/>
                      <a:pt x="1029493" y="85724"/>
                      <a:pt x="1166812" y="42862"/>
                    </a:cubicBezTo>
                    <a:cubicBezTo>
                      <a:pt x="1304131" y="0"/>
                      <a:pt x="1361678" y="0"/>
                      <a:pt x="1419225" y="0"/>
                    </a:cubicBez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6262688" y="3548063"/>
                <a:ext cx="1419225" cy="533400"/>
              </a:xfrm>
              <a:custGeom>
                <a:avLst/>
                <a:gdLst>
                  <a:gd name="connsiteX0" fmla="*/ 0 w 1419225"/>
                  <a:gd name="connsiteY0" fmla="*/ 23812 h 533400"/>
                  <a:gd name="connsiteX1" fmla="*/ 185737 w 1419225"/>
                  <a:gd name="connsiteY1" fmla="*/ 66675 h 533400"/>
                  <a:gd name="connsiteX2" fmla="*/ 966787 w 1419225"/>
                  <a:gd name="connsiteY2" fmla="*/ 423862 h 533400"/>
                  <a:gd name="connsiteX3" fmla="*/ 1419225 w 1419225"/>
                  <a:gd name="connsiteY3" fmla="*/ 53340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9225" h="533400">
                    <a:moveTo>
                      <a:pt x="0" y="23812"/>
                    </a:moveTo>
                    <a:cubicBezTo>
                      <a:pt x="12303" y="11906"/>
                      <a:pt x="24606" y="0"/>
                      <a:pt x="185737" y="66675"/>
                    </a:cubicBezTo>
                    <a:cubicBezTo>
                      <a:pt x="346868" y="133350"/>
                      <a:pt x="761206" y="346075"/>
                      <a:pt x="966787" y="423862"/>
                    </a:cubicBezTo>
                    <a:cubicBezTo>
                      <a:pt x="1172368" y="501649"/>
                      <a:pt x="1295796" y="517524"/>
                      <a:pt x="1419225" y="533400"/>
                    </a:cubicBez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6233321" y="2943225"/>
                <a:ext cx="1467644" cy="549275"/>
              </a:xfrm>
              <a:custGeom>
                <a:avLst/>
                <a:gdLst>
                  <a:gd name="connsiteX0" fmla="*/ 48419 w 1467644"/>
                  <a:gd name="connsiteY0" fmla="*/ 500063 h 549275"/>
                  <a:gd name="connsiteX1" fmla="*/ 129381 w 1467644"/>
                  <a:gd name="connsiteY1" fmla="*/ 495300 h 549275"/>
                  <a:gd name="connsiteX2" fmla="*/ 824706 w 1467644"/>
                  <a:gd name="connsiteY2" fmla="*/ 176213 h 549275"/>
                  <a:gd name="connsiteX3" fmla="*/ 1229519 w 1467644"/>
                  <a:gd name="connsiteY3" fmla="*/ 33338 h 549275"/>
                  <a:gd name="connsiteX4" fmla="*/ 1467644 w 1467644"/>
                  <a:gd name="connsiteY4" fmla="*/ 0 h 54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644" h="549275">
                    <a:moveTo>
                      <a:pt x="48419" y="500063"/>
                    </a:moveTo>
                    <a:cubicBezTo>
                      <a:pt x="24209" y="524669"/>
                      <a:pt x="0" y="549275"/>
                      <a:pt x="129381" y="495300"/>
                    </a:cubicBezTo>
                    <a:cubicBezTo>
                      <a:pt x="258762" y="441325"/>
                      <a:pt x="641350" y="253207"/>
                      <a:pt x="824706" y="176213"/>
                    </a:cubicBezTo>
                    <a:cubicBezTo>
                      <a:pt x="1008062" y="99219"/>
                      <a:pt x="1122363" y="62707"/>
                      <a:pt x="1229519" y="33338"/>
                    </a:cubicBezTo>
                    <a:cubicBezTo>
                      <a:pt x="1336675" y="3969"/>
                      <a:pt x="1467644" y="0"/>
                      <a:pt x="1467644" y="0"/>
                    </a:cubicBez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49"/>
              <p:cNvSpPr/>
              <p:nvPr/>
            </p:nvSpPr>
            <p:spPr>
              <a:xfrm flipH="1">
                <a:off x="4852985" y="4781551"/>
                <a:ext cx="1419225" cy="566737"/>
              </a:xfrm>
              <a:custGeom>
                <a:avLst/>
                <a:gdLst>
                  <a:gd name="connsiteX0" fmla="*/ 0 w 1419225"/>
                  <a:gd name="connsiteY0" fmla="*/ 566737 h 566737"/>
                  <a:gd name="connsiteX1" fmla="*/ 595312 w 1419225"/>
                  <a:gd name="connsiteY1" fmla="*/ 257175 h 566737"/>
                  <a:gd name="connsiteX2" fmla="*/ 1166812 w 1419225"/>
                  <a:gd name="connsiteY2" fmla="*/ 42862 h 566737"/>
                  <a:gd name="connsiteX3" fmla="*/ 1419225 w 1419225"/>
                  <a:gd name="connsiteY3" fmla="*/ 0 h 56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9225" h="566737">
                    <a:moveTo>
                      <a:pt x="0" y="566737"/>
                    </a:moveTo>
                    <a:cubicBezTo>
                      <a:pt x="200421" y="455612"/>
                      <a:pt x="400843" y="344488"/>
                      <a:pt x="595312" y="257175"/>
                    </a:cubicBezTo>
                    <a:cubicBezTo>
                      <a:pt x="789781" y="169863"/>
                      <a:pt x="1029493" y="85724"/>
                      <a:pt x="1166812" y="42862"/>
                    </a:cubicBezTo>
                    <a:cubicBezTo>
                      <a:pt x="1304131" y="0"/>
                      <a:pt x="1361678" y="0"/>
                      <a:pt x="1419225" y="0"/>
                    </a:cubicBez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50"/>
              <p:cNvSpPr/>
              <p:nvPr/>
            </p:nvSpPr>
            <p:spPr>
              <a:xfrm flipH="1">
                <a:off x="4843460" y="3552826"/>
                <a:ext cx="1419225" cy="533400"/>
              </a:xfrm>
              <a:custGeom>
                <a:avLst/>
                <a:gdLst>
                  <a:gd name="connsiteX0" fmla="*/ 0 w 1419225"/>
                  <a:gd name="connsiteY0" fmla="*/ 23812 h 533400"/>
                  <a:gd name="connsiteX1" fmla="*/ 185737 w 1419225"/>
                  <a:gd name="connsiteY1" fmla="*/ 66675 h 533400"/>
                  <a:gd name="connsiteX2" fmla="*/ 966787 w 1419225"/>
                  <a:gd name="connsiteY2" fmla="*/ 423862 h 533400"/>
                  <a:gd name="connsiteX3" fmla="*/ 1419225 w 1419225"/>
                  <a:gd name="connsiteY3" fmla="*/ 53340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9225" h="533400">
                    <a:moveTo>
                      <a:pt x="0" y="23812"/>
                    </a:moveTo>
                    <a:cubicBezTo>
                      <a:pt x="12303" y="11906"/>
                      <a:pt x="24606" y="0"/>
                      <a:pt x="185737" y="66675"/>
                    </a:cubicBezTo>
                    <a:cubicBezTo>
                      <a:pt x="346868" y="133350"/>
                      <a:pt x="761206" y="346075"/>
                      <a:pt x="966787" y="423862"/>
                    </a:cubicBezTo>
                    <a:cubicBezTo>
                      <a:pt x="1172368" y="501649"/>
                      <a:pt x="1295796" y="517524"/>
                      <a:pt x="1419225" y="533400"/>
                    </a:cubicBez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51"/>
              <p:cNvSpPr/>
              <p:nvPr/>
            </p:nvSpPr>
            <p:spPr>
              <a:xfrm flipH="1">
                <a:off x="4814093" y="2947988"/>
                <a:ext cx="1467644" cy="549275"/>
              </a:xfrm>
              <a:custGeom>
                <a:avLst/>
                <a:gdLst>
                  <a:gd name="connsiteX0" fmla="*/ 48419 w 1467644"/>
                  <a:gd name="connsiteY0" fmla="*/ 500063 h 549275"/>
                  <a:gd name="connsiteX1" fmla="*/ 129381 w 1467644"/>
                  <a:gd name="connsiteY1" fmla="*/ 495300 h 549275"/>
                  <a:gd name="connsiteX2" fmla="*/ 824706 w 1467644"/>
                  <a:gd name="connsiteY2" fmla="*/ 176213 h 549275"/>
                  <a:gd name="connsiteX3" fmla="*/ 1229519 w 1467644"/>
                  <a:gd name="connsiteY3" fmla="*/ 33338 h 549275"/>
                  <a:gd name="connsiteX4" fmla="*/ 1467644 w 1467644"/>
                  <a:gd name="connsiteY4" fmla="*/ 0 h 54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644" h="549275">
                    <a:moveTo>
                      <a:pt x="48419" y="500063"/>
                    </a:moveTo>
                    <a:cubicBezTo>
                      <a:pt x="24209" y="524669"/>
                      <a:pt x="0" y="549275"/>
                      <a:pt x="129381" y="495300"/>
                    </a:cubicBezTo>
                    <a:cubicBezTo>
                      <a:pt x="258762" y="441325"/>
                      <a:pt x="641350" y="253207"/>
                      <a:pt x="824706" y="176213"/>
                    </a:cubicBezTo>
                    <a:cubicBezTo>
                      <a:pt x="1008062" y="99219"/>
                      <a:pt x="1122363" y="62707"/>
                      <a:pt x="1229519" y="33338"/>
                    </a:cubicBezTo>
                    <a:cubicBezTo>
                      <a:pt x="1336675" y="3969"/>
                      <a:pt x="1467644" y="0"/>
                      <a:pt x="1467644" y="0"/>
                    </a:cubicBez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7"/>
          <a:srcRect b="34551"/>
          <a:stretch>
            <a:fillRect/>
          </a:stretch>
        </p:blipFill>
        <p:spPr bwMode="auto">
          <a:xfrm>
            <a:off x="2619044" y="4329036"/>
            <a:ext cx="3810000" cy="195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38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468938" y="2617788"/>
            <a:ext cx="2874962" cy="63500"/>
          </a:xfrm>
          <a:custGeom>
            <a:avLst/>
            <a:gdLst>
              <a:gd name="T0" fmla="+- 0 15218 15193"/>
              <a:gd name="T1" fmla="*/ T0 w 7985"/>
              <a:gd name="T2" fmla="+- 0 7361 7273"/>
              <a:gd name="T3" fmla="*/ 7361 h 176"/>
              <a:gd name="T4" fmla="+- 0 15193 15193"/>
              <a:gd name="T5" fmla="*/ T4 w 7985"/>
              <a:gd name="T6" fmla="+- 0 7358 7273"/>
              <a:gd name="T7" fmla="*/ 7358 h 176"/>
              <a:gd name="T8" fmla="+- 0 15248 15193"/>
              <a:gd name="T9" fmla="*/ T8 w 7985"/>
              <a:gd name="T10" fmla="+- 0 7331 7273"/>
              <a:gd name="T11" fmla="*/ 7331 h 176"/>
              <a:gd name="T12" fmla="+- 0 16322 15193"/>
              <a:gd name="T13" fmla="*/ T12 w 7985"/>
              <a:gd name="T14" fmla="+- 0 7280 7273"/>
              <a:gd name="T15" fmla="*/ 7280 h 176"/>
              <a:gd name="T16" fmla="+- 0 17526 15193"/>
              <a:gd name="T17" fmla="*/ T16 w 7985"/>
              <a:gd name="T18" fmla="+- 0 7313 7273"/>
              <a:gd name="T19" fmla="*/ 7313 h 176"/>
              <a:gd name="T20" fmla="+- 0 20826 15193"/>
              <a:gd name="T21" fmla="*/ T20 w 7985"/>
              <a:gd name="T22" fmla="+- 0 7445 7273"/>
              <a:gd name="T23" fmla="*/ 7445 h 176"/>
              <a:gd name="T24" fmla="+- 0 22178 15193"/>
              <a:gd name="T25" fmla="*/ T24 w 7985"/>
              <a:gd name="T26" fmla="+- 0 7446 7273"/>
              <a:gd name="T27" fmla="*/ 7446 h 176"/>
              <a:gd name="T28" fmla="+- 0 22768 15193"/>
              <a:gd name="T29" fmla="*/ T28 w 7985"/>
              <a:gd name="T30" fmla="+- 0 7389 7273"/>
              <a:gd name="T31" fmla="*/ 7389 h 176"/>
              <a:gd name="T32" fmla="+- 0 23025 15193"/>
              <a:gd name="T33" fmla="*/ T32 w 7985"/>
              <a:gd name="T34" fmla="+- 0 7391 7273"/>
              <a:gd name="T35" fmla="*/ 7391 h 176"/>
              <a:gd name="T36" fmla="+- 0 22987 15193"/>
              <a:gd name="T37" fmla="*/ T36 w 7985"/>
              <a:gd name="T38" fmla="+- 0 7355 7273"/>
              <a:gd name="T39" fmla="*/ 7355 h 176"/>
              <a:gd name="T40" fmla="+- 0 22989 15193"/>
              <a:gd name="T41" fmla="*/ T40 w 7985"/>
              <a:gd name="T42" fmla="+- 0 7347 7273"/>
              <a:gd name="T43" fmla="*/ 7347 h 176"/>
              <a:gd name="T44" fmla="+- 0 23036 15193"/>
              <a:gd name="T45" fmla="*/ T44 w 7985"/>
              <a:gd name="T46" fmla="+- 0 7332 7273"/>
              <a:gd name="T47" fmla="*/ 7332 h 176"/>
              <a:gd name="T48" fmla="+- 0 23092 15193"/>
              <a:gd name="T49" fmla="*/ T48 w 7985"/>
              <a:gd name="T50" fmla="+- 0 7341 7273"/>
              <a:gd name="T51" fmla="*/ 7341 h 176"/>
              <a:gd name="T52" fmla="+- 0 23167 15193"/>
              <a:gd name="T53" fmla="*/ T52 w 7985"/>
              <a:gd name="T54" fmla="+- 0 7344 7273"/>
              <a:gd name="T55" fmla="*/ 7344 h 176"/>
              <a:gd name="T56" fmla="+- 0 23177 15193"/>
              <a:gd name="T57" fmla="*/ T56 w 7985"/>
              <a:gd name="T58" fmla="+- 0 7341 7273"/>
              <a:gd name="T59" fmla="*/ 7341 h 17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</a:cxnLst>
            <a:rect l="0" t="0" r="r" b="b"/>
            <a:pathLst>
              <a:path w="7985" h="176" extrusionOk="0">
                <a:moveTo>
                  <a:pt x="25" y="88"/>
                </a:moveTo>
                <a:cubicBezTo>
                  <a:pt x="12" y="91"/>
                  <a:pt x="8" y="92"/>
                  <a:pt x="0" y="85"/>
                </a:cubicBezTo>
                <a:cubicBezTo>
                  <a:pt x="4" y="84"/>
                  <a:pt x="33" y="62"/>
                  <a:pt x="55" y="58"/>
                </a:cubicBezTo>
                <a:cubicBezTo>
                  <a:pt x="411" y="-4"/>
                  <a:pt x="769" y="1"/>
                  <a:pt x="1129" y="7"/>
                </a:cubicBezTo>
                <a:cubicBezTo>
                  <a:pt x="1530" y="14"/>
                  <a:pt x="1932" y="41"/>
                  <a:pt x="2333" y="40"/>
                </a:cubicBezTo>
                <a:cubicBezTo>
                  <a:pt x="3438" y="36"/>
                  <a:pt x="4532" y="153"/>
                  <a:pt x="5633" y="172"/>
                </a:cubicBezTo>
                <a:cubicBezTo>
                  <a:pt x="6085" y="180"/>
                  <a:pt x="6534" y="160"/>
                  <a:pt x="6985" y="173"/>
                </a:cubicBezTo>
                <a:cubicBezTo>
                  <a:pt x="7188" y="179"/>
                  <a:pt x="7375" y="126"/>
                  <a:pt x="7575" y="116"/>
                </a:cubicBezTo>
                <a:cubicBezTo>
                  <a:pt x="7656" y="112"/>
                  <a:pt x="7789" y="152"/>
                  <a:pt x="7832" y="118"/>
                </a:cubicBezTo>
                <a:cubicBezTo>
                  <a:pt x="7846" y="107"/>
                  <a:pt x="7781" y="93"/>
                  <a:pt x="7794" y="82"/>
                </a:cubicBezTo>
              </a:path>
              <a:path w="7985" h="176" extrusionOk="0">
                <a:moveTo>
                  <a:pt x="7796" y="74"/>
                </a:moveTo>
                <a:cubicBezTo>
                  <a:pt x="7814" y="60"/>
                  <a:pt x="7820" y="56"/>
                  <a:pt x="7843" y="59"/>
                </a:cubicBezTo>
                <a:cubicBezTo>
                  <a:pt x="7862" y="62"/>
                  <a:pt x="7880" y="67"/>
                  <a:pt x="7899" y="68"/>
                </a:cubicBezTo>
                <a:cubicBezTo>
                  <a:pt x="7923" y="70"/>
                  <a:pt x="7951" y="71"/>
                  <a:pt x="7974" y="71"/>
                </a:cubicBezTo>
                <a:cubicBezTo>
                  <a:pt x="7977" y="70"/>
                  <a:pt x="7981" y="69"/>
                  <a:pt x="7984" y="68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08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b="35509"/>
          <a:stretch>
            <a:fillRect/>
          </a:stretch>
        </p:blipFill>
        <p:spPr bwMode="auto">
          <a:xfrm>
            <a:off x="1142976" y="1357298"/>
            <a:ext cx="4286280" cy="2169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 descr="C:\Users\chris\Documents\Admin\Admin_UTS\PEP2011\fibre_bragg_grating_files\fibre_bragg_grating_z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401932"/>
            <a:ext cx="2857520" cy="285752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t="62262"/>
          <a:stretch>
            <a:fillRect/>
          </a:stretch>
        </p:blipFill>
        <p:spPr bwMode="auto">
          <a:xfrm>
            <a:off x="785786" y="3929066"/>
            <a:ext cx="4581773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Freeform 5"/>
          <p:cNvSpPr/>
          <p:nvPr/>
        </p:nvSpPr>
        <p:spPr>
          <a:xfrm>
            <a:off x="316936" y="1909010"/>
            <a:ext cx="1033976" cy="259469"/>
          </a:xfrm>
          <a:custGeom>
            <a:avLst/>
            <a:gdLst>
              <a:gd name="connsiteX0" fmla="*/ 0 w 4140200"/>
              <a:gd name="connsiteY0" fmla="*/ 433917 h 762000"/>
              <a:gd name="connsiteX1" fmla="*/ 342900 w 4140200"/>
              <a:gd name="connsiteY1" fmla="*/ 52917 h 762000"/>
              <a:gd name="connsiteX2" fmla="*/ 787400 w 4140200"/>
              <a:gd name="connsiteY2" fmla="*/ 751417 h 762000"/>
              <a:gd name="connsiteX3" fmla="*/ 1257300 w 4140200"/>
              <a:gd name="connsiteY3" fmla="*/ 40217 h 762000"/>
              <a:gd name="connsiteX4" fmla="*/ 1701800 w 4140200"/>
              <a:gd name="connsiteY4" fmla="*/ 713317 h 762000"/>
              <a:gd name="connsiteX5" fmla="*/ 2108200 w 4140200"/>
              <a:gd name="connsiteY5" fmla="*/ 65617 h 762000"/>
              <a:gd name="connsiteX6" fmla="*/ 2552700 w 4140200"/>
              <a:gd name="connsiteY6" fmla="*/ 713317 h 762000"/>
              <a:gd name="connsiteX7" fmla="*/ 2946400 w 4140200"/>
              <a:gd name="connsiteY7" fmla="*/ 40217 h 762000"/>
              <a:gd name="connsiteX8" fmla="*/ 3429000 w 4140200"/>
              <a:gd name="connsiteY8" fmla="*/ 700617 h 762000"/>
              <a:gd name="connsiteX9" fmla="*/ 3797300 w 4140200"/>
              <a:gd name="connsiteY9" fmla="*/ 408517 h 762000"/>
              <a:gd name="connsiteX10" fmla="*/ 4140200 w 4140200"/>
              <a:gd name="connsiteY10" fmla="*/ 383117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40200" h="762000">
                <a:moveTo>
                  <a:pt x="0" y="433917"/>
                </a:moveTo>
                <a:cubicBezTo>
                  <a:pt x="105833" y="216958"/>
                  <a:pt x="211667" y="0"/>
                  <a:pt x="342900" y="52917"/>
                </a:cubicBezTo>
                <a:cubicBezTo>
                  <a:pt x="474133" y="105834"/>
                  <a:pt x="635000" y="753534"/>
                  <a:pt x="787400" y="751417"/>
                </a:cubicBezTo>
                <a:cubicBezTo>
                  <a:pt x="939800" y="749300"/>
                  <a:pt x="1104900" y="46567"/>
                  <a:pt x="1257300" y="40217"/>
                </a:cubicBezTo>
                <a:cubicBezTo>
                  <a:pt x="1409700" y="33867"/>
                  <a:pt x="1559983" y="709084"/>
                  <a:pt x="1701800" y="713317"/>
                </a:cubicBezTo>
                <a:cubicBezTo>
                  <a:pt x="1843617" y="717550"/>
                  <a:pt x="1966383" y="65617"/>
                  <a:pt x="2108200" y="65617"/>
                </a:cubicBezTo>
                <a:cubicBezTo>
                  <a:pt x="2250017" y="65617"/>
                  <a:pt x="2413000" y="717550"/>
                  <a:pt x="2552700" y="713317"/>
                </a:cubicBezTo>
                <a:cubicBezTo>
                  <a:pt x="2692400" y="709084"/>
                  <a:pt x="2800350" y="42334"/>
                  <a:pt x="2946400" y="40217"/>
                </a:cubicBezTo>
                <a:cubicBezTo>
                  <a:pt x="3092450" y="38100"/>
                  <a:pt x="3287183" y="639234"/>
                  <a:pt x="3429000" y="700617"/>
                </a:cubicBezTo>
                <a:cubicBezTo>
                  <a:pt x="3570817" y="762000"/>
                  <a:pt x="3678767" y="461434"/>
                  <a:pt x="3797300" y="408517"/>
                </a:cubicBezTo>
                <a:cubicBezTo>
                  <a:pt x="3915833" y="355600"/>
                  <a:pt x="4083050" y="389467"/>
                  <a:pt x="4140200" y="383117"/>
                </a:cubicBezTo>
              </a:path>
            </a:pathLst>
          </a:custGeom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3235" y="1552170"/>
            <a:ext cx="5883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Light</a:t>
            </a:r>
            <a:endParaRPr lang="en-AU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629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5536" y="1947646"/>
            <a:ext cx="6176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Q: Can we create a </a:t>
            </a:r>
            <a:r>
              <a:rPr lang="en-US" sz="1800" dirty="0" err="1" smtClean="0"/>
              <a:t>nanophotonic</a:t>
            </a:r>
            <a:r>
              <a:rPr lang="en-US" sz="1800" dirty="0" smtClean="0"/>
              <a:t> circuit where a grating is</a:t>
            </a:r>
          </a:p>
          <a:p>
            <a:r>
              <a:rPr lang="en-US" sz="1800" dirty="0"/>
              <a:t>t</a:t>
            </a:r>
            <a:r>
              <a:rPr lang="en-US" sz="1800" dirty="0" smtClean="0"/>
              <a:t>urned on or off?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42" y="3356992"/>
            <a:ext cx="3366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A: we can, via</a:t>
            </a:r>
            <a:r>
              <a:rPr lang="en-US" sz="1800" dirty="0"/>
              <a:t> </a:t>
            </a:r>
            <a:r>
              <a:rPr lang="en-US" sz="1800" dirty="0" smtClean="0"/>
              <a:t>a process called </a:t>
            </a:r>
            <a:br>
              <a:rPr lang="en-US" sz="1800" dirty="0" smtClean="0"/>
            </a:br>
            <a:r>
              <a:rPr lang="en-US" sz="1800" u="sng" dirty="0" smtClean="0"/>
              <a:t>Stimulated </a:t>
            </a:r>
            <a:r>
              <a:rPr lang="en-US" sz="1800" u="sng" dirty="0" err="1" smtClean="0"/>
              <a:t>Brillouin</a:t>
            </a:r>
            <a:r>
              <a:rPr lang="en-US" sz="1800" u="sng" dirty="0" smtClean="0"/>
              <a:t> Scattering </a:t>
            </a:r>
          </a:p>
        </p:txBody>
      </p:sp>
      <p:pic>
        <p:nvPicPr>
          <p:cNvPr id="23" name="Picture 2" descr="C:\Users\chris_admin\Google Drive\Documents\Research\Notes\Brillouin\OPN article\microwave processo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3"/>
          <a:stretch/>
        </p:blipFill>
        <p:spPr bwMode="auto">
          <a:xfrm>
            <a:off x="5580112" y="3789040"/>
            <a:ext cx="3176993" cy="238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422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SBS fundamentals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571472" y="1285860"/>
            <a:ext cx="7417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u="sng" dirty="0" smtClean="0"/>
              <a:t>Stimulated </a:t>
            </a:r>
            <a:r>
              <a:rPr lang="en-AU" sz="1800" u="sng" dirty="0" err="1" smtClean="0"/>
              <a:t>Brillouin</a:t>
            </a:r>
            <a:r>
              <a:rPr lang="en-AU" sz="1800" u="sng" dirty="0" smtClean="0"/>
              <a:t> Scattering </a:t>
            </a:r>
          </a:p>
          <a:p>
            <a:r>
              <a:rPr lang="en-AU" sz="1800" dirty="0" smtClean="0"/>
              <a:t>is a coherent interaction between vibrations and electromagnetic waves</a:t>
            </a:r>
          </a:p>
          <a:p>
            <a:endParaRPr lang="en-AU" sz="1800" dirty="0" smtClean="0"/>
          </a:p>
          <a:p>
            <a:r>
              <a:rPr lang="en-AU" sz="1800" dirty="0" smtClean="0"/>
              <a:t>The fundamental physical effects of the interaction are: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45946" y="4249813"/>
            <a:ext cx="1944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(Electric field causes </a:t>
            </a:r>
            <a:br>
              <a:rPr lang="en-AU" sz="1400" dirty="0" smtClean="0"/>
            </a:br>
            <a:r>
              <a:rPr lang="en-AU" sz="1400" dirty="0" smtClean="0"/>
              <a:t>material compression)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339752" y="2708920"/>
            <a:ext cx="4239016" cy="1610289"/>
            <a:chOff x="2741643" y="4084976"/>
            <a:chExt cx="4239016" cy="1610289"/>
          </a:xfrm>
        </p:grpSpPr>
        <p:grpSp>
          <p:nvGrpSpPr>
            <p:cNvPr id="15" name="Group 7"/>
            <p:cNvGrpSpPr/>
            <p:nvPr/>
          </p:nvGrpSpPr>
          <p:grpSpPr>
            <a:xfrm>
              <a:off x="3643306" y="4158372"/>
              <a:ext cx="1072103" cy="696867"/>
              <a:chOff x="1368149" y="2"/>
              <a:chExt cx="1072103" cy="696867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1368149" y="2"/>
                <a:ext cx="1072103" cy="696867"/>
              </a:xfrm>
              <a:prstGeom prst="roundRect">
                <a:avLst/>
              </a:prstGeom>
              <a:solidFill>
                <a:srgbClr val="C0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Rounded Rectangle 4"/>
              <p:cNvSpPr/>
              <p:nvPr/>
            </p:nvSpPr>
            <p:spPr>
              <a:xfrm>
                <a:off x="1402167" y="34020"/>
                <a:ext cx="1004067" cy="6288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AU" sz="1300" kern="1200" dirty="0" smtClean="0"/>
                  <a:t>Light</a:t>
                </a:r>
                <a:endParaRPr lang="en-AU" sz="1300" kern="1200" dirty="0"/>
              </a:p>
            </p:txBody>
          </p:sp>
        </p:grpSp>
        <p:grpSp>
          <p:nvGrpSpPr>
            <p:cNvPr id="16" name="Group 10"/>
            <p:cNvGrpSpPr/>
            <p:nvPr/>
          </p:nvGrpSpPr>
          <p:grpSpPr>
            <a:xfrm>
              <a:off x="5011441" y="4998398"/>
              <a:ext cx="1072103" cy="696867"/>
              <a:chOff x="2790088" y="495381"/>
              <a:chExt cx="1072103" cy="696867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2790088" y="495381"/>
                <a:ext cx="1072103" cy="696867"/>
              </a:xfrm>
              <a:prstGeom prst="roundRect">
                <a:avLst/>
              </a:prstGeom>
              <a:solidFill>
                <a:srgbClr val="C0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Rounded Rectangle 4"/>
              <p:cNvSpPr/>
              <p:nvPr/>
            </p:nvSpPr>
            <p:spPr>
              <a:xfrm>
                <a:off x="2824106" y="529399"/>
                <a:ext cx="1004067" cy="6288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AU" sz="1300" kern="1200" dirty="0" smtClean="0"/>
                  <a:t>Mechanical Deformation</a:t>
                </a:r>
                <a:endParaRPr lang="en-AU" sz="1300" kern="1200" dirty="0"/>
              </a:p>
            </p:txBody>
          </p:sp>
        </p:grpSp>
        <p:sp>
          <p:nvSpPr>
            <p:cNvPr id="17" name="Freeform 16"/>
            <p:cNvSpPr/>
            <p:nvPr/>
          </p:nvSpPr>
          <p:spPr>
            <a:xfrm>
              <a:off x="4881282" y="4370294"/>
              <a:ext cx="712694" cy="457200"/>
            </a:xfrm>
            <a:custGeom>
              <a:avLst/>
              <a:gdLst>
                <a:gd name="connsiteX0" fmla="*/ 0 w 712694"/>
                <a:gd name="connsiteY0" fmla="*/ 0 h 457200"/>
                <a:gd name="connsiteX1" fmla="*/ 537883 w 712694"/>
                <a:gd name="connsiteY1" fmla="*/ 107577 h 457200"/>
                <a:gd name="connsiteX2" fmla="*/ 712694 w 712694"/>
                <a:gd name="connsiteY2" fmla="*/ 457200 h 457200"/>
                <a:gd name="connsiteX0" fmla="*/ 0 w 712694"/>
                <a:gd name="connsiteY0" fmla="*/ 0 h 457200"/>
                <a:gd name="connsiteX1" fmla="*/ 484094 w 712694"/>
                <a:gd name="connsiteY1" fmla="*/ 147918 h 457200"/>
                <a:gd name="connsiteX2" fmla="*/ 712694 w 712694"/>
                <a:gd name="connsiteY2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2694" h="457200">
                  <a:moveTo>
                    <a:pt x="0" y="0"/>
                  </a:moveTo>
                  <a:cubicBezTo>
                    <a:pt x="209550" y="15688"/>
                    <a:pt x="365312" y="71718"/>
                    <a:pt x="484094" y="147918"/>
                  </a:cubicBezTo>
                  <a:cubicBezTo>
                    <a:pt x="602876" y="224118"/>
                    <a:pt x="684679" y="320488"/>
                    <a:pt x="712694" y="457200"/>
                  </a:cubicBezTo>
                </a:path>
              </a:pathLst>
            </a:custGeom>
            <a:ln w="6350"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Freeform 17"/>
            <p:cNvSpPr/>
            <p:nvPr/>
          </p:nvSpPr>
          <p:spPr>
            <a:xfrm flipH="1" flipV="1">
              <a:off x="3968697" y="4979894"/>
              <a:ext cx="712694" cy="457200"/>
            </a:xfrm>
            <a:custGeom>
              <a:avLst/>
              <a:gdLst>
                <a:gd name="connsiteX0" fmla="*/ 0 w 712694"/>
                <a:gd name="connsiteY0" fmla="*/ 0 h 457200"/>
                <a:gd name="connsiteX1" fmla="*/ 537883 w 712694"/>
                <a:gd name="connsiteY1" fmla="*/ 107577 h 457200"/>
                <a:gd name="connsiteX2" fmla="*/ 712694 w 712694"/>
                <a:gd name="connsiteY2" fmla="*/ 457200 h 457200"/>
                <a:gd name="connsiteX0" fmla="*/ 0 w 712694"/>
                <a:gd name="connsiteY0" fmla="*/ 0 h 457200"/>
                <a:gd name="connsiteX1" fmla="*/ 484094 w 712694"/>
                <a:gd name="connsiteY1" fmla="*/ 147918 h 457200"/>
                <a:gd name="connsiteX2" fmla="*/ 712694 w 712694"/>
                <a:gd name="connsiteY2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2694" h="457200">
                  <a:moveTo>
                    <a:pt x="0" y="0"/>
                  </a:moveTo>
                  <a:cubicBezTo>
                    <a:pt x="209550" y="15688"/>
                    <a:pt x="365312" y="71718"/>
                    <a:pt x="484094" y="147918"/>
                  </a:cubicBezTo>
                  <a:cubicBezTo>
                    <a:pt x="602876" y="224118"/>
                    <a:pt x="684679" y="320488"/>
                    <a:pt x="712694" y="457200"/>
                  </a:cubicBezTo>
                </a:path>
              </a:pathLst>
            </a:custGeom>
            <a:ln w="6350"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741643" y="5356711"/>
              <a:ext cx="16914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600" b="1" dirty="0" smtClean="0"/>
                <a:t>Electrostriction</a:t>
              </a:r>
              <a:endParaRPr lang="en-AU" sz="16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35657" y="4084976"/>
              <a:ext cx="164500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600" b="1" dirty="0" smtClean="0"/>
                <a:t>Photoelasticity</a:t>
              </a:r>
              <a:endParaRPr lang="en-AU" sz="1600" dirty="0"/>
            </a:p>
          </p:txBody>
        </p:sp>
      </p:grpSp>
      <p:pic>
        <p:nvPicPr>
          <p:cNvPr id="25" name="Picture 2" descr="C:\Users\chris\Documents\Research\Talks\Melbourne_Uni_2013\lattice_warp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941" y="3433166"/>
            <a:ext cx="2025326" cy="1940050"/>
          </a:xfrm>
          <a:prstGeom prst="rect">
            <a:avLst/>
          </a:prstGeom>
          <a:noFill/>
        </p:spPr>
      </p:pic>
      <p:pic>
        <p:nvPicPr>
          <p:cNvPr id="28" name="Picture 27" descr="laser_spot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56" y="3386998"/>
            <a:ext cx="2068296" cy="198121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115616" y="2712956"/>
            <a:ext cx="621676" cy="395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>
                <a:solidFill>
                  <a:srgbClr val="C00000"/>
                </a:solidFill>
              </a:rPr>
              <a:t>Optical </a:t>
            </a:r>
            <a:br>
              <a:rPr lang="en-AU" sz="1600" dirty="0" smtClean="0">
                <a:solidFill>
                  <a:srgbClr val="C00000"/>
                </a:solidFill>
              </a:rPr>
            </a:br>
            <a:r>
              <a:rPr lang="en-AU" sz="1600" dirty="0" smtClean="0">
                <a:solidFill>
                  <a:srgbClr val="C00000"/>
                </a:solidFill>
              </a:rPr>
              <a:t>field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1259633" y="3236890"/>
            <a:ext cx="166821" cy="771750"/>
          </a:xfrm>
          <a:prstGeom prst="line">
            <a:avLst/>
          </a:prstGeom>
          <a:ln w="3175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78990" y="5234436"/>
            <a:ext cx="613753" cy="395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Atomic </a:t>
            </a:r>
            <a:br>
              <a:rPr lang="en-AU" sz="1600" dirty="0" smtClean="0"/>
            </a:br>
            <a:r>
              <a:rPr lang="en-AU" sz="1600" dirty="0" smtClean="0"/>
              <a:t>lattice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 flipV="1">
            <a:off x="2051721" y="5305222"/>
            <a:ext cx="227269" cy="90686"/>
          </a:xfrm>
          <a:prstGeom prst="line">
            <a:avLst/>
          </a:prstGeom>
          <a:ln w="3175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49183" y="2708920"/>
            <a:ext cx="244329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AU" sz="1400" dirty="0" smtClean="0"/>
              <a:t>(Compressive strain causes </a:t>
            </a:r>
          </a:p>
          <a:p>
            <a:pPr algn="r"/>
            <a:r>
              <a:rPr lang="en-AU" sz="1400" dirty="0" smtClean="0"/>
              <a:t>change in refractive index)</a:t>
            </a:r>
          </a:p>
        </p:txBody>
      </p:sp>
      <p:sp>
        <p:nvSpPr>
          <p:cNvPr id="1161" name="Rectangle 1160"/>
          <p:cNvSpPr>
            <a:spLocks noChangeAspect="1"/>
          </p:cNvSpPr>
          <p:nvPr/>
        </p:nvSpPr>
        <p:spPr>
          <a:xfrm>
            <a:off x="6525910" y="3463708"/>
            <a:ext cx="2081140" cy="21074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162" name="Group 1161"/>
          <p:cNvGrpSpPr>
            <a:grpSpLocks noChangeAspect="1"/>
          </p:cNvGrpSpPr>
          <p:nvPr/>
        </p:nvGrpSpPr>
        <p:grpSpPr>
          <a:xfrm>
            <a:off x="6505790" y="3512565"/>
            <a:ext cx="2053917" cy="2053917"/>
            <a:chOff x="857224" y="1357298"/>
            <a:chExt cx="3571900" cy="3571900"/>
          </a:xfrm>
        </p:grpSpPr>
        <p:cxnSp>
          <p:nvCxnSpPr>
            <p:cNvPr id="1163" name="Straight Connector 1162"/>
            <p:cNvCxnSpPr/>
            <p:nvPr/>
          </p:nvCxnSpPr>
          <p:spPr>
            <a:xfrm rot="5400000">
              <a:off x="-857288" y="3143248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4" name="Straight Connector 1163"/>
            <p:cNvCxnSpPr/>
            <p:nvPr/>
          </p:nvCxnSpPr>
          <p:spPr>
            <a:xfrm rot="5400000">
              <a:off x="-571536" y="3143248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5" name="Straight Connector 1164"/>
            <p:cNvCxnSpPr/>
            <p:nvPr/>
          </p:nvCxnSpPr>
          <p:spPr>
            <a:xfrm rot="5400000">
              <a:off x="-285784" y="3143248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6" name="Straight Connector 1165"/>
            <p:cNvCxnSpPr/>
            <p:nvPr/>
          </p:nvCxnSpPr>
          <p:spPr>
            <a:xfrm rot="5400000">
              <a:off x="-32" y="3143248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7" name="Straight Connector 1166"/>
            <p:cNvCxnSpPr/>
            <p:nvPr/>
          </p:nvCxnSpPr>
          <p:spPr>
            <a:xfrm rot="5400000">
              <a:off x="285720" y="3143248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8" name="Straight Connector 1167"/>
            <p:cNvCxnSpPr/>
            <p:nvPr/>
          </p:nvCxnSpPr>
          <p:spPr>
            <a:xfrm rot="5400000">
              <a:off x="571471" y="3143248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9" name="Straight Connector 1168"/>
            <p:cNvCxnSpPr/>
            <p:nvPr/>
          </p:nvCxnSpPr>
          <p:spPr>
            <a:xfrm rot="5400000">
              <a:off x="857223" y="3143248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0" name="Straight Connector 1169"/>
            <p:cNvCxnSpPr/>
            <p:nvPr/>
          </p:nvCxnSpPr>
          <p:spPr>
            <a:xfrm rot="5400000">
              <a:off x="1142975" y="3143248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1" name="Straight Connector 1170"/>
            <p:cNvCxnSpPr/>
            <p:nvPr/>
          </p:nvCxnSpPr>
          <p:spPr>
            <a:xfrm rot="5400000">
              <a:off x="1428727" y="3143248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2" name="Straight Connector 1171"/>
            <p:cNvCxnSpPr/>
            <p:nvPr/>
          </p:nvCxnSpPr>
          <p:spPr>
            <a:xfrm rot="5400000">
              <a:off x="1714479" y="3143248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3" name="Straight Connector 1172"/>
            <p:cNvCxnSpPr/>
            <p:nvPr/>
          </p:nvCxnSpPr>
          <p:spPr>
            <a:xfrm rot="5400000">
              <a:off x="2000231" y="3143248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4" name="Straight Connector 1173"/>
            <p:cNvCxnSpPr/>
            <p:nvPr/>
          </p:nvCxnSpPr>
          <p:spPr>
            <a:xfrm rot="5400000">
              <a:off x="2285983" y="3143248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5" name="Straight Connector 1174"/>
            <p:cNvCxnSpPr/>
            <p:nvPr/>
          </p:nvCxnSpPr>
          <p:spPr>
            <a:xfrm rot="5400000">
              <a:off x="2571736" y="3143248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6" name="Straight Connector 1175"/>
            <p:cNvCxnSpPr/>
            <p:nvPr/>
          </p:nvCxnSpPr>
          <p:spPr>
            <a:xfrm rot="10800000">
              <a:off x="857224" y="1428736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7" name="Straight Connector 1176"/>
            <p:cNvCxnSpPr/>
            <p:nvPr/>
          </p:nvCxnSpPr>
          <p:spPr>
            <a:xfrm rot="10800000">
              <a:off x="857224" y="1714488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8" name="Straight Connector 1177"/>
            <p:cNvCxnSpPr/>
            <p:nvPr/>
          </p:nvCxnSpPr>
          <p:spPr>
            <a:xfrm rot="10800000">
              <a:off x="857224" y="2000240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9" name="Straight Connector 1178"/>
            <p:cNvCxnSpPr/>
            <p:nvPr/>
          </p:nvCxnSpPr>
          <p:spPr>
            <a:xfrm rot="10800000">
              <a:off x="857224" y="2285992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0" name="Straight Connector 1179"/>
            <p:cNvCxnSpPr/>
            <p:nvPr/>
          </p:nvCxnSpPr>
          <p:spPr>
            <a:xfrm rot="10800000">
              <a:off x="857224" y="2571744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1" name="Straight Connector 1180"/>
            <p:cNvCxnSpPr/>
            <p:nvPr/>
          </p:nvCxnSpPr>
          <p:spPr>
            <a:xfrm rot="10800000">
              <a:off x="857224" y="2857495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2" name="Straight Connector 1181"/>
            <p:cNvCxnSpPr/>
            <p:nvPr/>
          </p:nvCxnSpPr>
          <p:spPr>
            <a:xfrm rot="10800000">
              <a:off x="857224" y="3143247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3" name="Straight Connector 1182"/>
            <p:cNvCxnSpPr/>
            <p:nvPr/>
          </p:nvCxnSpPr>
          <p:spPr>
            <a:xfrm rot="10800000">
              <a:off x="857224" y="3428999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4" name="Straight Connector 1183"/>
            <p:cNvCxnSpPr/>
            <p:nvPr/>
          </p:nvCxnSpPr>
          <p:spPr>
            <a:xfrm rot="10800000">
              <a:off x="857224" y="3714751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5" name="Straight Connector 1184"/>
            <p:cNvCxnSpPr/>
            <p:nvPr/>
          </p:nvCxnSpPr>
          <p:spPr>
            <a:xfrm rot="10800000">
              <a:off x="857224" y="4000503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6" name="Straight Connector 1185"/>
            <p:cNvCxnSpPr/>
            <p:nvPr/>
          </p:nvCxnSpPr>
          <p:spPr>
            <a:xfrm rot="10800000">
              <a:off x="857224" y="4286255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7" name="Straight Connector 1186"/>
            <p:cNvCxnSpPr/>
            <p:nvPr/>
          </p:nvCxnSpPr>
          <p:spPr>
            <a:xfrm rot="10800000">
              <a:off x="857224" y="4572007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8" name="Straight Connector 1187"/>
            <p:cNvCxnSpPr/>
            <p:nvPr/>
          </p:nvCxnSpPr>
          <p:spPr>
            <a:xfrm rot="10800000">
              <a:off x="857224" y="4857760"/>
              <a:ext cx="3571900" cy="0"/>
            </a:xfrm>
            <a:prstGeom prst="line">
              <a:avLst/>
            </a:prstGeom>
            <a:ln w="31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89" name="Group 75"/>
            <p:cNvGrpSpPr/>
            <p:nvPr/>
          </p:nvGrpSpPr>
          <p:grpSpPr>
            <a:xfrm>
              <a:off x="1165283" y="1381111"/>
              <a:ext cx="96530" cy="3530725"/>
              <a:chOff x="1165283" y="1381111"/>
              <a:chExt cx="96530" cy="3530725"/>
            </a:xfrm>
          </p:grpSpPr>
          <p:grpSp>
            <p:nvGrpSpPr>
              <p:cNvPr id="1670" name="Group 35"/>
              <p:cNvGrpSpPr>
                <a:grpSpLocks noChangeAspect="1"/>
              </p:cNvGrpSpPr>
              <p:nvPr/>
            </p:nvGrpSpPr>
            <p:grpSpPr>
              <a:xfrm>
                <a:off x="1165283" y="1381111"/>
                <a:ext cx="96530" cy="96530"/>
                <a:chOff x="6858016" y="1701904"/>
                <a:chExt cx="900000" cy="900000"/>
              </a:xfrm>
            </p:grpSpPr>
            <p:sp>
              <p:nvSpPr>
                <p:cNvPr id="1707" name="Oval 36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708" name="Oval 37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71" name="Group 38"/>
              <p:cNvGrpSpPr>
                <a:grpSpLocks noChangeAspect="1"/>
              </p:cNvGrpSpPr>
              <p:nvPr/>
            </p:nvGrpSpPr>
            <p:grpSpPr>
              <a:xfrm>
                <a:off x="1165283" y="1666863"/>
                <a:ext cx="96530" cy="96530"/>
                <a:chOff x="6858016" y="1701904"/>
                <a:chExt cx="900000" cy="900000"/>
              </a:xfrm>
            </p:grpSpPr>
            <p:sp>
              <p:nvSpPr>
                <p:cNvPr id="1705" name="Oval 39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706" name="Oval 40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72" name="Group 41"/>
              <p:cNvGrpSpPr>
                <a:grpSpLocks noChangeAspect="1"/>
              </p:cNvGrpSpPr>
              <p:nvPr/>
            </p:nvGrpSpPr>
            <p:grpSpPr>
              <a:xfrm>
                <a:off x="1165283" y="1957806"/>
                <a:ext cx="96530" cy="96530"/>
                <a:chOff x="6858016" y="1701904"/>
                <a:chExt cx="900000" cy="900000"/>
              </a:xfrm>
            </p:grpSpPr>
            <p:sp>
              <p:nvSpPr>
                <p:cNvPr id="1703" name="Oval 42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704" name="Oval 43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73" name="Group 44"/>
              <p:cNvGrpSpPr>
                <a:grpSpLocks noChangeAspect="1"/>
              </p:cNvGrpSpPr>
              <p:nvPr/>
            </p:nvGrpSpPr>
            <p:grpSpPr>
              <a:xfrm>
                <a:off x="1165283" y="2238367"/>
                <a:ext cx="96530" cy="96530"/>
                <a:chOff x="6858016" y="1701904"/>
                <a:chExt cx="900000" cy="900000"/>
              </a:xfrm>
            </p:grpSpPr>
            <p:sp>
              <p:nvSpPr>
                <p:cNvPr id="1701" name="Oval 45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702" name="Oval 46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74" name="Group 47"/>
              <p:cNvGrpSpPr>
                <a:grpSpLocks noChangeAspect="1"/>
              </p:cNvGrpSpPr>
              <p:nvPr/>
            </p:nvGrpSpPr>
            <p:grpSpPr>
              <a:xfrm>
                <a:off x="1165283" y="2522845"/>
                <a:ext cx="96530" cy="96530"/>
                <a:chOff x="6858016" y="1701904"/>
                <a:chExt cx="900000" cy="900000"/>
              </a:xfrm>
            </p:grpSpPr>
            <p:sp>
              <p:nvSpPr>
                <p:cNvPr id="1699" name="Oval 48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700" name="Oval 49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75" name="Group 50"/>
              <p:cNvGrpSpPr>
                <a:grpSpLocks noChangeAspect="1"/>
              </p:cNvGrpSpPr>
              <p:nvPr/>
            </p:nvGrpSpPr>
            <p:grpSpPr>
              <a:xfrm>
                <a:off x="1165283" y="2815056"/>
                <a:ext cx="96530" cy="96530"/>
                <a:chOff x="6858016" y="1701904"/>
                <a:chExt cx="900000" cy="900000"/>
              </a:xfrm>
            </p:grpSpPr>
            <p:sp>
              <p:nvSpPr>
                <p:cNvPr id="1697" name="Oval 51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98" name="Oval 52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76" name="Group 53"/>
              <p:cNvGrpSpPr>
                <a:grpSpLocks noChangeAspect="1"/>
              </p:cNvGrpSpPr>
              <p:nvPr/>
            </p:nvGrpSpPr>
            <p:grpSpPr>
              <a:xfrm>
                <a:off x="1165283" y="3095622"/>
                <a:ext cx="96530" cy="96530"/>
                <a:chOff x="6858016" y="1701904"/>
                <a:chExt cx="900000" cy="900000"/>
              </a:xfrm>
            </p:grpSpPr>
            <p:sp>
              <p:nvSpPr>
                <p:cNvPr id="1695" name="Oval 54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96" name="Oval 55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77" name="Group 56"/>
              <p:cNvGrpSpPr>
                <a:grpSpLocks noChangeAspect="1"/>
              </p:cNvGrpSpPr>
              <p:nvPr/>
            </p:nvGrpSpPr>
            <p:grpSpPr>
              <a:xfrm>
                <a:off x="1165283" y="3381374"/>
                <a:ext cx="96530" cy="96530"/>
                <a:chOff x="6858016" y="1701904"/>
                <a:chExt cx="900000" cy="900000"/>
              </a:xfrm>
            </p:grpSpPr>
            <p:sp>
              <p:nvSpPr>
                <p:cNvPr id="1693" name="Oval 57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94" name="Oval 58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78" name="Group 59"/>
              <p:cNvGrpSpPr>
                <a:grpSpLocks noChangeAspect="1"/>
              </p:cNvGrpSpPr>
              <p:nvPr/>
            </p:nvGrpSpPr>
            <p:grpSpPr>
              <a:xfrm>
                <a:off x="1165283" y="3672317"/>
                <a:ext cx="96530" cy="96530"/>
                <a:chOff x="6858016" y="1701904"/>
                <a:chExt cx="900000" cy="900000"/>
              </a:xfrm>
            </p:grpSpPr>
            <p:sp>
              <p:nvSpPr>
                <p:cNvPr id="1691" name="Oval 1690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92" name="Oval 1691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79" name="Group 62"/>
              <p:cNvGrpSpPr>
                <a:grpSpLocks noChangeAspect="1"/>
              </p:cNvGrpSpPr>
              <p:nvPr/>
            </p:nvGrpSpPr>
            <p:grpSpPr>
              <a:xfrm>
                <a:off x="1165283" y="3952878"/>
                <a:ext cx="96530" cy="96530"/>
                <a:chOff x="6858016" y="1701904"/>
                <a:chExt cx="900000" cy="900000"/>
              </a:xfrm>
            </p:grpSpPr>
            <p:sp>
              <p:nvSpPr>
                <p:cNvPr id="1689" name="Oval 1688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90" name="Oval 1689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80" name="Group 65"/>
              <p:cNvGrpSpPr>
                <a:grpSpLocks noChangeAspect="1"/>
              </p:cNvGrpSpPr>
              <p:nvPr/>
            </p:nvGrpSpPr>
            <p:grpSpPr>
              <a:xfrm>
                <a:off x="1165283" y="4237356"/>
                <a:ext cx="96530" cy="96530"/>
                <a:chOff x="6858016" y="1701904"/>
                <a:chExt cx="900000" cy="900000"/>
              </a:xfrm>
            </p:grpSpPr>
            <p:sp>
              <p:nvSpPr>
                <p:cNvPr id="1687" name="Oval 1686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88" name="Oval 1687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81" name="Group 68"/>
              <p:cNvGrpSpPr>
                <a:grpSpLocks noChangeAspect="1"/>
              </p:cNvGrpSpPr>
              <p:nvPr/>
            </p:nvGrpSpPr>
            <p:grpSpPr>
              <a:xfrm>
                <a:off x="1165283" y="4529567"/>
                <a:ext cx="96530" cy="96530"/>
                <a:chOff x="6858016" y="1701904"/>
                <a:chExt cx="900000" cy="900000"/>
              </a:xfrm>
            </p:grpSpPr>
            <p:sp>
              <p:nvSpPr>
                <p:cNvPr id="1685" name="Oval 1684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86" name="Oval 1685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82" name="Group 71"/>
              <p:cNvGrpSpPr>
                <a:grpSpLocks noChangeAspect="1"/>
              </p:cNvGrpSpPr>
              <p:nvPr/>
            </p:nvGrpSpPr>
            <p:grpSpPr>
              <a:xfrm>
                <a:off x="1165283" y="4815306"/>
                <a:ext cx="96530" cy="96530"/>
                <a:chOff x="6858016" y="1701904"/>
                <a:chExt cx="900000" cy="900000"/>
              </a:xfrm>
            </p:grpSpPr>
            <p:sp>
              <p:nvSpPr>
                <p:cNvPr id="1683" name="Oval 1682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84" name="Oval 1683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</p:grpSp>
        <p:grpSp>
          <p:nvGrpSpPr>
            <p:cNvPr id="1190" name="Group 116"/>
            <p:cNvGrpSpPr/>
            <p:nvPr/>
          </p:nvGrpSpPr>
          <p:grpSpPr>
            <a:xfrm>
              <a:off x="1451261" y="1379423"/>
              <a:ext cx="96530" cy="3530725"/>
              <a:chOff x="1165283" y="1381111"/>
              <a:chExt cx="96530" cy="3530725"/>
            </a:xfrm>
          </p:grpSpPr>
          <p:grpSp>
            <p:nvGrpSpPr>
              <p:cNvPr id="1631" name="Group 35"/>
              <p:cNvGrpSpPr>
                <a:grpSpLocks noChangeAspect="1"/>
              </p:cNvGrpSpPr>
              <p:nvPr/>
            </p:nvGrpSpPr>
            <p:grpSpPr>
              <a:xfrm>
                <a:off x="1165283" y="1381111"/>
                <a:ext cx="96530" cy="96530"/>
                <a:chOff x="6858016" y="1701904"/>
                <a:chExt cx="900000" cy="900000"/>
              </a:xfrm>
            </p:grpSpPr>
            <p:sp>
              <p:nvSpPr>
                <p:cNvPr id="1668" name="Oval 1667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69" name="Oval 1668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32" name="Group 38"/>
              <p:cNvGrpSpPr>
                <a:grpSpLocks noChangeAspect="1"/>
              </p:cNvGrpSpPr>
              <p:nvPr/>
            </p:nvGrpSpPr>
            <p:grpSpPr>
              <a:xfrm>
                <a:off x="1165283" y="1666863"/>
                <a:ext cx="96530" cy="96530"/>
                <a:chOff x="6858016" y="1701904"/>
                <a:chExt cx="900000" cy="900000"/>
              </a:xfrm>
            </p:grpSpPr>
            <p:sp>
              <p:nvSpPr>
                <p:cNvPr id="1666" name="Oval 1665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67" name="Oval 1666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33" name="Group 41"/>
              <p:cNvGrpSpPr>
                <a:grpSpLocks noChangeAspect="1"/>
              </p:cNvGrpSpPr>
              <p:nvPr/>
            </p:nvGrpSpPr>
            <p:grpSpPr>
              <a:xfrm>
                <a:off x="1165283" y="1957806"/>
                <a:ext cx="96530" cy="96530"/>
                <a:chOff x="6858016" y="1701904"/>
                <a:chExt cx="900000" cy="900000"/>
              </a:xfrm>
            </p:grpSpPr>
            <p:sp>
              <p:nvSpPr>
                <p:cNvPr id="1664" name="Oval 1663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65" name="Oval 1664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34" name="Group 44"/>
              <p:cNvGrpSpPr>
                <a:grpSpLocks noChangeAspect="1"/>
              </p:cNvGrpSpPr>
              <p:nvPr/>
            </p:nvGrpSpPr>
            <p:grpSpPr>
              <a:xfrm>
                <a:off x="1165283" y="2238367"/>
                <a:ext cx="96530" cy="96530"/>
                <a:chOff x="6858016" y="1701904"/>
                <a:chExt cx="900000" cy="900000"/>
              </a:xfrm>
            </p:grpSpPr>
            <p:sp>
              <p:nvSpPr>
                <p:cNvPr id="1662" name="Oval 1661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63" name="Oval 1662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35" name="Group 47"/>
              <p:cNvGrpSpPr>
                <a:grpSpLocks noChangeAspect="1"/>
              </p:cNvGrpSpPr>
              <p:nvPr/>
            </p:nvGrpSpPr>
            <p:grpSpPr>
              <a:xfrm>
                <a:off x="1165283" y="2522845"/>
                <a:ext cx="96530" cy="96530"/>
                <a:chOff x="6858016" y="1701904"/>
                <a:chExt cx="900000" cy="900000"/>
              </a:xfrm>
            </p:grpSpPr>
            <p:sp>
              <p:nvSpPr>
                <p:cNvPr id="1660" name="Oval 1659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61" name="Oval 1660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36" name="Group 50"/>
              <p:cNvGrpSpPr>
                <a:grpSpLocks noChangeAspect="1"/>
              </p:cNvGrpSpPr>
              <p:nvPr/>
            </p:nvGrpSpPr>
            <p:grpSpPr>
              <a:xfrm>
                <a:off x="1165283" y="2815056"/>
                <a:ext cx="96530" cy="96530"/>
                <a:chOff x="6858016" y="1701904"/>
                <a:chExt cx="900000" cy="900000"/>
              </a:xfrm>
            </p:grpSpPr>
            <p:sp>
              <p:nvSpPr>
                <p:cNvPr id="1658" name="Oval 1657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59" name="Oval 1658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37" name="Group 53"/>
              <p:cNvGrpSpPr>
                <a:grpSpLocks noChangeAspect="1"/>
              </p:cNvGrpSpPr>
              <p:nvPr/>
            </p:nvGrpSpPr>
            <p:grpSpPr>
              <a:xfrm>
                <a:off x="1165283" y="3095622"/>
                <a:ext cx="96530" cy="96530"/>
                <a:chOff x="6858016" y="1701904"/>
                <a:chExt cx="900000" cy="900000"/>
              </a:xfrm>
            </p:grpSpPr>
            <p:sp>
              <p:nvSpPr>
                <p:cNvPr id="1656" name="Oval 1655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57" name="Oval 1656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38" name="Group 56"/>
              <p:cNvGrpSpPr>
                <a:grpSpLocks noChangeAspect="1"/>
              </p:cNvGrpSpPr>
              <p:nvPr/>
            </p:nvGrpSpPr>
            <p:grpSpPr>
              <a:xfrm>
                <a:off x="1165283" y="3381374"/>
                <a:ext cx="96530" cy="96530"/>
                <a:chOff x="6858016" y="1701904"/>
                <a:chExt cx="900000" cy="900000"/>
              </a:xfrm>
            </p:grpSpPr>
            <p:sp>
              <p:nvSpPr>
                <p:cNvPr id="1654" name="Oval 1653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55" name="Oval 1654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39" name="Group 59"/>
              <p:cNvGrpSpPr>
                <a:grpSpLocks noChangeAspect="1"/>
              </p:cNvGrpSpPr>
              <p:nvPr/>
            </p:nvGrpSpPr>
            <p:grpSpPr>
              <a:xfrm>
                <a:off x="1165283" y="3672317"/>
                <a:ext cx="96530" cy="96530"/>
                <a:chOff x="6858016" y="1701904"/>
                <a:chExt cx="900000" cy="900000"/>
              </a:xfrm>
            </p:grpSpPr>
            <p:sp>
              <p:nvSpPr>
                <p:cNvPr id="1652" name="Oval 1651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53" name="Oval 1652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40" name="Group 62"/>
              <p:cNvGrpSpPr>
                <a:grpSpLocks noChangeAspect="1"/>
              </p:cNvGrpSpPr>
              <p:nvPr/>
            </p:nvGrpSpPr>
            <p:grpSpPr>
              <a:xfrm>
                <a:off x="1165283" y="3952878"/>
                <a:ext cx="96530" cy="96530"/>
                <a:chOff x="6858016" y="1701904"/>
                <a:chExt cx="900000" cy="900000"/>
              </a:xfrm>
            </p:grpSpPr>
            <p:sp>
              <p:nvSpPr>
                <p:cNvPr id="1650" name="Oval 1649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51" name="Oval 1650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41" name="Group 65"/>
              <p:cNvGrpSpPr>
                <a:grpSpLocks noChangeAspect="1"/>
              </p:cNvGrpSpPr>
              <p:nvPr/>
            </p:nvGrpSpPr>
            <p:grpSpPr>
              <a:xfrm>
                <a:off x="1165283" y="4237356"/>
                <a:ext cx="96530" cy="96530"/>
                <a:chOff x="6858016" y="1701904"/>
                <a:chExt cx="900000" cy="900000"/>
              </a:xfrm>
            </p:grpSpPr>
            <p:sp>
              <p:nvSpPr>
                <p:cNvPr id="1648" name="Oval 1647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49" name="Oval 1648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42" name="Group 68"/>
              <p:cNvGrpSpPr>
                <a:grpSpLocks noChangeAspect="1"/>
              </p:cNvGrpSpPr>
              <p:nvPr/>
            </p:nvGrpSpPr>
            <p:grpSpPr>
              <a:xfrm>
                <a:off x="1165283" y="4529567"/>
                <a:ext cx="96530" cy="96530"/>
                <a:chOff x="6858016" y="1701904"/>
                <a:chExt cx="900000" cy="900000"/>
              </a:xfrm>
            </p:grpSpPr>
            <p:sp>
              <p:nvSpPr>
                <p:cNvPr id="1646" name="Oval 1645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47" name="Oval 1646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43" name="Group 71"/>
              <p:cNvGrpSpPr>
                <a:grpSpLocks noChangeAspect="1"/>
              </p:cNvGrpSpPr>
              <p:nvPr/>
            </p:nvGrpSpPr>
            <p:grpSpPr>
              <a:xfrm>
                <a:off x="1165283" y="4815306"/>
                <a:ext cx="96530" cy="96530"/>
                <a:chOff x="6858016" y="1701904"/>
                <a:chExt cx="900000" cy="900000"/>
              </a:xfrm>
            </p:grpSpPr>
            <p:sp>
              <p:nvSpPr>
                <p:cNvPr id="1644" name="Oval 130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45" name="Oval 131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</p:grpSp>
        <p:grpSp>
          <p:nvGrpSpPr>
            <p:cNvPr id="1191" name="Group 156"/>
            <p:cNvGrpSpPr/>
            <p:nvPr/>
          </p:nvGrpSpPr>
          <p:grpSpPr>
            <a:xfrm>
              <a:off x="1737011" y="1379423"/>
              <a:ext cx="96530" cy="3530725"/>
              <a:chOff x="1165283" y="1381111"/>
              <a:chExt cx="96530" cy="3530725"/>
            </a:xfrm>
          </p:grpSpPr>
          <p:grpSp>
            <p:nvGrpSpPr>
              <p:cNvPr id="1592" name="Group 35"/>
              <p:cNvGrpSpPr>
                <a:grpSpLocks noChangeAspect="1"/>
              </p:cNvGrpSpPr>
              <p:nvPr/>
            </p:nvGrpSpPr>
            <p:grpSpPr>
              <a:xfrm>
                <a:off x="1165283" y="1381111"/>
                <a:ext cx="96530" cy="96530"/>
                <a:chOff x="6858016" y="1701904"/>
                <a:chExt cx="900000" cy="900000"/>
              </a:xfrm>
            </p:grpSpPr>
            <p:sp>
              <p:nvSpPr>
                <p:cNvPr id="1629" name="Oval 1628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30" name="Oval 1629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93" name="Group 38"/>
              <p:cNvGrpSpPr>
                <a:grpSpLocks noChangeAspect="1"/>
              </p:cNvGrpSpPr>
              <p:nvPr/>
            </p:nvGrpSpPr>
            <p:grpSpPr>
              <a:xfrm>
                <a:off x="1165283" y="1666863"/>
                <a:ext cx="96530" cy="96530"/>
                <a:chOff x="6858016" y="1701904"/>
                <a:chExt cx="900000" cy="900000"/>
              </a:xfrm>
            </p:grpSpPr>
            <p:sp>
              <p:nvSpPr>
                <p:cNvPr id="1627" name="Oval 1626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28" name="Oval 1627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94" name="Group 41"/>
              <p:cNvGrpSpPr>
                <a:grpSpLocks noChangeAspect="1"/>
              </p:cNvGrpSpPr>
              <p:nvPr/>
            </p:nvGrpSpPr>
            <p:grpSpPr>
              <a:xfrm>
                <a:off x="1165283" y="1957806"/>
                <a:ext cx="96530" cy="96530"/>
                <a:chOff x="6858016" y="1701904"/>
                <a:chExt cx="900000" cy="900000"/>
              </a:xfrm>
            </p:grpSpPr>
            <p:sp>
              <p:nvSpPr>
                <p:cNvPr id="1625" name="Oval 1624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26" name="Oval 1625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95" name="Group 44"/>
              <p:cNvGrpSpPr>
                <a:grpSpLocks noChangeAspect="1"/>
              </p:cNvGrpSpPr>
              <p:nvPr/>
            </p:nvGrpSpPr>
            <p:grpSpPr>
              <a:xfrm>
                <a:off x="1165283" y="2238367"/>
                <a:ext cx="96530" cy="96530"/>
                <a:chOff x="6858016" y="1701904"/>
                <a:chExt cx="900000" cy="900000"/>
              </a:xfrm>
            </p:grpSpPr>
            <p:sp>
              <p:nvSpPr>
                <p:cNvPr id="1623" name="Oval 1622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24" name="Oval 1623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96" name="Group 47"/>
              <p:cNvGrpSpPr>
                <a:grpSpLocks noChangeAspect="1"/>
              </p:cNvGrpSpPr>
              <p:nvPr/>
            </p:nvGrpSpPr>
            <p:grpSpPr>
              <a:xfrm>
                <a:off x="1165283" y="2522845"/>
                <a:ext cx="96530" cy="96530"/>
                <a:chOff x="6858016" y="1701904"/>
                <a:chExt cx="900000" cy="900000"/>
              </a:xfrm>
            </p:grpSpPr>
            <p:sp>
              <p:nvSpPr>
                <p:cNvPr id="1621" name="Oval 1620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22" name="Oval 1621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97" name="Group 50"/>
              <p:cNvGrpSpPr>
                <a:grpSpLocks noChangeAspect="1"/>
              </p:cNvGrpSpPr>
              <p:nvPr/>
            </p:nvGrpSpPr>
            <p:grpSpPr>
              <a:xfrm>
                <a:off x="1165283" y="2815056"/>
                <a:ext cx="96530" cy="96530"/>
                <a:chOff x="6858016" y="1701904"/>
                <a:chExt cx="900000" cy="900000"/>
              </a:xfrm>
            </p:grpSpPr>
            <p:sp>
              <p:nvSpPr>
                <p:cNvPr id="1619" name="Oval 1618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20" name="Oval 1619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98" name="Group 53"/>
              <p:cNvGrpSpPr>
                <a:grpSpLocks noChangeAspect="1"/>
              </p:cNvGrpSpPr>
              <p:nvPr/>
            </p:nvGrpSpPr>
            <p:grpSpPr>
              <a:xfrm>
                <a:off x="1165283" y="3095622"/>
                <a:ext cx="96530" cy="96530"/>
                <a:chOff x="6858016" y="1701904"/>
                <a:chExt cx="900000" cy="900000"/>
              </a:xfrm>
            </p:grpSpPr>
            <p:sp>
              <p:nvSpPr>
                <p:cNvPr id="1617" name="Oval 1616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18" name="Oval 1617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99" name="Group 56"/>
              <p:cNvGrpSpPr>
                <a:grpSpLocks noChangeAspect="1"/>
              </p:cNvGrpSpPr>
              <p:nvPr/>
            </p:nvGrpSpPr>
            <p:grpSpPr>
              <a:xfrm>
                <a:off x="1165283" y="3381374"/>
                <a:ext cx="96530" cy="96530"/>
                <a:chOff x="6858016" y="1701904"/>
                <a:chExt cx="900000" cy="900000"/>
              </a:xfrm>
            </p:grpSpPr>
            <p:sp>
              <p:nvSpPr>
                <p:cNvPr id="1615" name="Oval 1614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16" name="Oval 1615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00" name="Group 59"/>
              <p:cNvGrpSpPr>
                <a:grpSpLocks noChangeAspect="1"/>
              </p:cNvGrpSpPr>
              <p:nvPr/>
            </p:nvGrpSpPr>
            <p:grpSpPr>
              <a:xfrm>
                <a:off x="1165283" y="3672317"/>
                <a:ext cx="96530" cy="96530"/>
                <a:chOff x="6858016" y="1701904"/>
                <a:chExt cx="900000" cy="900000"/>
              </a:xfrm>
            </p:grpSpPr>
            <p:sp>
              <p:nvSpPr>
                <p:cNvPr id="1613" name="Oval 1612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14" name="Oval 1613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01" name="Group 62"/>
              <p:cNvGrpSpPr>
                <a:grpSpLocks noChangeAspect="1"/>
              </p:cNvGrpSpPr>
              <p:nvPr/>
            </p:nvGrpSpPr>
            <p:grpSpPr>
              <a:xfrm>
                <a:off x="1165283" y="3952878"/>
                <a:ext cx="96530" cy="96530"/>
                <a:chOff x="6858016" y="1701904"/>
                <a:chExt cx="900000" cy="900000"/>
              </a:xfrm>
            </p:grpSpPr>
            <p:sp>
              <p:nvSpPr>
                <p:cNvPr id="1611" name="Oval 1610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12" name="Oval 1611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02" name="Group 65"/>
              <p:cNvGrpSpPr>
                <a:grpSpLocks noChangeAspect="1"/>
              </p:cNvGrpSpPr>
              <p:nvPr/>
            </p:nvGrpSpPr>
            <p:grpSpPr>
              <a:xfrm>
                <a:off x="1165283" y="4237356"/>
                <a:ext cx="96530" cy="96530"/>
                <a:chOff x="6858016" y="1701904"/>
                <a:chExt cx="900000" cy="900000"/>
              </a:xfrm>
            </p:grpSpPr>
            <p:sp>
              <p:nvSpPr>
                <p:cNvPr id="1609" name="Oval 1608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10" name="Oval 1609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03" name="Group 68"/>
              <p:cNvGrpSpPr>
                <a:grpSpLocks noChangeAspect="1"/>
              </p:cNvGrpSpPr>
              <p:nvPr/>
            </p:nvGrpSpPr>
            <p:grpSpPr>
              <a:xfrm>
                <a:off x="1165283" y="4529567"/>
                <a:ext cx="96530" cy="96530"/>
                <a:chOff x="6858016" y="1701904"/>
                <a:chExt cx="900000" cy="900000"/>
              </a:xfrm>
            </p:grpSpPr>
            <p:sp>
              <p:nvSpPr>
                <p:cNvPr id="1607" name="Oval 1606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08" name="Oval 1607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604" name="Group 71"/>
              <p:cNvGrpSpPr>
                <a:grpSpLocks noChangeAspect="1"/>
              </p:cNvGrpSpPr>
              <p:nvPr/>
            </p:nvGrpSpPr>
            <p:grpSpPr>
              <a:xfrm>
                <a:off x="1165283" y="4815306"/>
                <a:ext cx="96530" cy="96530"/>
                <a:chOff x="6858016" y="1701904"/>
                <a:chExt cx="900000" cy="900000"/>
              </a:xfrm>
            </p:grpSpPr>
            <p:sp>
              <p:nvSpPr>
                <p:cNvPr id="1605" name="Oval 170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606" name="Oval 1605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</p:grpSp>
        <p:grpSp>
          <p:nvGrpSpPr>
            <p:cNvPr id="1192" name="Group 196"/>
            <p:cNvGrpSpPr/>
            <p:nvPr/>
          </p:nvGrpSpPr>
          <p:grpSpPr>
            <a:xfrm>
              <a:off x="2022761" y="1384186"/>
              <a:ext cx="96530" cy="3530725"/>
              <a:chOff x="1165283" y="1381111"/>
              <a:chExt cx="96530" cy="3530725"/>
            </a:xfrm>
          </p:grpSpPr>
          <p:grpSp>
            <p:nvGrpSpPr>
              <p:cNvPr id="1553" name="Group 35"/>
              <p:cNvGrpSpPr>
                <a:grpSpLocks noChangeAspect="1"/>
              </p:cNvGrpSpPr>
              <p:nvPr/>
            </p:nvGrpSpPr>
            <p:grpSpPr>
              <a:xfrm>
                <a:off x="1165283" y="1381111"/>
                <a:ext cx="96530" cy="96530"/>
                <a:chOff x="6858016" y="1701904"/>
                <a:chExt cx="900000" cy="900000"/>
              </a:xfrm>
            </p:grpSpPr>
            <p:sp>
              <p:nvSpPr>
                <p:cNvPr id="1590" name="Oval 1589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91" name="Oval 1590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54" name="Group 38"/>
              <p:cNvGrpSpPr>
                <a:grpSpLocks noChangeAspect="1"/>
              </p:cNvGrpSpPr>
              <p:nvPr/>
            </p:nvGrpSpPr>
            <p:grpSpPr>
              <a:xfrm>
                <a:off x="1165283" y="1666863"/>
                <a:ext cx="96530" cy="96530"/>
                <a:chOff x="6858016" y="1701904"/>
                <a:chExt cx="900000" cy="900000"/>
              </a:xfrm>
            </p:grpSpPr>
            <p:sp>
              <p:nvSpPr>
                <p:cNvPr id="1588" name="Oval 1587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89" name="Oval 1588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55" name="Group 41"/>
              <p:cNvGrpSpPr>
                <a:grpSpLocks noChangeAspect="1"/>
              </p:cNvGrpSpPr>
              <p:nvPr/>
            </p:nvGrpSpPr>
            <p:grpSpPr>
              <a:xfrm>
                <a:off x="1165283" y="1957806"/>
                <a:ext cx="96530" cy="96530"/>
                <a:chOff x="6858016" y="1701904"/>
                <a:chExt cx="900000" cy="900000"/>
              </a:xfrm>
            </p:grpSpPr>
            <p:sp>
              <p:nvSpPr>
                <p:cNvPr id="1586" name="Oval 1585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87" name="Oval 1586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56" name="Group 44"/>
              <p:cNvGrpSpPr>
                <a:grpSpLocks noChangeAspect="1"/>
              </p:cNvGrpSpPr>
              <p:nvPr/>
            </p:nvGrpSpPr>
            <p:grpSpPr>
              <a:xfrm>
                <a:off x="1165283" y="2238367"/>
                <a:ext cx="96530" cy="96530"/>
                <a:chOff x="6858016" y="1701904"/>
                <a:chExt cx="900000" cy="900000"/>
              </a:xfrm>
            </p:grpSpPr>
            <p:sp>
              <p:nvSpPr>
                <p:cNvPr id="1584" name="Oval 1583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85" name="Oval 1584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57" name="Group 47"/>
              <p:cNvGrpSpPr>
                <a:grpSpLocks noChangeAspect="1"/>
              </p:cNvGrpSpPr>
              <p:nvPr/>
            </p:nvGrpSpPr>
            <p:grpSpPr>
              <a:xfrm>
                <a:off x="1165283" y="2522845"/>
                <a:ext cx="96530" cy="96530"/>
                <a:chOff x="6858016" y="1701904"/>
                <a:chExt cx="900000" cy="900000"/>
              </a:xfrm>
            </p:grpSpPr>
            <p:sp>
              <p:nvSpPr>
                <p:cNvPr id="1582" name="Oval 1581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83" name="Oval 1582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58" name="Group 50"/>
              <p:cNvGrpSpPr>
                <a:grpSpLocks noChangeAspect="1"/>
              </p:cNvGrpSpPr>
              <p:nvPr/>
            </p:nvGrpSpPr>
            <p:grpSpPr>
              <a:xfrm>
                <a:off x="1165283" y="2815056"/>
                <a:ext cx="96530" cy="96530"/>
                <a:chOff x="6858016" y="1701904"/>
                <a:chExt cx="900000" cy="900000"/>
              </a:xfrm>
            </p:grpSpPr>
            <p:sp>
              <p:nvSpPr>
                <p:cNvPr id="1580" name="Oval 1579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81" name="Oval 1580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59" name="Group 53"/>
              <p:cNvGrpSpPr>
                <a:grpSpLocks noChangeAspect="1"/>
              </p:cNvGrpSpPr>
              <p:nvPr/>
            </p:nvGrpSpPr>
            <p:grpSpPr>
              <a:xfrm>
                <a:off x="1165283" y="3095622"/>
                <a:ext cx="96530" cy="96530"/>
                <a:chOff x="6858016" y="1701904"/>
                <a:chExt cx="900000" cy="900000"/>
              </a:xfrm>
            </p:grpSpPr>
            <p:sp>
              <p:nvSpPr>
                <p:cNvPr id="1578" name="Oval 1577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79" name="Oval 1578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60" name="Group 56"/>
              <p:cNvGrpSpPr>
                <a:grpSpLocks noChangeAspect="1"/>
              </p:cNvGrpSpPr>
              <p:nvPr/>
            </p:nvGrpSpPr>
            <p:grpSpPr>
              <a:xfrm>
                <a:off x="1165283" y="3381374"/>
                <a:ext cx="96530" cy="96530"/>
                <a:chOff x="6858016" y="1701904"/>
                <a:chExt cx="900000" cy="900000"/>
              </a:xfrm>
            </p:grpSpPr>
            <p:sp>
              <p:nvSpPr>
                <p:cNvPr id="1576" name="Oval 1575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77" name="Oval 1576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61" name="Group 59"/>
              <p:cNvGrpSpPr>
                <a:grpSpLocks noChangeAspect="1"/>
              </p:cNvGrpSpPr>
              <p:nvPr/>
            </p:nvGrpSpPr>
            <p:grpSpPr>
              <a:xfrm>
                <a:off x="1165283" y="3672317"/>
                <a:ext cx="96530" cy="96530"/>
                <a:chOff x="6858016" y="1701904"/>
                <a:chExt cx="900000" cy="900000"/>
              </a:xfrm>
            </p:grpSpPr>
            <p:sp>
              <p:nvSpPr>
                <p:cNvPr id="1574" name="Oval 1573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75" name="Oval 1574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62" name="Group 62"/>
              <p:cNvGrpSpPr>
                <a:grpSpLocks noChangeAspect="1"/>
              </p:cNvGrpSpPr>
              <p:nvPr/>
            </p:nvGrpSpPr>
            <p:grpSpPr>
              <a:xfrm>
                <a:off x="1165283" y="3952878"/>
                <a:ext cx="96530" cy="96530"/>
                <a:chOff x="6858016" y="1701904"/>
                <a:chExt cx="900000" cy="900000"/>
              </a:xfrm>
            </p:grpSpPr>
            <p:sp>
              <p:nvSpPr>
                <p:cNvPr id="1572" name="Oval 1571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73" name="Oval 1572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63" name="Group 65"/>
              <p:cNvGrpSpPr>
                <a:grpSpLocks noChangeAspect="1"/>
              </p:cNvGrpSpPr>
              <p:nvPr/>
            </p:nvGrpSpPr>
            <p:grpSpPr>
              <a:xfrm>
                <a:off x="1165283" y="4237356"/>
                <a:ext cx="96530" cy="96530"/>
                <a:chOff x="6858016" y="1701904"/>
                <a:chExt cx="900000" cy="900000"/>
              </a:xfrm>
            </p:grpSpPr>
            <p:sp>
              <p:nvSpPr>
                <p:cNvPr id="1570" name="Oval 1569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71" name="Oval 1570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64" name="Group 68"/>
              <p:cNvGrpSpPr>
                <a:grpSpLocks noChangeAspect="1"/>
              </p:cNvGrpSpPr>
              <p:nvPr/>
            </p:nvGrpSpPr>
            <p:grpSpPr>
              <a:xfrm>
                <a:off x="1165283" y="4529567"/>
                <a:ext cx="96530" cy="96530"/>
                <a:chOff x="6858016" y="1701904"/>
                <a:chExt cx="900000" cy="900000"/>
              </a:xfrm>
            </p:grpSpPr>
            <p:sp>
              <p:nvSpPr>
                <p:cNvPr id="1568" name="Oval 1567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69" name="Oval 1568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65" name="Group 71"/>
              <p:cNvGrpSpPr>
                <a:grpSpLocks noChangeAspect="1"/>
              </p:cNvGrpSpPr>
              <p:nvPr/>
            </p:nvGrpSpPr>
            <p:grpSpPr>
              <a:xfrm>
                <a:off x="1165283" y="4815306"/>
                <a:ext cx="96530" cy="96530"/>
                <a:chOff x="6858016" y="1701904"/>
                <a:chExt cx="900000" cy="900000"/>
              </a:xfrm>
            </p:grpSpPr>
            <p:sp>
              <p:nvSpPr>
                <p:cNvPr id="1566" name="Oval 1565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67" name="Oval 1566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</p:grpSp>
        <p:grpSp>
          <p:nvGrpSpPr>
            <p:cNvPr id="1193" name="Group 236"/>
            <p:cNvGrpSpPr/>
            <p:nvPr/>
          </p:nvGrpSpPr>
          <p:grpSpPr>
            <a:xfrm>
              <a:off x="2308511" y="1379423"/>
              <a:ext cx="96530" cy="3530725"/>
              <a:chOff x="1165283" y="1381111"/>
              <a:chExt cx="96530" cy="3530725"/>
            </a:xfrm>
          </p:grpSpPr>
          <p:grpSp>
            <p:nvGrpSpPr>
              <p:cNvPr id="1514" name="Group 35"/>
              <p:cNvGrpSpPr>
                <a:grpSpLocks noChangeAspect="1"/>
              </p:cNvGrpSpPr>
              <p:nvPr/>
            </p:nvGrpSpPr>
            <p:grpSpPr>
              <a:xfrm>
                <a:off x="1165283" y="1381111"/>
                <a:ext cx="96530" cy="96530"/>
                <a:chOff x="6858016" y="1701904"/>
                <a:chExt cx="900000" cy="900000"/>
              </a:xfrm>
            </p:grpSpPr>
            <p:sp>
              <p:nvSpPr>
                <p:cNvPr id="1551" name="Oval 1550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52" name="Oval 275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15" name="Group 38"/>
              <p:cNvGrpSpPr>
                <a:grpSpLocks noChangeAspect="1"/>
              </p:cNvGrpSpPr>
              <p:nvPr/>
            </p:nvGrpSpPr>
            <p:grpSpPr>
              <a:xfrm>
                <a:off x="1165283" y="1666863"/>
                <a:ext cx="96530" cy="96530"/>
                <a:chOff x="6858016" y="1701904"/>
                <a:chExt cx="900000" cy="900000"/>
              </a:xfrm>
            </p:grpSpPr>
            <p:sp>
              <p:nvSpPr>
                <p:cNvPr id="1549" name="Oval 1548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50" name="Oval 1549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16" name="Group 41"/>
              <p:cNvGrpSpPr>
                <a:grpSpLocks noChangeAspect="1"/>
              </p:cNvGrpSpPr>
              <p:nvPr/>
            </p:nvGrpSpPr>
            <p:grpSpPr>
              <a:xfrm>
                <a:off x="1165283" y="1957806"/>
                <a:ext cx="96530" cy="96530"/>
                <a:chOff x="6858016" y="1701904"/>
                <a:chExt cx="900000" cy="900000"/>
              </a:xfrm>
            </p:grpSpPr>
            <p:sp>
              <p:nvSpPr>
                <p:cNvPr id="1547" name="Oval 1546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48" name="Oval 1547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17" name="Group 44"/>
              <p:cNvGrpSpPr>
                <a:grpSpLocks noChangeAspect="1"/>
              </p:cNvGrpSpPr>
              <p:nvPr/>
            </p:nvGrpSpPr>
            <p:grpSpPr>
              <a:xfrm>
                <a:off x="1165283" y="2238367"/>
                <a:ext cx="96530" cy="96530"/>
                <a:chOff x="6858016" y="1701904"/>
                <a:chExt cx="900000" cy="900000"/>
              </a:xfrm>
            </p:grpSpPr>
            <p:sp>
              <p:nvSpPr>
                <p:cNvPr id="1545" name="Oval 1544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46" name="Oval 1545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18" name="Group 47"/>
              <p:cNvGrpSpPr>
                <a:grpSpLocks noChangeAspect="1"/>
              </p:cNvGrpSpPr>
              <p:nvPr/>
            </p:nvGrpSpPr>
            <p:grpSpPr>
              <a:xfrm>
                <a:off x="1165283" y="2522845"/>
                <a:ext cx="96530" cy="96530"/>
                <a:chOff x="6858016" y="1701904"/>
                <a:chExt cx="900000" cy="900000"/>
              </a:xfrm>
            </p:grpSpPr>
            <p:sp>
              <p:nvSpPr>
                <p:cNvPr id="1543" name="Oval 1542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44" name="Oval 1543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19" name="Group 50"/>
              <p:cNvGrpSpPr>
                <a:grpSpLocks noChangeAspect="1"/>
              </p:cNvGrpSpPr>
              <p:nvPr/>
            </p:nvGrpSpPr>
            <p:grpSpPr>
              <a:xfrm>
                <a:off x="1165283" y="2815056"/>
                <a:ext cx="96530" cy="96530"/>
                <a:chOff x="6858016" y="1701904"/>
                <a:chExt cx="900000" cy="900000"/>
              </a:xfrm>
            </p:grpSpPr>
            <p:sp>
              <p:nvSpPr>
                <p:cNvPr id="1541" name="Oval 1540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42" name="Oval 1541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20" name="Group 53"/>
              <p:cNvGrpSpPr>
                <a:grpSpLocks noChangeAspect="1"/>
              </p:cNvGrpSpPr>
              <p:nvPr/>
            </p:nvGrpSpPr>
            <p:grpSpPr>
              <a:xfrm>
                <a:off x="1165283" y="3095622"/>
                <a:ext cx="96530" cy="96530"/>
                <a:chOff x="6858016" y="1701904"/>
                <a:chExt cx="900000" cy="900000"/>
              </a:xfrm>
            </p:grpSpPr>
            <p:sp>
              <p:nvSpPr>
                <p:cNvPr id="1539" name="Oval 1538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40" name="Oval 1539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21" name="Group 56"/>
              <p:cNvGrpSpPr>
                <a:grpSpLocks noChangeAspect="1"/>
              </p:cNvGrpSpPr>
              <p:nvPr/>
            </p:nvGrpSpPr>
            <p:grpSpPr>
              <a:xfrm>
                <a:off x="1165283" y="3381374"/>
                <a:ext cx="96530" cy="96530"/>
                <a:chOff x="6858016" y="1701904"/>
                <a:chExt cx="900000" cy="900000"/>
              </a:xfrm>
            </p:grpSpPr>
            <p:sp>
              <p:nvSpPr>
                <p:cNvPr id="1537" name="Oval 1536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38" name="Oval 1537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22" name="Group 59"/>
              <p:cNvGrpSpPr>
                <a:grpSpLocks noChangeAspect="1"/>
              </p:cNvGrpSpPr>
              <p:nvPr/>
            </p:nvGrpSpPr>
            <p:grpSpPr>
              <a:xfrm>
                <a:off x="1165283" y="3672317"/>
                <a:ext cx="96530" cy="96530"/>
                <a:chOff x="6858016" y="1701904"/>
                <a:chExt cx="900000" cy="900000"/>
              </a:xfrm>
            </p:grpSpPr>
            <p:sp>
              <p:nvSpPr>
                <p:cNvPr id="1535" name="Oval 1534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36" name="Oval 1535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23" name="Group 62"/>
              <p:cNvGrpSpPr>
                <a:grpSpLocks noChangeAspect="1"/>
              </p:cNvGrpSpPr>
              <p:nvPr/>
            </p:nvGrpSpPr>
            <p:grpSpPr>
              <a:xfrm>
                <a:off x="1165283" y="3952878"/>
                <a:ext cx="96530" cy="96530"/>
                <a:chOff x="6858016" y="1701904"/>
                <a:chExt cx="900000" cy="900000"/>
              </a:xfrm>
            </p:grpSpPr>
            <p:sp>
              <p:nvSpPr>
                <p:cNvPr id="1533" name="Oval 1532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34" name="Oval 1533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24" name="Group 65"/>
              <p:cNvGrpSpPr>
                <a:grpSpLocks noChangeAspect="1"/>
              </p:cNvGrpSpPr>
              <p:nvPr/>
            </p:nvGrpSpPr>
            <p:grpSpPr>
              <a:xfrm>
                <a:off x="1165283" y="4237356"/>
                <a:ext cx="96530" cy="96530"/>
                <a:chOff x="6858016" y="1701904"/>
                <a:chExt cx="900000" cy="900000"/>
              </a:xfrm>
            </p:grpSpPr>
            <p:sp>
              <p:nvSpPr>
                <p:cNvPr id="1531" name="Oval 1530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32" name="Oval 1531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25" name="Group 68"/>
              <p:cNvGrpSpPr>
                <a:grpSpLocks noChangeAspect="1"/>
              </p:cNvGrpSpPr>
              <p:nvPr/>
            </p:nvGrpSpPr>
            <p:grpSpPr>
              <a:xfrm>
                <a:off x="1165283" y="4529567"/>
                <a:ext cx="96530" cy="96530"/>
                <a:chOff x="6858016" y="1701904"/>
                <a:chExt cx="900000" cy="900000"/>
              </a:xfrm>
            </p:grpSpPr>
            <p:sp>
              <p:nvSpPr>
                <p:cNvPr id="1529" name="Oval 1528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30" name="Oval 1529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526" name="Group 71"/>
              <p:cNvGrpSpPr>
                <a:grpSpLocks noChangeAspect="1"/>
              </p:cNvGrpSpPr>
              <p:nvPr/>
            </p:nvGrpSpPr>
            <p:grpSpPr>
              <a:xfrm>
                <a:off x="1165283" y="4815306"/>
                <a:ext cx="96530" cy="96530"/>
                <a:chOff x="6858016" y="1701904"/>
                <a:chExt cx="900000" cy="900000"/>
              </a:xfrm>
            </p:grpSpPr>
            <p:sp>
              <p:nvSpPr>
                <p:cNvPr id="1527" name="Oval 1526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28" name="Oval 1527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</p:grpSp>
        <p:grpSp>
          <p:nvGrpSpPr>
            <p:cNvPr id="1194" name="Group 276"/>
            <p:cNvGrpSpPr/>
            <p:nvPr/>
          </p:nvGrpSpPr>
          <p:grpSpPr>
            <a:xfrm>
              <a:off x="2594261" y="1379423"/>
              <a:ext cx="96530" cy="3530725"/>
              <a:chOff x="1165283" y="1381111"/>
              <a:chExt cx="96530" cy="3530725"/>
            </a:xfrm>
          </p:grpSpPr>
          <p:grpSp>
            <p:nvGrpSpPr>
              <p:cNvPr id="1475" name="Group 35"/>
              <p:cNvGrpSpPr>
                <a:grpSpLocks noChangeAspect="1"/>
              </p:cNvGrpSpPr>
              <p:nvPr/>
            </p:nvGrpSpPr>
            <p:grpSpPr>
              <a:xfrm>
                <a:off x="1165283" y="1381111"/>
                <a:ext cx="96530" cy="96530"/>
                <a:chOff x="6858016" y="1701904"/>
                <a:chExt cx="900000" cy="900000"/>
              </a:xfrm>
            </p:grpSpPr>
            <p:sp>
              <p:nvSpPr>
                <p:cNvPr id="1512" name="Oval 314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13" name="Oval 315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76" name="Group 38"/>
              <p:cNvGrpSpPr>
                <a:grpSpLocks noChangeAspect="1"/>
              </p:cNvGrpSpPr>
              <p:nvPr/>
            </p:nvGrpSpPr>
            <p:grpSpPr>
              <a:xfrm>
                <a:off x="1165283" y="1666863"/>
                <a:ext cx="96530" cy="96530"/>
                <a:chOff x="6858016" y="1701904"/>
                <a:chExt cx="900000" cy="900000"/>
              </a:xfrm>
            </p:grpSpPr>
            <p:sp>
              <p:nvSpPr>
                <p:cNvPr id="1510" name="Oval 1509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11" name="Oval 1510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77" name="Group 41"/>
              <p:cNvGrpSpPr>
                <a:grpSpLocks noChangeAspect="1"/>
              </p:cNvGrpSpPr>
              <p:nvPr/>
            </p:nvGrpSpPr>
            <p:grpSpPr>
              <a:xfrm>
                <a:off x="1165283" y="1957806"/>
                <a:ext cx="96530" cy="96530"/>
                <a:chOff x="6858016" y="1701904"/>
                <a:chExt cx="900000" cy="900000"/>
              </a:xfrm>
            </p:grpSpPr>
            <p:sp>
              <p:nvSpPr>
                <p:cNvPr id="1508" name="Oval 1507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09" name="Oval 1508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78" name="Group 44"/>
              <p:cNvGrpSpPr>
                <a:grpSpLocks noChangeAspect="1"/>
              </p:cNvGrpSpPr>
              <p:nvPr/>
            </p:nvGrpSpPr>
            <p:grpSpPr>
              <a:xfrm>
                <a:off x="1165283" y="2238367"/>
                <a:ext cx="96530" cy="96530"/>
                <a:chOff x="6858016" y="1701904"/>
                <a:chExt cx="900000" cy="900000"/>
              </a:xfrm>
            </p:grpSpPr>
            <p:sp>
              <p:nvSpPr>
                <p:cNvPr id="1506" name="Oval 1505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07" name="Oval 1506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79" name="Group 47"/>
              <p:cNvGrpSpPr>
                <a:grpSpLocks noChangeAspect="1"/>
              </p:cNvGrpSpPr>
              <p:nvPr/>
            </p:nvGrpSpPr>
            <p:grpSpPr>
              <a:xfrm>
                <a:off x="1165283" y="2522845"/>
                <a:ext cx="96530" cy="96530"/>
                <a:chOff x="6858016" y="1701904"/>
                <a:chExt cx="900000" cy="900000"/>
              </a:xfrm>
            </p:grpSpPr>
            <p:sp>
              <p:nvSpPr>
                <p:cNvPr id="1504" name="Oval 1503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05" name="Oval 1504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80" name="Group 50"/>
              <p:cNvGrpSpPr>
                <a:grpSpLocks noChangeAspect="1"/>
              </p:cNvGrpSpPr>
              <p:nvPr/>
            </p:nvGrpSpPr>
            <p:grpSpPr>
              <a:xfrm>
                <a:off x="1165283" y="2815056"/>
                <a:ext cx="96530" cy="96530"/>
                <a:chOff x="6858016" y="1701904"/>
                <a:chExt cx="900000" cy="900000"/>
              </a:xfrm>
            </p:grpSpPr>
            <p:sp>
              <p:nvSpPr>
                <p:cNvPr id="1502" name="Oval 1501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03" name="Oval 1502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81" name="Group 53"/>
              <p:cNvGrpSpPr>
                <a:grpSpLocks noChangeAspect="1"/>
              </p:cNvGrpSpPr>
              <p:nvPr/>
            </p:nvGrpSpPr>
            <p:grpSpPr>
              <a:xfrm>
                <a:off x="1165283" y="3095622"/>
                <a:ext cx="96530" cy="96530"/>
                <a:chOff x="6858016" y="1701904"/>
                <a:chExt cx="900000" cy="900000"/>
              </a:xfrm>
            </p:grpSpPr>
            <p:sp>
              <p:nvSpPr>
                <p:cNvPr id="1500" name="Oval 1499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501" name="Oval 1500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82" name="Group 56"/>
              <p:cNvGrpSpPr>
                <a:grpSpLocks noChangeAspect="1"/>
              </p:cNvGrpSpPr>
              <p:nvPr/>
            </p:nvGrpSpPr>
            <p:grpSpPr>
              <a:xfrm>
                <a:off x="1165283" y="3381374"/>
                <a:ext cx="96530" cy="96530"/>
                <a:chOff x="6858016" y="1701904"/>
                <a:chExt cx="900000" cy="900000"/>
              </a:xfrm>
            </p:grpSpPr>
            <p:sp>
              <p:nvSpPr>
                <p:cNvPr id="1498" name="Oval 1497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99" name="Oval 1498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83" name="Group 59"/>
              <p:cNvGrpSpPr>
                <a:grpSpLocks noChangeAspect="1"/>
              </p:cNvGrpSpPr>
              <p:nvPr/>
            </p:nvGrpSpPr>
            <p:grpSpPr>
              <a:xfrm>
                <a:off x="1165283" y="3672317"/>
                <a:ext cx="96530" cy="96530"/>
                <a:chOff x="6858016" y="1701904"/>
                <a:chExt cx="900000" cy="900000"/>
              </a:xfrm>
            </p:grpSpPr>
            <p:sp>
              <p:nvSpPr>
                <p:cNvPr id="1496" name="Oval 1495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97" name="Oval 1496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84" name="Group 62"/>
              <p:cNvGrpSpPr>
                <a:grpSpLocks noChangeAspect="1"/>
              </p:cNvGrpSpPr>
              <p:nvPr/>
            </p:nvGrpSpPr>
            <p:grpSpPr>
              <a:xfrm>
                <a:off x="1165283" y="3952878"/>
                <a:ext cx="96530" cy="96530"/>
                <a:chOff x="6858016" y="1701904"/>
                <a:chExt cx="900000" cy="900000"/>
              </a:xfrm>
            </p:grpSpPr>
            <p:sp>
              <p:nvSpPr>
                <p:cNvPr id="1494" name="Oval 1493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95" name="Oval 1494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85" name="Group 65"/>
              <p:cNvGrpSpPr>
                <a:grpSpLocks noChangeAspect="1"/>
              </p:cNvGrpSpPr>
              <p:nvPr/>
            </p:nvGrpSpPr>
            <p:grpSpPr>
              <a:xfrm>
                <a:off x="1165283" y="4237356"/>
                <a:ext cx="96530" cy="96530"/>
                <a:chOff x="6858016" y="1701904"/>
                <a:chExt cx="900000" cy="900000"/>
              </a:xfrm>
            </p:grpSpPr>
            <p:sp>
              <p:nvSpPr>
                <p:cNvPr id="1492" name="Oval 1491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93" name="Oval 1492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86" name="Group 68"/>
              <p:cNvGrpSpPr>
                <a:grpSpLocks noChangeAspect="1"/>
              </p:cNvGrpSpPr>
              <p:nvPr/>
            </p:nvGrpSpPr>
            <p:grpSpPr>
              <a:xfrm>
                <a:off x="1165283" y="4529567"/>
                <a:ext cx="96530" cy="96530"/>
                <a:chOff x="6858016" y="1701904"/>
                <a:chExt cx="900000" cy="900000"/>
              </a:xfrm>
            </p:grpSpPr>
            <p:sp>
              <p:nvSpPr>
                <p:cNvPr id="1490" name="Oval 1489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91" name="Oval 1490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87" name="Group 71"/>
              <p:cNvGrpSpPr>
                <a:grpSpLocks noChangeAspect="1"/>
              </p:cNvGrpSpPr>
              <p:nvPr/>
            </p:nvGrpSpPr>
            <p:grpSpPr>
              <a:xfrm>
                <a:off x="1165283" y="4815306"/>
                <a:ext cx="96530" cy="96530"/>
                <a:chOff x="6858016" y="1701904"/>
                <a:chExt cx="900000" cy="900000"/>
              </a:xfrm>
            </p:grpSpPr>
            <p:sp>
              <p:nvSpPr>
                <p:cNvPr id="1488" name="Oval 1487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89" name="Oval 1488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</p:grpSp>
        <p:grpSp>
          <p:nvGrpSpPr>
            <p:cNvPr id="1195" name="Group 316"/>
            <p:cNvGrpSpPr/>
            <p:nvPr/>
          </p:nvGrpSpPr>
          <p:grpSpPr>
            <a:xfrm>
              <a:off x="2884773" y="1379423"/>
              <a:ext cx="96530" cy="3530725"/>
              <a:chOff x="1165283" y="1381111"/>
              <a:chExt cx="96530" cy="3530725"/>
            </a:xfrm>
          </p:grpSpPr>
          <p:grpSp>
            <p:nvGrpSpPr>
              <p:cNvPr id="1436" name="Group 35"/>
              <p:cNvGrpSpPr>
                <a:grpSpLocks noChangeAspect="1"/>
              </p:cNvGrpSpPr>
              <p:nvPr/>
            </p:nvGrpSpPr>
            <p:grpSpPr>
              <a:xfrm>
                <a:off x="1165283" y="1381111"/>
                <a:ext cx="96530" cy="96530"/>
                <a:chOff x="6858016" y="1701904"/>
                <a:chExt cx="900000" cy="900000"/>
              </a:xfrm>
            </p:grpSpPr>
            <p:sp>
              <p:nvSpPr>
                <p:cNvPr id="1473" name="Oval 1472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74" name="Oval 1473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37" name="Group 38"/>
              <p:cNvGrpSpPr>
                <a:grpSpLocks noChangeAspect="1"/>
              </p:cNvGrpSpPr>
              <p:nvPr/>
            </p:nvGrpSpPr>
            <p:grpSpPr>
              <a:xfrm>
                <a:off x="1165283" y="1666863"/>
                <a:ext cx="96530" cy="96530"/>
                <a:chOff x="6858016" y="1701904"/>
                <a:chExt cx="900000" cy="900000"/>
              </a:xfrm>
            </p:grpSpPr>
            <p:sp>
              <p:nvSpPr>
                <p:cNvPr id="1471" name="Oval 1470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72" name="Oval 1471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38" name="Group 41"/>
              <p:cNvGrpSpPr>
                <a:grpSpLocks noChangeAspect="1"/>
              </p:cNvGrpSpPr>
              <p:nvPr/>
            </p:nvGrpSpPr>
            <p:grpSpPr>
              <a:xfrm>
                <a:off x="1165283" y="1957806"/>
                <a:ext cx="96530" cy="96530"/>
                <a:chOff x="6858016" y="1701904"/>
                <a:chExt cx="900000" cy="900000"/>
              </a:xfrm>
            </p:grpSpPr>
            <p:sp>
              <p:nvSpPr>
                <p:cNvPr id="1469" name="Oval 1468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70" name="Oval 1469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39" name="Group 44"/>
              <p:cNvGrpSpPr>
                <a:grpSpLocks noChangeAspect="1"/>
              </p:cNvGrpSpPr>
              <p:nvPr/>
            </p:nvGrpSpPr>
            <p:grpSpPr>
              <a:xfrm>
                <a:off x="1165283" y="2238367"/>
                <a:ext cx="96530" cy="96530"/>
                <a:chOff x="6858016" y="1701904"/>
                <a:chExt cx="900000" cy="900000"/>
              </a:xfrm>
            </p:grpSpPr>
            <p:sp>
              <p:nvSpPr>
                <p:cNvPr id="1467" name="Oval 1466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68" name="Oval 1467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40" name="Group 47"/>
              <p:cNvGrpSpPr>
                <a:grpSpLocks noChangeAspect="1"/>
              </p:cNvGrpSpPr>
              <p:nvPr/>
            </p:nvGrpSpPr>
            <p:grpSpPr>
              <a:xfrm>
                <a:off x="1165283" y="2522845"/>
                <a:ext cx="96530" cy="96530"/>
                <a:chOff x="6858016" y="1701904"/>
                <a:chExt cx="900000" cy="900000"/>
              </a:xfrm>
            </p:grpSpPr>
            <p:sp>
              <p:nvSpPr>
                <p:cNvPr id="1465" name="Oval 1464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66" name="Oval 1465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41" name="Group 50"/>
              <p:cNvGrpSpPr>
                <a:grpSpLocks noChangeAspect="1"/>
              </p:cNvGrpSpPr>
              <p:nvPr/>
            </p:nvGrpSpPr>
            <p:grpSpPr>
              <a:xfrm>
                <a:off x="1165283" y="2815056"/>
                <a:ext cx="96530" cy="96530"/>
                <a:chOff x="6858016" y="1701904"/>
                <a:chExt cx="900000" cy="900000"/>
              </a:xfrm>
            </p:grpSpPr>
            <p:sp>
              <p:nvSpPr>
                <p:cNvPr id="1463" name="Oval 1462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64" name="Oval 1463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42" name="Group 53"/>
              <p:cNvGrpSpPr>
                <a:grpSpLocks noChangeAspect="1"/>
              </p:cNvGrpSpPr>
              <p:nvPr/>
            </p:nvGrpSpPr>
            <p:grpSpPr>
              <a:xfrm>
                <a:off x="1165283" y="3095622"/>
                <a:ext cx="96530" cy="96530"/>
                <a:chOff x="6858016" y="1701904"/>
                <a:chExt cx="900000" cy="900000"/>
              </a:xfrm>
            </p:grpSpPr>
            <p:sp>
              <p:nvSpPr>
                <p:cNvPr id="1461" name="Oval 1460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62" name="Oval 1461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43" name="Group 56"/>
              <p:cNvGrpSpPr>
                <a:grpSpLocks noChangeAspect="1"/>
              </p:cNvGrpSpPr>
              <p:nvPr/>
            </p:nvGrpSpPr>
            <p:grpSpPr>
              <a:xfrm>
                <a:off x="1165283" y="3381374"/>
                <a:ext cx="96530" cy="96530"/>
                <a:chOff x="6858016" y="1701904"/>
                <a:chExt cx="900000" cy="900000"/>
              </a:xfrm>
            </p:grpSpPr>
            <p:sp>
              <p:nvSpPr>
                <p:cNvPr id="1459" name="Oval 1458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60" name="Oval 1459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44" name="Group 59"/>
              <p:cNvGrpSpPr>
                <a:grpSpLocks noChangeAspect="1"/>
              </p:cNvGrpSpPr>
              <p:nvPr/>
            </p:nvGrpSpPr>
            <p:grpSpPr>
              <a:xfrm>
                <a:off x="1165283" y="3672317"/>
                <a:ext cx="96530" cy="96530"/>
                <a:chOff x="6858016" y="1701904"/>
                <a:chExt cx="900000" cy="900000"/>
              </a:xfrm>
            </p:grpSpPr>
            <p:sp>
              <p:nvSpPr>
                <p:cNvPr id="1457" name="Oval 1456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58" name="Oval 1457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45" name="Group 62"/>
              <p:cNvGrpSpPr>
                <a:grpSpLocks noChangeAspect="1"/>
              </p:cNvGrpSpPr>
              <p:nvPr/>
            </p:nvGrpSpPr>
            <p:grpSpPr>
              <a:xfrm>
                <a:off x="1165283" y="3952878"/>
                <a:ext cx="96530" cy="96530"/>
                <a:chOff x="6858016" y="1701904"/>
                <a:chExt cx="900000" cy="900000"/>
              </a:xfrm>
            </p:grpSpPr>
            <p:sp>
              <p:nvSpPr>
                <p:cNvPr id="1455" name="Oval 1454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56" name="Oval 1455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46" name="Group 65"/>
              <p:cNvGrpSpPr>
                <a:grpSpLocks noChangeAspect="1"/>
              </p:cNvGrpSpPr>
              <p:nvPr/>
            </p:nvGrpSpPr>
            <p:grpSpPr>
              <a:xfrm>
                <a:off x="1165283" y="4237356"/>
                <a:ext cx="96530" cy="96530"/>
                <a:chOff x="6858016" y="1701904"/>
                <a:chExt cx="900000" cy="900000"/>
              </a:xfrm>
            </p:grpSpPr>
            <p:sp>
              <p:nvSpPr>
                <p:cNvPr id="1453" name="Oval 1452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54" name="Oval 1453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47" name="Group 68"/>
              <p:cNvGrpSpPr>
                <a:grpSpLocks noChangeAspect="1"/>
              </p:cNvGrpSpPr>
              <p:nvPr/>
            </p:nvGrpSpPr>
            <p:grpSpPr>
              <a:xfrm>
                <a:off x="1165283" y="4529567"/>
                <a:ext cx="96530" cy="96530"/>
                <a:chOff x="6858016" y="1701904"/>
                <a:chExt cx="900000" cy="900000"/>
              </a:xfrm>
            </p:grpSpPr>
            <p:sp>
              <p:nvSpPr>
                <p:cNvPr id="1451" name="Oval 1450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52" name="Oval 1451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48" name="Group 71"/>
              <p:cNvGrpSpPr>
                <a:grpSpLocks noChangeAspect="1"/>
              </p:cNvGrpSpPr>
              <p:nvPr/>
            </p:nvGrpSpPr>
            <p:grpSpPr>
              <a:xfrm>
                <a:off x="1165283" y="4815306"/>
                <a:ext cx="96530" cy="96530"/>
                <a:chOff x="6858016" y="1701904"/>
                <a:chExt cx="900000" cy="900000"/>
              </a:xfrm>
            </p:grpSpPr>
            <p:sp>
              <p:nvSpPr>
                <p:cNvPr id="1449" name="Oval 1448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50" name="Oval 1449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</p:grpSp>
        <p:grpSp>
          <p:nvGrpSpPr>
            <p:cNvPr id="1196" name="Group 356"/>
            <p:cNvGrpSpPr/>
            <p:nvPr/>
          </p:nvGrpSpPr>
          <p:grpSpPr>
            <a:xfrm>
              <a:off x="3165761" y="1379423"/>
              <a:ext cx="96530" cy="3530725"/>
              <a:chOff x="1165283" y="1381111"/>
              <a:chExt cx="96530" cy="3530725"/>
            </a:xfrm>
          </p:grpSpPr>
          <p:grpSp>
            <p:nvGrpSpPr>
              <p:cNvPr id="1397" name="Group 35"/>
              <p:cNvGrpSpPr>
                <a:grpSpLocks noChangeAspect="1"/>
              </p:cNvGrpSpPr>
              <p:nvPr/>
            </p:nvGrpSpPr>
            <p:grpSpPr>
              <a:xfrm>
                <a:off x="1165283" y="1381111"/>
                <a:ext cx="96530" cy="96530"/>
                <a:chOff x="6858016" y="1701904"/>
                <a:chExt cx="900000" cy="900000"/>
              </a:xfrm>
            </p:grpSpPr>
            <p:sp>
              <p:nvSpPr>
                <p:cNvPr id="1434" name="Oval 1433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35" name="Oval 1434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98" name="Group 38"/>
              <p:cNvGrpSpPr>
                <a:grpSpLocks noChangeAspect="1"/>
              </p:cNvGrpSpPr>
              <p:nvPr/>
            </p:nvGrpSpPr>
            <p:grpSpPr>
              <a:xfrm>
                <a:off x="1165283" y="1666863"/>
                <a:ext cx="96530" cy="96530"/>
                <a:chOff x="6858016" y="1701904"/>
                <a:chExt cx="900000" cy="900000"/>
              </a:xfrm>
            </p:grpSpPr>
            <p:sp>
              <p:nvSpPr>
                <p:cNvPr id="1432" name="Oval 1431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33" name="Oval 1432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99" name="Group 41"/>
              <p:cNvGrpSpPr>
                <a:grpSpLocks noChangeAspect="1"/>
              </p:cNvGrpSpPr>
              <p:nvPr/>
            </p:nvGrpSpPr>
            <p:grpSpPr>
              <a:xfrm>
                <a:off x="1165283" y="1957806"/>
                <a:ext cx="96530" cy="96530"/>
                <a:chOff x="6858016" y="1701904"/>
                <a:chExt cx="900000" cy="900000"/>
              </a:xfrm>
            </p:grpSpPr>
            <p:sp>
              <p:nvSpPr>
                <p:cNvPr id="1430" name="Oval 1429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31" name="Oval 1430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00" name="Group 44"/>
              <p:cNvGrpSpPr>
                <a:grpSpLocks noChangeAspect="1"/>
              </p:cNvGrpSpPr>
              <p:nvPr/>
            </p:nvGrpSpPr>
            <p:grpSpPr>
              <a:xfrm>
                <a:off x="1165283" y="2238367"/>
                <a:ext cx="96530" cy="96530"/>
                <a:chOff x="6858016" y="1701904"/>
                <a:chExt cx="900000" cy="900000"/>
              </a:xfrm>
            </p:grpSpPr>
            <p:sp>
              <p:nvSpPr>
                <p:cNvPr id="1428" name="Oval 1427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29" name="Oval 1428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01" name="Group 47"/>
              <p:cNvGrpSpPr>
                <a:grpSpLocks noChangeAspect="1"/>
              </p:cNvGrpSpPr>
              <p:nvPr/>
            </p:nvGrpSpPr>
            <p:grpSpPr>
              <a:xfrm>
                <a:off x="1165283" y="2522845"/>
                <a:ext cx="96530" cy="96530"/>
                <a:chOff x="6858016" y="1701904"/>
                <a:chExt cx="900000" cy="900000"/>
              </a:xfrm>
            </p:grpSpPr>
            <p:sp>
              <p:nvSpPr>
                <p:cNvPr id="1426" name="Oval 1425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27" name="Oval 1426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02" name="Group 50"/>
              <p:cNvGrpSpPr>
                <a:grpSpLocks noChangeAspect="1"/>
              </p:cNvGrpSpPr>
              <p:nvPr/>
            </p:nvGrpSpPr>
            <p:grpSpPr>
              <a:xfrm>
                <a:off x="1165283" y="2815056"/>
                <a:ext cx="96530" cy="96530"/>
                <a:chOff x="6858016" y="1701904"/>
                <a:chExt cx="900000" cy="900000"/>
              </a:xfrm>
            </p:grpSpPr>
            <p:sp>
              <p:nvSpPr>
                <p:cNvPr id="1424" name="Oval 1423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25" name="Oval 1424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03" name="Group 53"/>
              <p:cNvGrpSpPr>
                <a:grpSpLocks noChangeAspect="1"/>
              </p:cNvGrpSpPr>
              <p:nvPr/>
            </p:nvGrpSpPr>
            <p:grpSpPr>
              <a:xfrm>
                <a:off x="1165283" y="3095622"/>
                <a:ext cx="96530" cy="96530"/>
                <a:chOff x="6858016" y="1701904"/>
                <a:chExt cx="900000" cy="900000"/>
              </a:xfrm>
            </p:grpSpPr>
            <p:sp>
              <p:nvSpPr>
                <p:cNvPr id="1422" name="Oval 1421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23" name="Oval 1422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04" name="Group 56"/>
              <p:cNvGrpSpPr>
                <a:grpSpLocks noChangeAspect="1"/>
              </p:cNvGrpSpPr>
              <p:nvPr/>
            </p:nvGrpSpPr>
            <p:grpSpPr>
              <a:xfrm>
                <a:off x="1165283" y="3381374"/>
                <a:ext cx="96530" cy="96530"/>
                <a:chOff x="6858016" y="1701904"/>
                <a:chExt cx="900000" cy="900000"/>
              </a:xfrm>
            </p:grpSpPr>
            <p:sp>
              <p:nvSpPr>
                <p:cNvPr id="1420" name="Oval 1419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21" name="Oval 1420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05" name="Group 59"/>
              <p:cNvGrpSpPr>
                <a:grpSpLocks noChangeAspect="1"/>
              </p:cNvGrpSpPr>
              <p:nvPr/>
            </p:nvGrpSpPr>
            <p:grpSpPr>
              <a:xfrm>
                <a:off x="1165283" y="3672317"/>
                <a:ext cx="96530" cy="96530"/>
                <a:chOff x="6858016" y="1701904"/>
                <a:chExt cx="900000" cy="900000"/>
              </a:xfrm>
            </p:grpSpPr>
            <p:sp>
              <p:nvSpPr>
                <p:cNvPr id="1418" name="Oval 1417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19" name="Oval 1418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06" name="Group 62"/>
              <p:cNvGrpSpPr>
                <a:grpSpLocks noChangeAspect="1"/>
              </p:cNvGrpSpPr>
              <p:nvPr/>
            </p:nvGrpSpPr>
            <p:grpSpPr>
              <a:xfrm>
                <a:off x="1165283" y="3952878"/>
                <a:ext cx="96530" cy="96530"/>
                <a:chOff x="6858016" y="1701904"/>
                <a:chExt cx="900000" cy="900000"/>
              </a:xfrm>
            </p:grpSpPr>
            <p:sp>
              <p:nvSpPr>
                <p:cNvPr id="1416" name="Oval 1415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17" name="Oval 1416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07" name="Group 65"/>
              <p:cNvGrpSpPr>
                <a:grpSpLocks noChangeAspect="1"/>
              </p:cNvGrpSpPr>
              <p:nvPr/>
            </p:nvGrpSpPr>
            <p:grpSpPr>
              <a:xfrm>
                <a:off x="1165283" y="4237356"/>
                <a:ext cx="96530" cy="96530"/>
                <a:chOff x="6858016" y="1701904"/>
                <a:chExt cx="900000" cy="900000"/>
              </a:xfrm>
            </p:grpSpPr>
            <p:sp>
              <p:nvSpPr>
                <p:cNvPr id="1414" name="Oval 1413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15" name="Oval 1414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08" name="Group 68"/>
              <p:cNvGrpSpPr>
                <a:grpSpLocks noChangeAspect="1"/>
              </p:cNvGrpSpPr>
              <p:nvPr/>
            </p:nvGrpSpPr>
            <p:grpSpPr>
              <a:xfrm>
                <a:off x="1165283" y="4529567"/>
                <a:ext cx="96530" cy="96530"/>
                <a:chOff x="6858016" y="1701904"/>
                <a:chExt cx="900000" cy="900000"/>
              </a:xfrm>
            </p:grpSpPr>
            <p:sp>
              <p:nvSpPr>
                <p:cNvPr id="1412" name="Oval 1411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13" name="Oval 1412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409" name="Group 71"/>
              <p:cNvGrpSpPr>
                <a:grpSpLocks noChangeAspect="1"/>
              </p:cNvGrpSpPr>
              <p:nvPr/>
            </p:nvGrpSpPr>
            <p:grpSpPr>
              <a:xfrm>
                <a:off x="1165283" y="4815306"/>
                <a:ext cx="96530" cy="96530"/>
                <a:chOff x="6858016" y="1701904"/>
                <a:chExt cx="900000" cy="900000"/>
              </a:xfrm>
            </p:grpSpPr>
            <p:sp>
              <p:nvSpPr>
                <p:cNvPr id="1410" name="Oval 1409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411" name="Oval 1410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</p:grpSp>
        <p:grpSp>
          <p:nvGrpSpPr>
            <p:cNvPr id="1197" name="Group 396"/>
            <p:cNvGrpSpPr/>
            <p:nvPr/>
          </p:nvGrpSpPr>
          <p:grpSpPr>
            <a:xfrm>
              <a:off x="3456273" y="1379423"/>
              <a:ext cx="96530" cy="3530725"/>
              <a:chOff x="1165283" y="1381111"/>
              <a:chExt cx="96530" cy="3530725"/>
            </a:xfrm>
          </p:grpSpPr>
          <p:grpSp>
            <p:nvGrpSpPr>
              <p:cNvPr id="1358" name="Group 35"/>
              <p:cNvGrpSpPr>
                <a:grpSpLocks noChangeAspect="1"/>
              </p:cNvGrpSpPr>
              <p:nvPr/>
            </p:nvGrpSpPr>
            <p:grpSpPr>
              <a:xfrm>
                <a:off x="1165283" y="1381111"/>
                <a:ext cx="96530" cy="96530"/>
                <a:chOff x="6858016" y="1701904"/>
                <a:chExt cx="900000" cy="900000"/>
              </a:xfrm>
            </p:grpSpPr>
            <p:sp>
              <p:nvSpPr>
                <p:cNvPr id="1395" name="Oval 1394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96" name="Oval 1395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59" name="Group 38"/>
              <p:cNvGrpSpPr>
                <a:grpSpLocks noChangeAspect="1"/>
              </p:cNvGrpSpPr>
              <p:nvPr/>
            </p:nvGrpSpPr>
            <p:grpSpPr>
              <a:xfrm>
                <a:off x="1165283" y="1666863"/>
                <a:ext cx="96530" cy="96530"/>
                <a:chOff x="6858016" y="1701904"/>
                <a:chExt cx="900000" cy="900000"/>
              </a:xfrm>
            </p:grpSpPr>
            <p:sp>
              <p:nvSpPr>
                <p:cNvPr id="1393" name="Oval 1392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94" name="Oval 1393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60" name="Group 41"/>
              <p:cNvGrpSpPr>
                <a:grpSpLocks noChangeAspect="1"/>
              </p:cNvGrpSpPr>
              <p:nvPr/>
            </p:nvGrpSpPr>
            <p:grpSpPr>
              <a:xfrm>
                <a:off x="1165283" y="1957806"/>
                <a:ext cx="96530" cy="96530"/>
                <a:chOff x="6858016" y="1701904"/>
                <a:chExt cx="900000" cy="900000"/>
              </a:xfrm>
            </p:grpSpPr>
            <p:sp>
              <p:nvSpPr>
                <p:cNvPr id="1391" name="Oval 1390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92" name="Oval 1391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61" name="Group 44"/>
              <p:cNvGrpSpPr>
                <a:grpSpLocks noChangeAspect="1"/>
              </p:cNvGrpSpPr>
              <p:nvPr/>
            </p:nvGrpSpPr>
            <p:grpSpPr>
              <a:xfrm>
                <a:off x="1165283" y="2238367"/>
                <a:ext cx="96530" cy="96530"/>
                <a:chOff x="6858016" y="1701904"/>
                <a:chExt cx="900000" cy="900000"/>
              </a:xfrm>
            </p:grpSpPr>
            <p:sp>
              <p:nvSpPr>
                <p:cNvPr id="1389" name="Oval 1388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90" name="Oval 1389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62" name="Group 47"/>
              <p:cNvGrpSpPr>
                <a:grpSpLocks noChangeAspect="1"/>
              </p:cNvGrpSpPr>
              <p:nvPr/>
            </p:nvGrpSpPr>
            <p:grpSpPr>
              <a:xfrm>
                <a:off x="1165283" y="2522845"/>
                <a:ext cx="96530" cy="96530"/>
                <a:chOff x="6858016" y="1701904"/>
                <a:chExt cx="900000" cy="900000"/>
              </a:xfrm>
            </p:grpSpPr>
            <p:sp>
              <p:nvSpPr>
                <p:cNvPr id="1387" name="Oval 1386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88" name="Oval 1387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63" name="Group 50"/>
              <p:cNvGrpSpPr>
                <a:grpSpLocks noChangeAspect="1"/>
              </p:cNvGrpSpPr>
              <p:nvPr/>
            </p:nvGrpSpPr>
            <p:grpSpPr>
              <a:xfrm>
                <a:off x="1165283" y="2815056"/>
                <a:ext cx="96530" cy="96530"/>
                <a:chOff x="6858016" y="1701904"/>
                <a:chExt cx="900000" cy="900000"/>
              </a:xfrm>
            </p:grpSpPr>
            <p:sp>
              <p:nvSpPr>
                <p:cNvPr id="1385" name="Oval 1384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86" name="Oval 1385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64" name="Group 53"/>
              <p:cNvGrpSpPr>
                <a:grpSpLocks noChangeAspect="1"/>
              </p:cNvGrpSpPr>
              <p:nvPr/>
            </p:nvGrpSpPr>
            <p:grpSpPr>
              <a:xfrm>
                <a:off x="1165283" y="3095622"/>
                <a:ext cx="96530" cy="96530"/>
                <a:chOff x="6858016" y="1701904"/>
                <a:chExt cx="900000" cy="900000"/>
              </a:xfrm>
            </p:grpSpPr>
            <p:sp>
              <p:nvSpPr>
                <p:cNvPr id="1383" name="Oval 1382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84" name="Oval 1383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65" name="Group 56"/>
              <p:cNvGrpSpPr>
                <a:grpSpLocks noChangeAspect="1"/>
              </p:cNvGrpSpPr>
              <p:nvPr/>
            </p:nvGrpSpPr>
            <p:grpSpPr>
              <a:xfrm>
                <a:off x="1165283" y="3381374"/>
                <a:ext cx="96530" cy="96530"/>
                <a:chOff x="6858016" y="1701904"/>
                <a:chExt cx="900000" cy="900000"/>
              </a:xfrm>
            </p:grpSpPr>
            <p:sp>
              <p:nvSpPr>
                <p:cNvPr id="1381" name="Oval 1380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82" name="Oval 1381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66" name="Group 59"/>
              <p:cNvGrpSpPr>
                <a:grpSpLocks noChangeAspect="1"/>
              </p:cNvGrpSpPr>
              <p:nvPr/>
            </p:nvGrpSpPr>
            <p:grpSpPr>
              <a:xfrm>
                <a:off x="1165283" y="3672317"/>
                <a:ext cx="96530" cy="96530"/>
                <a:chOff x="6858016" y="1701904"/>
                <a:chExt cx="900000" cy="900000"/>
              </a:xfrm>
            </p:grpSpPr>
            <p:sp>
              <p:nvSpPr>
                <p:cNvPr id="1379" name="Oval 1378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80" name="Oval 1379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67" name="Group 62"/>
              <p:cNvGrpSpPr>
                <a:grpSpLocks noChangeAspect="1"/>
              </p:cNvGrpSpPr>
              <p:nvPr/>
            </p:nvGrpSpPr>
            <p:grpSpPr>
              <a:xfrm>
                <a:off x="1165283" y="3952878"/>
                <a:ext cx="96530" cy="96530"/>
                <a:chOff x="6858016" y="1701904"/>
                <a:chExt cx="900000" cy="900000"/>
              </a:xfrm>
            </p:grpSpPr>
            <p:sp>
              <p:nvSpPr>
                <p:cNvPr id="1377" name="Oval 1376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78" name="Oval 1377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68" name="Group 65"/>
              <p:cNvGrpSpPr>
                <a:grpSpLocks noChangeAspect="1"/>
              </p:cNvGrpSpPr>
              <p:nvPr/>
            </p:nvGrpSpPr>
            <p:grpSpPr>
              <a:xfrm>
                <a:off x="1165283" y="4237356"/>
                <a:ext cx="96530" cy="96530"/>
                <a:chOff x="6858016" y="1701904"/>
                <a:chExt cx="900000" cy="900000"/>
              </a:xfrm>
            </p:grpSpPr>
            <p:sp>
              <p:nvSpPr>
                <p:cNvPr id="1375" name="Oval 1374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76" name="Oval 1375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69" name="Group 68"/>
              <p:cNvGrpSpPr>
                <a:grpSpLocks noChangeAspect="1"/>
              </p:cNvGrpSpPr>
              <p:nvPr/>
            </p:nvGrpSpPr>
            <p:grpSpPr>
              <a:xfrm>
                <a:off x="1165283" y="4529567"/>
                <a:ext cx="96530" cy="96530"/>
                <a:chOff x="6858016" y="1701904"/>
                <a:chExt cx="900000" cy="900000"/>
              </a:xfrm>
            </p:grpSpPr>
            <p:sp>
              <p:nvSpPr>
                <p:cNvPr id="1373" name="Oval 1372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74" name="Oval 1373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70" name="Group 71"/>
              <p:cNvGrpSpPr>
                <a:grpSpLocks noChangeAspect="1"/>
              </p:cNvGrpSpPr>
              <p:nvPr/>
            </p:nvGrpSpPr>
            <p:grpSpPr>
              <a:xfrm>
                <a:off x="1165283" y="4815306"/>
                <a:ext cx="96530" cy="96530"/>
                <a:chOff x="6858016" y="1701904"/>
                <a:chExt cx="900000" cy="900000"/>
              </a:xfrm>
            </p:grpSpPr>
            <p:sp>
              <p:nvSpPr>
                <p:cNvPr id="1371" name="Oval 1370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72" name="Oval 1371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</p:grpSp>
        <p:grpSp>
          <p:nvGrpSpPr>
            <p:cNvPr id="1198" name="Group 436"/>
            <p:cNvGrpSpPr/>
            <p:nvPr/>
          </p:nvGrpSpPr>
          <p:grpSpPr>
            <a:xfrm>
              <a:off x="3742023" y="1379423"/>
              <a:ext cx="96530" cy="3530725"/>
              <a:chOff x="1165283" y="1381111"/>
              <a:chExt cx="96530" cy="3530725"/>
            </a:xfrm>
          </p:grpSpPr>
          <p:grpSp>
            <p:nvGrpSpPr>
              <p:cNvPr id="1319" name="Group 35"/>
              <p:cNvGrpSpPr>
                <a:grpSpLocks noChangeAspect="1"/>
              </p:cNvGrpSpPr>
              <p:nvPr/>
            </p:nvGrpSpPr>
            <p:grpSpPr>
              <a:xfrm>
                <a:off x="1165283" y="1381111"/>
                <a:ext cx="96530" cy="96530"/>
                <a:chOff x="6858016" y="1701904"/>
                <a:chExt cx="900000" cy="900000"/>
              </a:xfrm>
            </p:grpSpPr>
            <p:sp>
              <p:nvSpPr>
                <p:cNvPr id="1356" name="Oval 1355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57" name="Oval 1356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20" name="Group 38"/>
              <p:cNvGrpSpPr>
                <a:grpSpLocks noChangeAspect="1"/>
              </p:cNvGrpSpPr>
              <p:nvPr/>
            </p:nvGrpSpPr>
            <p:grpSpPr>
              <a:xfrm>
                <a:off x="1165283" y="1666863"/>
                <a:ext cx="96530" cy="96530"/>
                <a:chOff x="6858016" y="1701904"/>
                <a:chExt cx="900000" cy="900000"/>
              </a:xfrm>
            </p:grpSpPr>
            <p:sp>
              <p:nvSpPr>
                <p:cNvPr id="1354" name="Oval 1353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55" name="Oval 1354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21" name="Group 41"/>
              <p:cNvGrpSpPr>
                <a:grpSpLocks noChangeAspect="1"/>
              </p:cNvGrpSpPr>
              <p:nvPr/>
            </p:nvGrpSpPr>
            <p:grpSpPr>
              <a:xfrm>
                <a:off x="1165283" y="1957806"/>
                <a:ext cx="96530" cy="96530"/>
                <a:chOff x="6858016" y="1701904"/>
                <a:chExt cx="900000" cy="900000"/>
              </a:xfrm>
            </p:grpSpPr>
            <p:sp>
              <p:nvSpPr>
                <p:cNvPr id="1352" name="Oval 1351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53" name="Oval 1352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22" name="Group 44"/>
              <p:cNvGrpSpPr>
                <a:grpSpLocks noChangeAspect="1"/>
              </p:cNvGrpSpPr>
              <p:nvPr/>
            </p:nvGrpSpPr>
            <p:grpSpPr>
              <a:xfrm>
                <a:off x="1165283" y="2238367"/>
                <a:ext cx="96530" cy="96530"/>
                <a:chOff x="6858016" y="1701904"/>
                <a:chExt cx="900000" cy="900000"/>
              </a:xfrm>
            </p:grpSpPr>
            <p:sp>
              <p:nvSpPr>
                <p:cNvPr id="1350" name="Oval 1349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51" name="Oval 1350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23" name="Group 47"/>
              <p:cNvGrpSpPr>
                <a:grpSpLocks noChangeAspect="1"/>
              </p:cNvGrpSpPr>
              <p:nvPr/>
            </p:nvGrpSpPr>
            <p:grpSpPr>
              <a:xfrm>
                <a:off x="1165283" y="2522845"/>
                <a:ext cx="96530" cy="96530"/>
                <a:chOff x="6858016" y="1701904"/>
                <a:chExt cx="900000" cy="900000"/>
              </a:xfrm>
            </p:grpSpPr>
            <p:sp>
              <p:nvSpPr>
                <p:cNvPr id="1348" name="Oval 1347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49" name="Oval 1348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24" name="Group 50"/>
              <p:cNvGrpSpPr>
                <a:grpSpLocks noChangeAspect="1"/>
              </p:cNvGrpSpPr>
              <p:nvPr/>
            </p:nvGrpSpPr>
            <p:grpSpPr>
              <a:xfrm>
                <a:off x="1165283" y="2815056"/>
                <a:ext cx="96530" cy="96530"/>
                <a:chOff x="6858016" y="1701904"/>
                <a:chExt cx="900000" cy="900000"/>
              </a:xfrm>
            </p:grpSpPr>
            <p:sp>
              <p:nvSpPr>
                <p:cNvPr id="1346" name="Oval 1345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47" name="Oval 1346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25" name="Group 53"/>
              <p:cNvGrpSpPr>
                <a:grpSpLocks noChangeAspect="1"/>
              </p:cNvGrpSpPr>
              <p:nvPr/>
            </p:nvGrpSpPr>
            <p:grpSpPr>
              <a:xfrm>
                <a:off x="1165283" y="3095622"/>
                <a:ext cx="96530" cy="96530"/>
                <a:chOff x="6858016" y="1701904"/>
                <a:chExt cx="900000" cy="900000"/>
              </a:xfrm>
            </p:grpSpPr>
            <p:sp>
              <p:nvSpPr>
                <p:cNvPr id="1344" name="Oval 1343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45" name="Oval 1344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26" name="Group 56"/>
              <p:cNvGrpSpPr>
                <a:grpSpLocks noChangeAspect="1"/>
              </p:cNvGrpSpPr>
              <p:nvPr/>
            </p:nvGrpSpPr>
            <p:grpSpPr>
              <a:xfrm>
                <a:off x="1165283" y="3381374"/>
                <a:ext cx="96530" cy="96530"/>
                <a:chOff x="6858016" y="1701904"/>
                <a:chExt cx="900000" cy="900000"/>
              </a:xfrm>
            </p:grpSpPr>
            <p:sp>
              <p:nvSpPr>
                <p:cNvPr id="1342" name="Oval 1341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43" name="Oval 1342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27" name="Group 59"/>
              <p:cNvGrpSpPr>
                <a:grpSpLocks noChangeAspect="1"/>
              </p:cNvGrpSpPr>
              <p:nvPr/>
            </p:nvGrpSpPr>
            <p:grpSpPr>
              <a:xfrm>
                <a:off x="1165283" y="3672317"/>
                <a:ext cx="96530" cy="96530"/>
                <a:chOff x="6858016" y="1701904"/>
                <a:chExt cx="900000" cy="900000"/>
              </a:xfrm>
            </p:grpSpPr>
            <p:sp>
              <p:nvSpPr>
                <p:cNvPr id="1340" name="Oval 1339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41" name="Oval 1340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28" name="Group 62"/>
              <p:cNvGrpSpPr>
                <a:grpSpLocks noChangeAspect="1"/>
              </p:cNvGrpSpPr>
              <p:nvPr/>
            </p:nvGrpSpPr>
            <p:grpSpPr>
              <a:xfrm>
                <a:off x="1165283" y="3952878"/>
                <a:ext cx="96530" cy="96530"/>
                <a:chOff x="6858016" y="1701904"/>
                <a:chExt cx="900000" cy="900000"/>
              </a:xfrm>
            </p:grpSpPr>
            <p:sp>
              <p:nvSpPr>
                <p:cNvPr id="1338" name="Oval 1337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39" name="Oval 1338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29" name="Group 65"/>
              <p:cNvGrpSpPr>
                <a:grpSpLocks noChangeAspect="1"/>
              </p:cNvGrpSpPr>
              <p:nvPr/>
            </p:nvGrpSpPr>
            <p:grpSpPr>
              <a:xfrm>
                <a:off x="1165283" y="4237356"/>
                <a:ext cx="96530" cy="96530"/>
                <a:chOff x="6858016" y="1701904"/>
                <a:chExt cx="900000" cy="900000"/>
              </a:xfrm>
            </p:grpSpPr>
            <p:sp>
              <p:nvSpPr>
                <p:cNvPr id="1336" name="Oval 1335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37" name="Oval 1336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30" name="Group 68"/>
              <p:cNvGrpSpPr>
                <a:grpSpLocks noChangeAspect="1"/>
              </p:cNvGrpSpPr>
              <p:nvPr/>
            </p:nvGrpSpPr>
            <p:grpSpPr>
              <a:xfrm>
                <a:off x="1165283" y="4529567"/>
                <a:ext cx="96530" cy="96530"/>
                <a:chOff x="6858016" y="1701904"/>
                <a:chExt cx="900000" cy="900000"/>
              </a:xfrm>
            </p:grpSpPr>
            <p:sp>
              <p:nvSpPr>
                <p:cNvPr id="1334" name="Oval 1333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35" name="Oval 1334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331" name="Group 71"/>
              <p:cNvGrpSpPr>
                <a:grpSpLocks noChangeAspect="1"/>
              </p:cNvGrpSpPr>
              <p:nvPr/>
            </p:nvGrpSpPr>
            <p:grpSpPr>
              <a:xfrm>
                <a:off x="1165283" y="4815306"/>
                <a:ext cx="96530" cy="96530"/>
                <a:chOff x="6858016" y="1701904"/>
                <a:chExt cx="900000" cy="900000"/>
              </a:xfrm>
            </p:grpSpPr>
            <p:sp>
              <p:nvSpPr>
                <p:cNvPr id="1332" name="Oval 1331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33" name="Oval 1332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</p:grpSp>
        <p:grpSp>
          <p:nvGrpSpPr>
            <p:cNvPr id="1199" name="Group 476"/>
            <p:cNvGrpSpPr/>
            <p:nvPr/>
          </p:nvGrpSpPr>
          <p:grpSpPr>
            <a:xfrm>
              <a:off x="4023033" y="1387572"/>
              <a:ext cx="96530" cy="3530725"/>
              <a:chOff x="1165283" y="1381111"/>
              <a:chExt cx="96530" cy="3530725"/>
            </a:xfrm>
          </p:grpSpPr>
          <p:grpSp>
            <p:nvGrpSpPr>
              <p:cNvPr id="1280" name="Group 35"/>
              <p:cNvGrpSpPr>
                <a:grpSpLocks noChangeAspect="1"/>
              </p:cNvGrpSpPr>
              <p:nvPr/>
            </p:nvGrpSpPr>
            <p:grpSpPr>
              <a:xfrm>
                <a:off x="1165283" y="1381111"/>
                <a:ext cx="96530" cy="96530"/>
                <a:chOff x="6858016" y="1701904"/>
                <a:chExt cx="900000" cy="900000"/>
              </a:xfrm>
            </p:grpSpPr>
            <p:sp>
              <p:nvSpPr>
                <p:cNvPr id="1317" name="Oval 1316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18" name="Oval 1317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81" name="Group 38"/>
              <p:cNvGrpSpPr>
                <a:grpSpLocks noChangeAspect="1"/>
              </p:cNvGrpSpPr>
              <p:nvPr/>
            </p:nvGrpSpPr>
            <p:grpSpPr>
              <a:xfrm>
                <a:off x="1165283" y="1666863"/>
                <a:ext cx="96530" cy="96530"/>
                <a:chOff x="6858016" y="1701904"/>
                <a:chExt cx="900000" cy="900000"/>
              </a:xfrm>
            </p:grpSpPr>
            <p:sp>
              <p:nvSpPr>
                <p:cNvPr id="1315" name="Oval 1314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16" name="Oval 1315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82" name="Group 41"/>
              <p:cNvGrpSpPr>
                <a:grpSpLocks noChangeAspect="1"/>
              </p:cNvGrpSpPr>
              <p:nvPr/>
            </p:nvGrpSpPr>
            <p:grpSpPr>
              <a:xfrm>
                <a:off x="1165283" y="1957806"/>
                <a:ext cx="96530" cy="96530"/>
                <a:chOff x="6858016" y="1701904"/>
                <a:chExt cx="900000" cy="900000"/>
              </a:xfrm>
            </p:grpSpPr>
            <p:sp>
              <p:nvSpPr>
                <p:cNvPr id="1313" name="Oval 1312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14" name="Oval 1313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83" name="Group 44"/>
              <p:cNvGrpSpPr>
                <a:grpSpLocks noChangeAspect="1"/>
              </p:cNvGrpSpPr>
              <p:nvPr/>
            </p:nvGrpSpPr>
            <p:grpSpPr>
              <a:xfrm>
                <a:off x="1165283" y="2238367"/>
                <a:ext cx="96530" cy="96530"/>
                <a:chOff x="6858016" y="1701904"/>
                <a:chExt cx="900000" cy="900000"/>
              </a:xfrm>
            </p:grpSpPr>
            <p:sp>
              <p:nvSpPr>
                <p:cNvPr id="1311" name="Oval 1310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12" name="Oval 1311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84" name="Group 47"/>
              <p:cNvGrpSpPr>
                <a:grpSpLocks noChangeAspect="1"/>
              </p:cNvGrpSpPr>
              <p:nvPr/>
            </p:nvGrpSpPr>
            <p:grpSpPr>
              <a:xfrm>
                <a:off x="1165283" y="2522845"/>
                <a:ext cx="96530" cy="96530"/>
                <a:chOff x="6858016" y="1701904"/>
                <a:chExt cx="900000" cy="900000"/>
              </a:xfrm>
            </p:grpSpPr>
            <p:sp>
              <p:nvSpPr>
                <p:cNvPr id="1309" name="Oval 1308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10" name="Oval 1309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85" name="Group 50"/>
              <p:cNvGrpSpPr>
                <a:grpSpLocks noChangeAspect="1"/>
              </p:cNvGrpSpPr>
              <p:nvPr/>
            </p:nvGrpSpPr>
            <p:grpSpPr>
              <a:xfrm>
                <a:off x="1165283" y="2815056"/>
                <a:ext cx="96530" cy="96530"/>
                <a:chOff x="6858016" y="1701904"/>
                <a:chExt cx="900000" cy="900000"/>
              </a:xfrm>
            </p:grpSpPr>
            <p:sp>
              <p:nvSpPr>
                <p:cNvPr id="1307" name="Oval 1306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08" name="Oval 1307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86" name="Group 53"/>
              <p:cNvGrpSpPr>
                <a:grpSpLocks noChangeAspect="1"/>
              </p:cNvGrpSpPr>
              <p:nvPr/>
            </p:nvGrpSpPr>
            <p:grpSpPr>
              <a:xfrm>
                <a:off x="1165283" y="3095622"/>
                <a:ext cx="96530" cy="96530"/>
                <a:chOff x="6858016" y="1701904"/>
                <a:chExt cx="900000" cy="900000"/>
              </a:xfrm>
            </p:grpSpPr>
            <p:sp>
              <p:nvSpPr>
                <p:cNvPr id="1305" name="Oval 1304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06" name="Oval 1305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87" name="Group 56"/>
              <p:cNvGrpSpPr>
                <a:grpSpLocks noChangeAspect="1"/>
              </p:cNvGrpSpPr>
              <p:nvPr/>
            </p:nvGrpSpPr>
            <p:grpSpPr>
              <a:xfrm>
                <a:off x="1165283" y="3381374"/>
                <a:ext cx="96530" cy="96530"/>
                <a:chOff x="6858016" y="1701904"/>
                <a:chExt cx="900000" cy="900000"/>
              </a:xfrm>
            </p:grpSpPr>
            <p:sp>
              <p:nvSpPr>
                <p:cNvPr id="1303" name="Oval 1302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04" name="Oval 1303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88" name="Group 59"/>
              <p:cNvGrpSpPr>
                <a:grpSpLocks noChangeAspect="1"/>
              </p:cNvGrpSpPr>
              <p:nvPr/>
            </p:nvGrpSpPr>
            <p:grpSpPr>
              <a:xfrm>
                <a:off x="1165283" y="3672317"/>
                <a:ext cx="96530" cy="96530"/>
                <a:chOff x="6858016" y="1701904"/>
                <a:chExt cx="900000" cy="900000"/>
              </a:xfrm>
            </p:grpSpPr>
            <p:sp>
              <p:nvSpPr>
                <p:cNvPr id="1301" name="Oval 1300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02" name="Oval 1301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89" name="Group 62"/>
              <p:cNvGrpSpPr>
                <a:grpSpLocks noChangeAspect="1"/>
              </p:cNvGrpSpPr>
              <p:nvPr/>
            </p:nvGrpSpPr>
            <p:grpSpPr>
              <a:xfrm>
                <a:off x="1165283" y="3952878"/>
                <a:ext cx="96530" cy="96530"/>
                <a:chOff x="6858016" y="1701904"/>
                <a:chExt cx="900000" cy="900000"/>
              </a:xfrm>
            </p:grpSpPr>
            <p:sp>
              <p:nvSpPr>
                <p:cNvPr id="1299" name="Oval 1298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300" name="Oval 1299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90" name="Group 65"/>
              <p:cNvGrpSpPr>
                <a:grpSpLocks noChangeAspect="1"/>
              </p:cNvGrpSpPr>
              <p:nvPr/>
            </p:nvGrpSpPr>
            <p:grpSpPr>
              <a:xfrm>
                <a:off x="1165283" y="4237356"/>
                <a:ext cx="96530" cy="96530"/>
                <a:chOff x="6858016" y="1701904"/>
                <a:chExt cx="900000" cy="900000"/>
              </a:xfrm>
            </p:grpSpPr>
            <p:sp>
              <p:nvSpPr>
                <p:cNvPr id="1297" name="Oval 1296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98" name="Oval 1297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91" name="Group 68"/>
              <p:cNvGrpSpPr>
                <a:grpSpLocks noChangeAspect="1"/>
              </p:cNvGrpSpPr>
              <p:nvPr/>
            </p:nvGrpSpPr>
            <p:grpSpPr>
              <a:xfrm>
                <a:off x="1165283" y="4529567"/>
                <a:ext cx="96530" cy="96530"/>
                <a:chOff x="6858016" y="1701904"/>
                <a:chExt cx="900000" cy="900000"/>
              </a:xfrm>
            </p:grpSpPr>
            <p:sp>
              <p:nvSpPr>
                <p:cNvPr id="1295" name="Oval 1294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96" name="Oval 1295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92" name="Group 71"/>
              <p:cNvGrpSpPr>
                <a:grpSpLocks noChangeAspect="1"/>
              </p:cNvGrpSpPr>
              <p:nvPr/>
            </p:nvGrpSpPr>
            <p:grpSpPr>
              <a:xfrm>
                <a:off x="1165283" y="4815306"/>
                <a:ext cx="96530" cy="96530"/>
                <a:chOff x="6858016" y="1701904"/>
                <a:chExt cx="900000" cy="900000"/>
              </a:xfrm>
            </p:grpSpPr>
            <p:sp>
              <p:nvSpPr>
                <p:cNvPr id="1293" name="Oval 1292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94" name="Oval 1293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</p:grpSp>
        <p:grpSp>
          <p:nvGrpSpPr>
            <p:cNvPr id="1200" name="Group 516"/>
            <p:cNvGrpSpPr/>
            <p:nvPr/>
          </p:nvGrpSpPr>
          <p:grpSpPr>
            <a:xfrm>
              <a:off x="4308783" y="1382809"/>
              <a:ext cx="96530" cy="3530725"/>
              <a:chOff x="1165283" y="1381111"/>
              <a:chExt cx="96530" cy="3530725"/>
            </a:xfrm>
          </p:grpSpPr>
          <p:grpSp>
            <p:nvGrpSpPr>
              <p:cNvPr id="1241" name="Group 35"/>
              <p:cNvGrpSpPr>
                <a:grpSpLocks noChangeAspect="1"/>
              </p:cNvGrpSpPr>
              <p:nvPr/>
            </p:nvGrpSpPr>
            <p:grpSpPr>
              <a:xfrm>
                <a:off x="1165283" y="1381111"/>
                <a:ext cx="96530" cy="96530"/>
                <a:chOff x="6858016" y="1701904"/>
                <a:chExt cx="900000" cy="900000"/>
              </a:xfrm>
            </p:grpSpPr>
            <p:sp>
              <p:nvSpPr>
                <p:cNvPr id="1278" name="Oval 1277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79" name="Oval 1278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42" name="Group 38"/>
              <p:cNvGrpSpPr>
                <a:grpSpLocks noChangeAspect="1"/>
              </p:cNvGrpSpPr>
              <p:nvPr/>
            </p:nvGrpSpPr>
            <p:grpSpPr>
              <a:xfrm>
                <a:off x="1165283" y="1666863"/>
                <a:ext cx="96530" cy="96530"/>
                <a:chOff x="6858016" y="1701904"/>
                <a:chExt cx="900000" cy="900000"/>
              </a:xfrm>
            </p:grpSpPr>
            <p:sp>
              <p:nvSpPr>
                <p:cNvPr id="1276" name="Oval 1275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77" name="Oval 1276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43" name="Group 41"/>
              <p:cNvGrpSpPr>
                <a:grpSpLocks noChangeAspect="1"/>
              </p:cNvGrpSpPr>
              <p:nvPr/>
            </p:nvGrpSpPr>
            <p:grpSpPr>
              <a:xfrm>
                <a:off x="1165283" y="1957806"/>
                <a:ext cx="96530" cy="96530"/>
                <a:chOff x="6858016" y="1701904"/>
                <a:chExt cx="900000" cy="900000"/>
              </a:xfrm>
            </p:grpSpPr>
            <p:sp>
              <p:nvSpPr>
                <p:cNvPr id="1274" name="Oval 1273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75" name="Oval 1274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44" name="Group 44"/>
              <p:cNvGrpSpPr>
                <a:grpSpLocks noChangeAspect="1"/>
              </p:cNvGrpSpPr>
              <p:nvPr/>
            </p:nvGrpSpPr>
            <p:grpSpPr>
              <a:xfrm>
                <a:off x="1165283" y="2238367"/>
                <a:ext cx="96530" cy="96530"/>
                <a:chOff x="6858016" y="1701904"/>
                <a:chExt cx="900000" cy="900000"/>
              </a:xfrm>
            </p:grpSpPr>
            <p:sp>
              <p:nvSpPr>
                <p:cNvPr id="1272" name="Oval 1271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73" name="Oval 1272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45" name="Group 47"/>
              <p:cNvGrpSpPr>
                <a:grpSpLocks noChangeAspect="1"/>
              </p:cNvGrpSpPr>
              <p:nvPr/>
            </p:nvGrpSpPr>
            <p:grpSpPr>
              <a:xfrm>
                <a:off x="1165283" y="2522845"/>
                <a:ext cx="96530" cy="96530"/>
                <a:chOff x="6858016" y="1701904"/>
                <a:chExt cx="900000" cy="900000"/>
              </a:xfrm>
            </p:grpSpPr>
            <p:sp>
              <p:nvSpPr>
                <p:cNvPr id="1270" name="Oval 1269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71" name="Oval 1270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46" name="Group 50"/>
              <p:cNvGrpSpPr>
                <a:grpSpLocks noChangeAspect="1"/>
              </p:cNvGrpSpPr>
              <p:nvPr/>
            </p:nvGrpSpPr>
            <p:grpSpPr>
              <a:xfrm>
                <a:off x="1165283" y="2815056"/>
                <a:ext cx="96530" cy="96530"/>
                <a:chOff x="6858016" y="1701904"/>
                <a:chExt cx="900000" cy="900000"/>
              </a:xfrm>
            </p:grpSpPr>
            <p:sp>
              <p:nvSpPr>
                <p:cNvPr id="1268" name="Oval 1267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69" name="Oval 1268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47" name="Group 53"/>
              <p:cNvGrpSpPr>
                <a:grpSpLocks noChangeAspect="1"/>
              </p:cNvGrpSpPr>
              <p:nvPr/>
            </p:nvGrpSpPr>
            <p:grpSpPr>
              <a:xfrm>
                <a:off x="1165283" y="3095622"/>
                <a:ext cx="96530" cy="96530"/>
                <a:chOff x="6858016" y="1701904"/>
                <a:chExt cx="900000" cy="900000"/>
              </a:xfrm>
            </p:grpSpPr>
            <p:sp>
              <p:nvSpPr>
                <p:cNvPr id="1266" name="Oval 1265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67" name="Oval 1266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48" name="Group 56"/>
              <p:cNvGrpSpPr>
                <a:grpSpLocks noChangeAspect="1"/>
              </p:cNvGrpSpPr>
              <p:nvPr/>
            </p:nvGrpSpPr>
            <p:grpSpPr>
              <a:xfrm>
                <a:off x="1165283" y="3381374"/>
                <a:ext cx="96530" cy="96530"/>
                <a:chOff x="6858016" y="1701904"/>
                <a:chExt cx="900000" cy="900000"/>
              </a:xfrm>
            </p:grpSpPr>
            <p:sp>
              <p:nvSpPr>
                <p:cNvPr id="1264" name="Oval 1263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65" name="Oval 1264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49" name="Group 59"/>
              <p:cNvGrpSpPr>
                <a:grpSpLocks noChangeAspect="1"/>
              </p:cNvGrpSpPr>
              <p:nvPr/>
            </p:nvGrpSpPr>
            <p:grpSpPr>
              <a:xfrm>
                <a:off x="1165283" y="3672317"/>
                <a:ext cx="96530" cy="96530"/>
                <a:chOff x="6858016" y="1701904"/>
                <a:chExt cx="900000" cy="900000"/>
              </a:xfrm>
            </p:grpSpPr>
            <p:sp>
              <p:nvSpPr>
                <p:cNvPr id="1262" name="Oval 1261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63" name="Oval 1262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50" name="Group 62"/>
              <p:cNvGrpSpPr>
                <a:grpSpLocks noChangeAspect="1"/>
              </p:cNvGrpSpPr>
              <p:nvPr/>
            </p:nvGrpSpPr>
            <p:grpSpPr>
              <a:xfrm>
                <a:off x="1165283" y="3952878"/>
                <a:ext cx="96530" cy="96530"/>
                <a:chOff x="6858016" y="1701904"/>
                <a:chExt cx="900000" cy="900000"/>
              </a:xfrm>
            </p:grpSpPr>
            <p:sp>
              <p:nvSpPr>
                <p:cNvPr id="1260" name="Oval 1259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61" name="Oval 1260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51" name="Group 65"/>
              <p:cNvGrpSpPr>
                <a:grpSpLocks noChangeAspect="1"/>
              </p:cNvGrpSpPr>
              <p:nvPr/>
            </p:nvGrpSpPr>
            <p:grpSpPr>
              <a:xfrm>
                <a:off x="1165283" y="4237356"/>
                <a:ext cx="96530" cy="96530"/>
                <a:chOff x="6858016" y="1701904"/>
                <a:chExt cx="900000" cy="900000"/>
              </a:xfrm>
            </p:grpSpPr>
            <p:sp>
              <p:nvSpPr>
                <p:cNvPr id="1258" name="Oval 1257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59" name="Oval 1258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52" name="Group 68"/>
              <p:cNvGrpSpPr>
                <a:grpSpLocks noChangeAspect="1"/>
              </p:cNvGrpSpPr>
              <p:nvPr/>
            </p:nvGrpSpPr>
            <p:grpSpPr>
              <a:xfrm>
                <a:off x="1165283" y="4529567"/>
                <a:ext cx="96530" cy="96530"/>
                <a:chOff x="6858016" y="1701904"/>
                <a:chExt cx="900000" cy="900000"/>
              </a:xfrm>
            </p:grpSpPr>
            <p:sp>
              <p:nvSpPr>
                <p:cNvPr id="1256" name="Oval 1255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57" name="Oval 1256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53" name="Group 71"/>
              <p:cNvGrpSpPr>
                <a:grpSpLocks noChangeAspect="1"/>
              </p:cNvGrpSpPr>
              <p:nvPr/>
            </p:nvGrpSpPr>
            <p:grpSpPr>
              <a:xfrm>
                <a:off x="1165283" y="4815306"/>
                <a:ext cx="96530" cy="96530"/>
                <a:chOff x="6858016" y="1701904"/>
                <a:chExt cx="900000" cy="900000"/>
              </a:xfrm>
            </p:grpSpPr>
            <p:sp>
              <p:nvSpPr>
                <p:cNvPr id="1254" name="Oval 1253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55" name="Oval 1254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</p:grpSp>
        <p:grpSp>
          <p:nvGrpSpPr>
            <p:cNvPr id="1201" name="Group 556"/>
            <p:cNvGrpSpPr/>
            <p:nvPr/>
          </p:nvGrpSpPr>
          <p:grpSpPr>
            <a:xfrm>
              <a:off x="879783" y="1383746"/>
              <a:ext cx="96530" cy="3530725"/>
              <a:chOff x="1165283" y="1381111"/>
              <a:chExt cx="96530" cy="3530725"/>
            </a:xfrm>
          </p:grpSpPr>
          <p:grpSp>
            <p:nvGrpSpPr>
              <p:cNvPr id="1202" name="Group 35"/>
              <p:cNvGrpSpPr>
                <a:grpSpLocks noChangeAspect="1"/>
              </p:cNvGrpSpPr>
              <p:nvPr/>
            </p:nvGrpSpPr>
            <p:grpSpPr>
              <a:xfrm>
                <a:off x="1165283" y="1381111"/>
                <a:ext cx="96530" cy="96530"/>
                <a:chOff x="6858016" y="1701904"/>
                <a:chExt cx="900000" cy="900000"/>
              </a:xfrm>
            </p:grpSpPr>
            <p:sp>
              <p:nvSpPr>
                <p:cNvPr id="1239" name="Oval 1238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40" name="Oval 1239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03" name="Group 38"/>
              <p:cNvGrpSpPr>
                <a:grpSpLocks noChangeAspect="1"/>
              </p:cNvGrpSpPr>
              <p:nvPr/>
            </p:nvGrpSpPr>
            <p:grpSpPr>
              <a:xfrm>
                <a:off x="1165283" y="1666863"/>
                <a:ext cx="96530" cy="96530"/>
                <a:chOff x="6858016" y="1701904"/>
                <a:chExt cx="900000" cy="900000"/>
              </a:xfrm>
            </p:grpSpPr>
            <p:sp>
              <p:nvSpPr>
                <p:cNvPr id="1237" name="Oval 1236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38" name="Oval 1237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04" name="Group 41"/>
              <p:cNvGrpSpPr>
                <a:grpSpLocks noChangeAspect="1"/>
              </p:cNvGrpSpPr>
              <p:nvPr/>
            </p:nvGrpSpPr>
            <p:grpSpPr>
              <a:xfrm>
                <a:off x="1165283" y="1957806"/>
                <a:ext cx="96530" cy="96530"/>
                <a:chOff x="6858016" y="1701904"/>
                <a:chExt cx="900000" cy="900000"/>
              </a:xfrm>
            </p:grpSpPr>
            <p:sp>
              <p:nvSpPr>
                <p:cNvPr id="1235" name="Oval 1234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36" name="Oval 1235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05" name="Group 44"/>
              <p:cNvGrpSpPr>
                <a:grpSpLocks noChangeAspect="1"/>
              </p:cNvGrpSpPr>
              <p:nvPr/>
            </p:nvGrpSpPr>
            <p:grpSpPr>
              <a:xfrm>
                <a:off x="1165283" y="2238367"/>
                <a:ext cx="96530" cy="96530"/>
                <a:chOff x="6858016" y="1701904"/>
                <a:chExt cx="900000" cy="900000"/>
              </a:xfrm>
            </p:grpSpPr>
            <p:sp>
              <p:nvSpPr>
                <p:cNvPr id="1233" name="Oval 1232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34" name="Oval 1233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06" name="Group 47"/>
              <p:cNvGrpSpPr>
                <a:grpSpLocks noChangeAspect="1"/>
              </p:cNvGrpSpPr>
              <p:nvPr/>
            </p:nvGrpSpPr>
            <p:grpSpPr>
              <a:xfrm>
                <a:off x="1165283" y="2522845"/>
                <a:ext cx="96530" cy="96530"/>
                <a:chOff x="6858016" y="1701904"/>
                <a:chExt cx="900000" cy="900000"/>
              </a:xfrm>
            </p:grpSpPr>
            <p:sp>
              <p:nvSpPr>
                <p:cNvPr id="1231" name="Oval 1230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32" name="Oval 1231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07" name="Group 50"/>
              <p:cNvGrpSpPr>
                <a:grpSpLocks noChangeAspect="1"/>
              </p:cNvGrpSpPr>
              <p:nvPr/>
            </p:nvGrpSpPr>
            <p:grpSpPr>
              <a:xfrm>
                <a:off x="1165283" y="2815056"/>
                <a:ext cx="96530" cy="96530"/>
                <a:chOff x="6858016" y="1701904"/>
                <a:chExt cx="900000" cy="900000"/>
              </a:xfrm>
            </p:grpSpPr>
            <p:sp>
              <p:nvSpPr>
                <p:cNvPr id="1229" name="Oval 1228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30" name="Oval 1229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08" name="Group 53"/>
              <p:cNvGrpSpPr>
                <a:grpSpLocks noChangeAspect="1"/>
              </p:cNvGrpSpPr>
              <p:nvPr/>
            </p:nvGrpSpPr>
            <p:grpSpPr>
              <a:xfrm>
                <a:off x="1165283" y="3095622"/>
                <a:ext cx="96530" cy="96530"/>
                <a:chOff x="6858016" y="1701904"/>
                <a:chExt cx="900000" cy="900000"/>
              </a:xfrm>
            </p:grpSpPr>
            <p:sp>
              <p:nvSpPr>
                <p:cNvPr id="1227" name="Oval 1226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28" name="Oval 1227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09" name="Group 56"/>
              <p:cNvGrpSpPr>
                <a:grpSpLocks noChangeAspect="1"/>
              </p:cNvGrpSpPr>
              <p:nvPr/>
            </p:nvGrpSpPr>
            <p:grpSpPr>
              <a:xfrm>
                <a:off x="1165283" y="3381374"/>
                <a:ext cx="96530" cy="96530"/>
                <a:chOff x="6858016" y="1701904"/>
                <a:chExt cx="900000" cy="900000"/>
              </a:xfrm>
            </p:grpSpPr>
            <p:sp>
              <p:nvSpPr>
                <p:cNvPr id="1225" name="Oval 1224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26" name="Oval 1225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10" name="Group 59"/>
              <p:cNvGrpSpPr>
                <a:grpSpLocks noChangeAspect="1"/>
              </p:cNvGrpSpPr>
              <p:nvPr/>
            </p:nvGrpSpPr>
            <p:grpSpPr>
              <a:xfrm>
                <a:off x="1165283" y="3672317"/>
                <a:ext cx="96530" cy="96530"/>
                <a:chOff x="6858016" y="1701904"/>
                <a:chExt cx="900000" cy="900000"/>
              </a:xfrm>
            </p:grpSpPr>
            <p:sp>
              <p:nvSpPr>
                <p:cNvPr id="1223" name="Oval 1222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24" name="Oval 1223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11" name="Group 62"/>
              <p:cNvGrpSpPr>
                <a:grpSpLocks noChangeAspect="1"/>
              </p:cNvGrpSpPr>
              <p:nvPr/>
            </p:nvGrpSpPr>
            <p:grpSpPr>
              <a:xfrm>
                <a:off x="1165283" y="3952878"/>
                <a:ext cx="96530" cy="96530"/>
                <a:chOff x="6858016" y="1701904"/>
                <a:chExt cx="900000" cy="900000"/>
              </a:xfrm>
            </p:grpSpPr>
            <p:sp>
              <p:nvSpPr>
                <p:cNvPr id="1221" name="Oval 1220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22" name="Oval 1221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12" name="Group 1211"/>
              <p:cNvGrpSpPr>
                <a:grpSpLocks noChangeAspect="1"/>
              </p:cNvGrpSpPr>
              <p:nvPr/>
            </p:nvGrpSpPr>
            <p:grpSpPr>
              <a:xfrm>
                <a:off x="1165283" y="4237356"/>
                <a:ext cx="96530" cy="96530"/>
                <a:chOff x="6858016" y="1701904"/>
                <a:chExt cx="900000" cy="900000"/>
              </a:xfrm>
            </p:grpSpPr>
            <p:sp>
              <p:nvSpPr>
                <p:cNvPr id="1219" name="Oval 1218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20" name="Oval 1219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13" name="Group 68"/>
              <p:cNvGrpSpPr>
                <a:grpSpLocks noChangeAspect="1"/>
              </p:cNvGrpSpPr>
              <p:nvPr/>
            </p:nvGrpSpPr>
            <p:grpSpPr>
              <a:xfrm>
                <a:off x="1165283" y="4529567"/>
                <a:ext cx="96530" cy="96530"/>
                <a:chOff x="6858016" y="1701904"/>
                <a:chExt cx="900000" cy="900000"/>
              </a:xfrm>
            </p:grpSpPr>
            <p:sp>
              <p:nvSpPr>
                <p:cNvPr id="1217" name="Oval 1216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18" name="Oval 1217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  <p:grpSp>
            <p:nvGrpSpPr>
              <p:cNvPr id="1214" name="Group 71"/>
              <p:cNvGrpSpPr>
                <a:grpSpLocks noChangeAspect="1"/>
              </p:cNvGrpSpPr>
              <p:nvPr/>
            </p:nvGrpSpPr>
            <p:grpSpPr>
              <a:xfrm>
                <a:off x="1165283" y="4815306"/>
                <a:ext cx="96530" cy="96530"/>
                <a:chOff x="6858016" y="1701904"/>
                <a:chExt cx="900000" cy="900000"/>
              </a:xfrm>
            </p:grpSpPr>
            <p:sp>
              <p:nvSpPr>
                <p:cNvPr id="1215" name="Oval 1214"/>
                <p:cNvSpPr/>
                <p:nvPr/>
              </p:nvSpPr>
              <p:spPr>
                <a:xfrm>
                  <a:off x="6858016" y="1701904"/>
                  <a:ext cx="900000" cy="90000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  <p:sp>
              <p:nvSpPr>
                <p:cNvPr id="1216" name="Oval 1215"/>
                <p:cNvSpPr/>
                <p:nvPr/>
              </p:nvSpPr>
              <p:spPr>
                <a:xfrm>
                  <a:off x="7230994" y="2072962"/>
                  <a:ext cx="154043" cy="157885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noFill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ln>
                      <a:solidFill>
                        <a:srgbClr val="000000"/>
                      </a:solidFill>
                    </a:ln>
                  </a:endParaRPr>
                </a:p>
              </p:txBody>
            </p:sp>
          </p:grpSp>
        </p:grpSp>
      </p:grpSp>
      <p:grpSp>
        <p:nvGrpSpPr>
          <p:cNvPr id="1709" name="Group 1708"/>
          <p:cNvGrpSpPr/>
          <p:nvPr/>
        </p:nvGrpSpPr>
        <p:grpSpPr>
          <a:xfrm>
            <a:off x="6097504" y="3102745"/>
            <a:ext cx="2980023" cy="2846750"/>
            <a:chOff x="4012019" y="-237184"/>
            <a:chExt cx="4842754" cy="5092024"/>
          </a:xfrm>
        </p:grpSpPr>
        <p:grpSp>
          <p:nvGrpSpPr>
            <p:cNvPr id="1710" name="Group 1709"/>
            <p:cNvGrpSpPr/>
            <p:nvPr/>
          </p:nvGrpSpPr>
          <p:grpSpPr>
            <a:xfrm>
              <a:off x="4012019" y="1548014"/>
              <a:ext cx="571504" cy="1602126"/>
              <a:chOff x="4012019" y="1548014"/>
              <a:chExt cx="571504" cy="1602126"/>
            </a:xfrm>
          </p:grpSpPr>
          <p:cxnSp>
            <p:nvCxnSpPr>
              <p:cNvPr id="1720" name="Straight Arrow Connector 1719"/>
              <p:cNvCxnSpPr/>
              <p:nvPr/>
            </p:nvCxnSpPr>
            <p:spPr>
              <a:xfrm>
                <a:off x="4012019" y="2386266"/>
                <a:ext cx="571504" cy="889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1" name="Straight Connector 1720"/>
              <p:cNvCxnSpPr/>
              <p:nvPr/>
            </p:nvCxnSpPr>
            <p:spPr>
              <a:xfrm rot="5400000">
                <a:off x="3782460" y="2349077"/>
                <a:ext cx="1602126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11" name="Group 1710"/>
            <p:cNvGrpSpPr/>
            <p:nvPr/>
          </p:nvGrpSpPr>
          <p:grpSpPr>
            <a:xfrm flipH="1">
              <a:off x="8283269" y="1334948"/>
              <a:ext cx="571504" cy="1602126"/>
              <a:chOff x="4575475" y="1334948"/>
              <a:chExt cx="571504" cy="1602126"/>
            </a:xfrm>
          </p:grpSpPr>
          <p:cxnSp>
            <p:nvCxnSpPr>
              <p:cNvPr id="1718" name="Straight Arrow Connector 1717"/>
              <p:cNvCxnSpPr/>
              <p:nvPr/>
            </p:nvCxnSpPr>
            <p:spPr>
              <a:xfrm>
                <a:off x="4575475" y="2173200"/>
                <a:ext cx="571504" cy="889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9" name="Straight Connector 1718"/>
              <p:cNvCxnSpPr/>
              <p:nvPr/>
            </p:nvCxnSpPr>
            <p:spPr>
              <a:xfrm rot="5400000">
                <a:off x="4345916" y="2136011"/>
                <a:ext cx="1602126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12" name="Group 1711"/>
            <p:cNvGrpSpPr/>
            <p:nvPr/>
          </p:nvGrpSpPr>
          <p:grpSpPr>
            <a:xfrm rot="16200000" flipH="1">
              <a:off x="6279961" y="-752495"/>
              <a:ext cx="571504" cy="1602126"/>
              <a:chOff x="3620460" y="1860721"/>
              <a:chExt cx="571504" cy="1602126"/>
            </a:xfrm>
          </p:grpSpPr>
          <p:cxnSp>
            <p:nvCxnSpPr>
              <p:cNvPr id="1716" name="Straight Arrow Connector 1715"/>
              <p:cNvCxnSpPr/>
              <p:nvPr/>
            </p:nvCxnSpPr>
            <p:spPr>
              <a:xfrm>
                <a:off x="3620460" y="2698972"/>
                <a:ext cx="571504" cy="8891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7" name="Straight Connector 1716"/>
              <p:cNvCxnSpPr/>
              <p:nvPr/>
            </p:nvCxnSpPr>
            <p:spPr>
              <a:xfrm rot="5400000">
                <a:off x="3390901" y="2661784"/>
                <a:ext cx="1602126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13" name="Group 1712"/>
            <p:cNvGrpSpPr/>
            <p:nvPr/>
          </p:nvGrpSpPr>
          <p:grpSpPr>
            <a:xfrm rot="5400000" flipH="1" flipV="1">
              <a:off x="6126128" y="3768025"/>
              <a:ext cx="571505" cy="1602126"/>
              <a:chOff x="4573302" y="1702444"/>
              <a:chExt cx="571505" cy="1602126"/>
            </a:xfrm>
          </p:grpSpPr>
          <p:cxnSp>
            <p:nvCxnSpPr>
              <p:cNvPr id="1714" name="Straight Arrow Connector 1713"/>
              <p:cNvCxnSpPr/>
              <p:nvPr/>
            </p:nvCxnSpPr>
            <p:spPr>
              <a:xfrm>
                <a:off x="4573302" y="2540695"/>
                <a:ext cx="571504" cy="8891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5" name="Straight Connector 1714"/>
              <p:cNvCxnSpPr/>
              <p:nvPr/>
            </p:nvCxnSpPr>
            <p:spPr>
              <a:xfrm rot="5400000">
                <a:off x="4343744" y="2503507"/>
                <a:ext cx="1602126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84" name="Picture 58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5899082"/>
            <a:ext cx="5032622" cy="55425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5" name="Picture 58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424" y="6101928"/>
            <a:ext cx="16510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23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6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6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709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02584" y="161908"/>
            <a:ext cx="5612816" cy="838200"/>
          </a:xfrm>
        </p:spPr>
        <p:txBody>
          <a:bodyPr>
            <a:normAutofit/>
          </a:bodyPr>
          <a:lstStyle/>
          <a:p>
            <a:r>
              <a:rPr lang="en-AU" sz="2400" dirty="0" smtClean="0"/>
              <a:t>SBS fundamentals</a:t>
            </a:r>
            <a:endParaRPr lang="en-AU" sz="2400" dirty="0"/>
          </a:p>
        </p:txBody>
      </p:sp>
      <p:grpSp>
        <p:nvGrpSpPr>
          <p:cNvPr id="3" name="Group 63"/>
          <p:cNvGrpSpPr/>
          <p:nvPr/>
        </p:nvGrpSpPr>
        <p:grpSpPr>
          <a:xfrm>
            <a:off x="1699685" y="2679334"/>
            <a:ext cx="5417633" cy="1102831"/>
            <a:chOff x="1892342" y="1536203"/>
            <a:chExt cx="5417633" cy="1102831"/>
          </a:xfrm>
        </p:grpSpPr>
        <p:pic>
          <p:nvPicPr>
            <p:cNvPr id="4" name="Picture 3" descr="wg_light_pump1b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0777" y="1582632"/>
              <a:ext cx="3959198" cy="790335"/>
            </a:xfrm>
            <a:prstGeom prst="rect">
              <a:avLst/>
            </a:prstGeom>
          </p:spPr>
        </p:pic>
        <p:grpSp>
          <p:nvGrpSpPr>
            <p:cNvPr id="5" name="Group 60"/>
            <p:cNvGrpSpPr/>
            <p:nvPr/>
          </p:nvGrpSpPr>
          <p:grpSpPr>
            <a:xfrm>
              <a:off x="1892342" y="1536203"/>
              <a:ext cx="1438647" cy="1102831"/>
              <a:chOff x="1892342" y="1536203"/>
              <a:chExt cx="1438647" cy="1102831"/>
            </a:xfrm>
          </p:grpSpPr>
          <p:grpSp>
            <p:nvGrpSpPr>
              <p:cNvPr id="6" name="Group 49"/>
              <p:cNvGrpSpPr/>
              <p:nvPr/>
            </p:nvGrpSpPr>
            <p:grpSpPr>
              <a:xfrm>
                <a:off x="1892342" y="1536203"/>
                <a:ext cx="1266318" cy="733499"/>
                <a:chOff x="223579" y="1509698"/>
                <a:chExt cx="1625491" cy="733499"/>
              </a:xfrm>
            </p:grpSpPr>
            <p:pic>
              <p:nvPicPr>
                <p:cNvPr id="8" name="Picture 7" descr="sinewave_2c_blue.gif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3167" y="1509698"/>
                  <a:ext cx="1376340" cy="733499"/>
                </a:xfrm>
                <a:prstGeom prst="rect">
                  <a:avLst/>
                </a:prstGeom>
              </p:spPr>
            </p:pic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223579" y="1866507"/>
                  <a:ext cx="1625491" cy="0"/>
                </a:xfrm>
                <a:prstGeom prst="straightConnector1">
                  <a:avLst/>
                </a:prstGeom>
                <a:ln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TextBox 52"/>
              <p:cNvSpPr txBox="1"/>
              <p:nvPr/>
            </p:nvSpPr>
            <p:spPr>
              <a:xfrm>
                <a:off x="2051472" y="2269702"/>
                <a:ext cx="12795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800" dirty="0" smtClean="0">
                    <a:solidFill>
                      <a:schemeClr val="tx2"/>
                    </a:solidFill>
                  </a:rPr>
                  <a:t>Pump 1 </a:t>
                </a:r>
                <a:r>
                  <a:rPr lang="en-AU" sz="1800" dirty="0" smtClean="0">
                    <a:solidFill>
                      <a:schemeClr val="tx2"/>
                    </a:solidFill>
                    <a:latin typeface="Symbol" pitchFamily="18" charset="2"/>
                  </a:rPr>
                  <a:t>w</a:t>
                </a:r>
                <a:r>
                  <a:rPr lang="en-AU" sz="1800" baseline="-25000" dirty="0" smtClean="0">
                    <a:solidFill>
                      <a:schemeClr val="tx2"/>
                    </a:solidFill>
                    <a:latin typeface="Symbol" pitchFamily="18" charset="2"/>
                  </a:rPr>
                  <a:t>1</a:t>
                </a:r>
                <a:endParaRPr lang="en-AU" sz="1800" baseline="-25000" dirty="0">
                  <a:solidFill>
                    <a:schemeClr val="tx2"/>
                  </a:solidFill>
                  <a:latin typeface="Symbol" pitchFamily="18" charset="2"/>
                </a:endParaRPr>
              </a:p>
            </p:txBody>
          </p:sp>
        </p:grpSp>
      </p:grpSp>
      <p:grpSp>
        <p:nvGrpSpPr>
          <p:cNvPr id="10" name="Group 63"/>
          <p:cNvGrpSpPr/>
          <p:nvPr/>
        </p:nvGrpSpPr>
        <p:grpSpPr>
          <a:xfrm>
            <a:off x="3139945" y="2043178"/>
            <a:ext cx="5425735" cy="2207028"/>
            <a:chOff x="1084213" y="2425148"/>
            <a:chExt cx="5425735" cy="2207028"/>
          </a:xfrm>
        </p:grpSpPr>
        <p:grpSp>
          <p:nvGrpSpPr>
            <p:cNvPr id="11" name="Group 78"/>
            <p:cNvGrpSpPr/>
            <p:nvPr/>
          </p:nvGrpSpPr>
          <p:grpSpPr>
            <a:xfrm>
              <a:off x="1084213" y="2425148"/>
              <a:ext cx="4005282" cy="1426687"/>
              <a:chOff x="3351852" y="1148913"/>
              <a:chExt cx="4005282" cy="1426687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>
                <a:off x="4703528" y="1711346"/>
                <a:ext cx="566381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 rot="10800000" flipV="1">
                <a:off x="5470799" y="1696279"/>
                <a:ext cx="664052" cy="805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/>
              <p:cNvSpPr txBox="1"/>
              <p:nvPr/>
            </p:nvSpPr>
            <p:spPr>
              <a:xfrm>
                <a:off x="3991711" y="1148913"/>
                <a:ext cx="25461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600" dirty="0" smtClean="0"/>
                  <a:t>Intensity</a:t>
                </a:r>
                <a:br>
                  <a:rPr lang="en-AU" sz="1600" dirty="0" smtClean="0"/>
                </a:br>
                <a:r>
                  <a:rPr lang="en-AU" sz="1600" dirty="0" smtClean="0"/>
                  <a:t>compresses material</a:t>
                </a:r>
                <a:endParaRPr lang="en-AU" sz="1600" dirty="0"/>
              </a:p>
            </p:txBody>
          </p:sp>
          <p:pic>
            <p:nvPicPr>
              <p:cNvPr id="76" name="Picture 75" descr="wg_light_intensity_1static.gi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51852" y="1823858"/>
                <a:ext cx="4005282" cy="751742"/>
              </a:xfrm>
              <a:prstGeom prst="rect">
                <a:avLst/>
              </a:prstGeom>
            </p:spPr>
          </p:pic>
        </p:grpSp>
        <p:grpSp>
          <p:nvGrpSpPr>
            <p:cNvPr id="13" name="Group 50"/>
            <p:cNvGrpSpPr/>
            <p:nvPr/>
          </p:nvGrpSpPr>
          <p:grpSpPr>
            <a:xfrm>
              <a:off x="5243630" y="3039690"/>
              <a:ext cx="1266318" cy="1592486"/>
              <a:chOff x="6235936" y="2108095"/>
              <a:chExt cx="1266318" cy="1592486"/>
            </a:xfrm>
          </p:grpSpPr>
          <p:grpSp>
            <p:nvGrpSpPr>
              <p:cNvPr id="14" name="Group 49"/>
              <p:cNvGrpSpPr/>
              <p:nvPr/>
            </p:nvGrpSpPr>
            <p:grpSpPr>
              <a:xfrm>
                <a:off x="6235936" y="2108095"/>
                <a:ext cx="1266318" cy="733499"/>
                <a:chOff x="6235936" y="2108095"/>
                <a:chExt cx="1266318" cy="733499"/>
              </a:xfrm>
            </p:grpSpPr>
            <p:pic>
              <p:nvPicPr>
                <p:cNvPr id="47" name="Picture 46" descr="sinewave_2c_blue.gif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6368053" y="2108095"/>
                  <a:ext cx="1072220" cy="733499"/>
                </a:xfrm>
                <a:prstGeom prst="rect">
                  <a:avLst/>
                </a:prstGeom>
              </p:spPr>
            </p:pic>
            <p:cxnSp>
              <p:nvCxnSpPr>
                <p:cNvPr id="48" name="Straight Arrow Connector 47"/>
                <p:cNvCxnSpPr/>
                <p:nvPr/>
              </p:nvCxnSpPr>
              <p:spPr>
                <a:xfrm flipH="1">
                  <a:off x="6235936" y="2464904"/>
                  <a:ext cx="1266318" cy="0"/>
                </a:xfrm>
                <a:prstGeom prst="straightConnector1">
                  <a:avLst/>
                </a:prstGeom>
                <a:ln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TextBox 48"/>
              <p:cNvSpPr txBox="1"/>
              <p:nvPr/>
            </p:nvSpPr>
            <p:spPr>
              <a:xfrm>
                <a:off x="6477643" y="2869584"/>
                <a:ext cx="97975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AU" sz="1800" dirty="0" smtClean="0">
                    <a:solidFill>
                      <a:schemeClr val="tx2"/>
                    </a:solidFill>
                  </a:rPr>
                  <a:t>Pump 2</a:t>
                </a:r>
                <a:br>
                  <a:rPr lang="en-AU" sz="1800" dirty="0" smtClean="0">
                    <a:solidFill>
                      <a:schemeClr val="tx2"/>
                    </a:solidFill>
                  </a:rPr>
                </a:br>
                <a:r>
                  <a:rPr lang="en-AU" sz="1800" dirty="0" smtClean="0">
                    <a:solidFill>
                      <a:schemeClr val="tx2"/>
                    </a:solidFill>
                    <a:latin typeface="Symbol" pitchFamily="18" charset="2"/>
                  </a:rPr>
                  <a:t>w</a:t>
                </a:r>
                <a:r>
                  <a:rPr lang="en-AU" sz="1800" baseline="-25000" dirty="0" smtClean="0">
                    <a:solidFill>
                      <a:schemeClr val="tx2"/>
                    </a:solidFill>
                    <a:latin typeface="Symbol" pitchFamily="18" charset="2"/>
                  </a:rPr>
                  <a:t>2</a:t>
                </a:r>
                <a:r>
                  <a:rPr lang="en-AU" sz="1800" dirty="0" smtClean="0">
                    <a:solidFill>
                      <a:schemeClr val="tx2"/>
                    </a:solidFill>
                    <a:latin typeface="Symbol" pitchFamily="18" charset="2"/>
                  </a:rPr>
                  <a:t>=w</a:t>
                </a:r>
                <a:r>
                  <a:rPr lang="en-AU" sz="1800" baseline="-25000" dirty="0" smtClean="0">
                    <a:solidFill>
                      <a:schemeClr val="tx2"/>
                    </a:solidFill>
                    <a:latin typeface="Symbol" pitchFamily="18" charset="2"/>
                  </a:rPr>
                  <a:t>1</a:t>
                </a:r>
              </a:p>
              <a:p>
                <a:endParaRPr lang="en-AU" sz="1800" baseline="-25000" dirty="0">
                  <a:solidFill>
                    <a:schemeClr val="tx2"/>
                  </a:solidFill>
                  <a:latin typeface="Symbol" pitchFamily="18" charset="2"/>
                </a:endParaRPr>
              </a:p>
            </p:txBody>
          </p:sp>
        </p:grpSp>
      </p:grpSp>
      <p:grpSp>
        <p:nvGrpSpPr>
          <p:cNvPr id="15" name="Group 64"/>
          <p:cNvGrpSpPr/>
          <p:nvPr/>
        </p:nvGrpSpPr>
        <p:grpSpPr>
          <a:xfrm>
            <a:off x="3144868" y="2709868"/>
            <a:ext cx="4020770" cy="1165684"/>
            <a:chOff x="524034" y="2441927"/>
            <a:chExt cx="4020770" cy="1165684"/>
          </a:xfrm>
        </p:grpSpPr>
        <p:pic>
          <p:nvPicPr>
            <p:cNvPr id="58" name="Picture 57" descr="wg1_grating_5a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034" y="2441927"/>
              <a:ext cx="4020770" cy="82713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857519" y="3269057"/>
              <a:ext cx="33538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600" dirty="0" smtClean="0"/>
                <a:t>Compression creates index grating</a:t>
              </a:r>
              <a:endParaRPr lang="en-AU" sz="1600" dirty="0">
                <a:latin typeface="Symbol" pitchFamily="18" charset="2"/>
              </a:endParaRPr>
            </a:p>
          </p:txBody>
        </p:sp>
      </p:grpSp>
      <p:grpSp>
        <p:nvGrpSpPr>
          <p:cNvPr id="16" name="Group 74"/>
          <p:cNvGrpSpPr/>
          <p:nvPr/>
        </p:nvGrpSpPr>
        <p:grpSpPr>
          <a:xfrm>
            <a:off x="3128077" y="2647458"/>
            <a:ext cx="5658765" cy="1515553"/>
            <a:chOff x="317403" y="2187228"/>
            <a:chExt cx="5658765" cy="1515553"/>
          </a:xfrm>
        </p:grpSpPr>
        <p:grpSp>
          <p:nvGrpSpPr>
            <p:cNvPr id="17" name="Group 70"/>
            <p:cNvGrpSpPr/>
            <p:nvPr/>
          </p:nvGrpSpPr>
          <p:grpSpPr>
            <a:xfrm>
              <a:off x="317403" y="2258481"/>
              <a:ext cx="4019835" cy="1444300"/>
              <a:chOff x="5274298" y="3548670"/>
              <a:chExt cx="4019835" cy="1444300"/>
            </a:xfrm>
          </p:grpSpPr>
          <p:grpSp>
            <p:nvGrpSpPr>
              <p:cNvPr id="18" name="Group 79"/>
              <p:cNvGrpSpPr/>
              <p:nvPr/>
            </p:nvGrpSpPr>
            <p:grpSpPr>
              <a:xfrm>
                <a:off x="5636533" y="4408195"/>
                <a:ext cx="3299791" cy="584775"/>
                <a:chOff x="3355224" y="2731145"/>
                <a:chExt cx="3299791" cy="584775"/>
              </a:xfrm>
            </p:grpSpPr>
            <p:sp>
              <p:nvSpPr>
                <p:cNvPr id="72" name="TextBox 71"/>
                <p:cNvSpPr txBox="1"/>
                <p:nvPr/>
              </p:nvSpPr>
              <p:spPr>
                <a:xfrm>
                  <a:off x="3355224" y="2731145"/>
                  <a:ext cx="3299791" cy="584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1600" dirty="0" smtClean="0"/>
                    <a:t>Excites acoustic wave</a:t>
                  </a:r>
                  <a:br>
                    <a:rPr lang="en-AU" sz="1600" dirty="0" smtClean="0"/>
                  </a:br>
                  <a:r>
                    <a:rPr lang="en-AU" sz="1600" dirty="0" smtClean="0"/>
                    <a:t>frequency </a:t>
                  </a:r>
                  <a:r>
                    <a:rPr lang="en-AU" sz="1600" dirty="0" smtClean="0">
                      <a:latin typeface="Symbol" pitchFamily="18" charset="2"/>
                    </a:rPr>
                    <a:t>W</a:t>
                  </a:r>
                  <a:endParaRPr lang="en-AU" sz="1600" dirty="0">
                    <a:latin typeface="Symbol" pitchFamily="18" charset="2"/>
                  </a:endParaRPr>
                </a:p>
              </p:txBody>
            </p:sp>
            <p:cxnSp>
              <p:nvCxnSpPr>
                <p:cNvPr id="73" name="Straight Arrow Connector 72"/>
                <p:cNvCxnSpPr/>
                <p:nvPr/>
              </p:nvCxnSpPr>
              <p:spPr>
                <a:xfrm flipV="1">
                  <a:off x="4373519" y="2764690"/>
                  <a:ext cx="1218898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" name="Picture 6" descr="wg1_grating_5a.gi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74298" y="3548670"/>
                <a:ext cx="4019835" cy="821632"/>
              </a:xfrm>
              <a:prstGeom prst="rect">
                <a:avLst/>
              </a:prstGeom>
            </p:spPr>
          </p:pic>
        </p:grpSp>
        <p:grpSp>
          <p:nvGrpSpPr>
            <p:cNvPr id="19" name="Group 69"/>
            <p:cNvGrpSpPr/>
            <p:nvPr/>
          </p:nvGrpSpPr>
          <p:grpSpPr>
            <a:xfrm>
              <a:off x="4500310" y="2187228"/>
              <a:ext cx="1475858" cy="1422844"/>
              <a:chOff x="6902297" y="1815729"/>
              <a:chExt cx="1475858" cy="1422844"/>
            </a:xfrm>
          </p:grpSpPr>
          <p:grpSp>
            <p:nvGrpSpPr>
              <p:cNvPr id="20" name="Group 45"/>
              <p:cNvGrpSpPr/>
              <p:nvPr/>
            </p:nvGrpSpPr>
            <p:grpSpPr>
              <a:xfrm>
                <a:off x="6902297" y="1815729"/>
                <a:ext cx="1475858" cy="755812"/>
                <a:chOff x="6974174" y="1561847"/>
                <a:chExt cx="1625491" cy="804179"/>
              </a:xfrm>
            </p:grpSpPr>
            <p:pic>
              <p:nvPicPr>
                <p:cNvPr id="9" name="Picture 8" descr="sinewave_2c_red.gif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flipH="1">
                  <a:off x="7106335" y="1561847"/>
                  <a:ext cx="1327820" cy="804179"/>
                </a:xfrm>
                <a:prstGeom prst="rect">
                  <a:avLst/>
                </a:prstGeom>
              </p:spPr>
            </p:pic>
            <p:cxnSp>
              <p:nvCxnSpPr>
                <p:cNvPr id="12" name="Straight Arrow Connector 11"/>
                <p:cNvCxnSpPr/>
                <p:nvPr/>
              </p:nvCxnSpPr>
              <p:spPr>
                <a:xfrm flipH="1">
                  <a:off x="6974174" y="1951604"/>
                  <a:ext cx="1625491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TextBox 68"/>
              <p:cNvSpPr txBox="1"/>
              <p:nvPr/>
            </p:nvSpPr>
            <p:spPr>
              <a:xfrm>
                <a:off x="7001029" y="2592242"/>
                <a:ext cx="1338828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AU" sz="1800" dirty="0" smtClean="0">
                    <a:solidFill>
                      <a:srgbClr val="C00000"/>
                    </a:solidFill>
                  </a:rPr>
                  <a:t>Pump 2 </a:t>
                </a:r>
                <a:br>
                  <a:rPr lang="en-AU" sz="1800" dirty="0" smtClean="0">
                    <a:solidFill>
                      <a:srgbClr val="C00000"/>
                    </a:solidFill>
                  </a:rPr>
                </a:br>
                <a:r>
                  <a:rPr lang="en-AU" sz="1800" dirty="0" smtClean="0">
                    <a:solidFill>
                      <a:srgbClr val="C00000"/>
                    </a:solidFill>
                    <a:latin typeface="Symbol" pitchFamily="18" charset="2"/>
                  </a:rPr>
                  <a:t>w</a:t>
                </a:r>
                <a:r>
                  <a:rPr lang="en-AU" sz="1800" baseline="-25000" dirty="0" smtClean="0">
                    <a:solidFill>
                      <a:srgbClr val="C00000"/>
                    </a:solidFill>
                    <a:latin typeface="Symbol" pitchFamily="18" charset="2"/>
                  </a:rPr>
                  <a:t>2</a:t>
                </a:r>
                <a:r>
                  <a:rPr lang="en-AU" sz="1800" dirty="0" smtClean="0">
                    <a:solidFill>
                      <a:srgbClr val="C00000"/>
                    </a:solidFill>
                  </a:rPr>
                  <a:t> = </a:t>
                </a:r>
                <a:r>
                  <a:rPr lang="en-AU" sz="1800" dirty="0" smtClean="0">
                    <a:solidFill>
                      <a:srgbClr val="C00000"/>
                    </a:solidFill>
                    <a:latin typeface="Symbol" pitchFamily="18" charset="2"/>
                  </a:rPr>
                  <a:t>w</a:t>
                </a:r>
                <a:r>
                  <a:rPr lang="en-AU" sz="1800" baseline="-25000" dirty="0" smtClean="0">
                    <a:solidFill>
                      <a:srgbClr val="C00000"/>
                    </a:solidFill>
                    <a:latin typeface="Symbol" pitchFamily="18" charset="2"/>
                  </a:rPr>
                  <a:t>1</a:t>
                </a:r>
                <a:r>
                  <a:rPr lang="en-AU" sz="1800" dirty="0" smtClean="0">
                    <a:solidFill>
                      <a:srgbClr val="C00000"/>
                    </a:solidFill>
                    <a:latin typeface="Symbol" pitchFamily="18" charset="2"/>
                  </a:rPr>
                  <a:t> - W</a:t>
                </a:r>
                <a:endParaRPr lang="en-AU" sz="1800" dirty="0">
                  <a:solidFill>
                    <a:srgbClr val="C00000"/>
                  </a:solidFill>
                  <a:latin typeface="Symbol" pitchFamily="18" charset="2"/>
                </a:endParaRPr>
              </a:p>
            </p:txBody>
          </p:sp>
        </p:grpSp>
      </p:grpSp>
      <p:grpSp>
        <p:nvGrpSpPr>
          <p:cNvPr id="21" name="Group 81"/>
          <p:cNvGrpSpPr/>
          <p:nvPr/>
        </p:nvGrpSpPr>
        <p:grpSpPr>
          <a:xfrm>
            <a:off x="299513" y="2522362"/>
            <a:ext cx="1828800" cy="1707472"/>
            <a:chOff x="28556" y="1974574"/>
            <a:chExt cx="1828800" cy="1707472"/>
          </a:xfrm>
        </p:grpSpPr>
        <p:sp>
          <p:nvSpPr>
            <p:cNvPr id="85" name="TextBox 84"/>
            <p:cNvSpPr txBox="1"/>
            <p:nvPr/>
          </p:nvSpPr>
          <p:spPr>
            <a:xfrm>
              <a:off x="28556" y="3097271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 dirty="0" smtClean="0">
                  <a:solidFill>
                    <a:srgbClr val="C00000"/>
                  </a:solidFill>
                </a:rPr>
                <a:t>Pump reflected, down-shifted to </a:t>
              </a:r>
              <a:r>
                <a:rPr lang="en-AU" sz="1600" dirty="0" smtClean="0">
                  <a:solidFill>
                    <a:srgbClr val="C00000"/>
                  </a:solidFill>
                  <a:latin typeface="Symbol" pitchFamily="18" charset="2"/>
                </a:rPr>
                <a:t>w</a:t>
              </a:r>
              <a:r>
                <a:rPr lang="en-AU" sz="1600" baseline="-25000" dirty="0" smtClean="0">
                  <a:solidFill>
                    <a:srgbClr val="C00000"/>
                  </a:solidFill>
                  <a:latin typeface="Symbol" pitchFamily="18" charset="2"/>
                </a:rPr>
                <a:t>2</a:t>
              </a:r>
              <a:endParaRPr lang="en-AU" sz="1600" dirty="0">
                <a:solidFill>
                  <a:srgbClr val="C00000"/>
                </a:solidFill>
                <a:latin typeface="Symbol" pitchFamily="18" charset="2"/>
              </a:endParaRPr>
            </a:p>
          </p:txBody>
        </p:sp>
        <p:pic>
          <p:nvPicPr>
            <p:cNvPr id="78" name="Picture 77" descr="sinewave_2c_red.gif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38538" y="1974574"/>
              <a:ext cx="1054742" cy="1073426"/>
            </a:xfrm>
            <a:prstGeom prst="rect">
              <a:avLst/>
            </a:prstGeom>
          </p:spPr>
        </p:pic>
        <p:cxnSp>
          <p:nvCxnSpPr>
            <p:cNvPr id="79" name="Straight Arrow Connector 78"/>
            <p:cNvCxnSpPr/>
            <p:nvPr/>
          </p:nvCxnSpPr>
          <p:spPr>
            <a:xfrm rot="10800000">
              <a:off x="92765" y="2504661"/>
              <a:ext cx="114486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85"/>
          <p:cNvGrpSpPr/>
          <p:nvPr/>
        </p:nvGrpSpPr>
        <p:grpSpPr>
          <a:xfrm>
            <a:off x="6948264" y="1835532"/>
            <a:ext cx="1287532" cy="801380"/>
            <a:chOff x="5006503" y="395756"/>
            <a:chExt cx="1287532" cy="801380"/>
          </a:xfrm>
        </p:grpSpPr>
        <p:sp>
          <p:nvSpPr>
            <p:cNvPr id="88" name="TextBox 87"/>
            <p:cNvSpPr txBox="1"/>
            <p:nvPr/>
          </p:nvSpPr>
          <p:spPr>
            <a:xfrm>
              <a:off x="5006503" y="395756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800" dirty="0" smtClean="0"/>
                <a:t>waveguide</a:t>
              </a: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0800000" flipV="1">
              <a:off x="5006977" y="706810"/>
              <a:ext cx="503582" cy="490326"/>
            </a:xfrm>
            <a:prstGeom prst="line">
              <a:avLst/>
            </a:prstGeom>
            <a:ln w="6350">
              <a:solidFill>
                <a:srgbClr val="0202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extBox 121"/>
          <p:cNvSpPr txBox="1"/>
          <p:nvPr/>
        </p:nvSpPr>
        <p:spPr>
          <a:xfrm flipH="1">
            <a:off x="203639" y="996719"/>
            <a:ext cx="5481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u="sng" dirty="0" smtClean="0"/>
              <a:t>Stimulated </a:t>
            </a:r>
            <a:r>
              <a:rPr lang="en-AU" sz="1800" u="sng" dirty="0" err="1" smtClean="0"/>
              <a:t>Brillouin</a:t>
            </a:r>
            <a:r>
              <a:rPr lang="en-AU" sz="1800" u="sng" dirty="0" smtClean="0"/>
              <a:t> Scattering (SBS)</a:t>
            </a:r>
            <a:endParaRPr lang="en-AU" sz="1800" dirty="0" smtClean="0"/>
          </a:p>
          <a:p>
            <a:endParaRPr lang="en-AU" sz="1800" dirty="0" smtClean="0"/>
          </a:p>
        </p:txBody>
      </p:sp>
      <p:sp>
        <p:nvSpPr>
          <p:cNvPr id="75" name="TextBox 74"/>
          <p:cNvSpPr txBox="1"/>
          <p:nvPr/>
        </p:nvSpPr>
        <p:spPr>
          <a:xfrm>
            <a:off x="214282" y="1276407"/>
            <a:ext cx="6394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The light </a:t>
            </a:r>
            <a:r>
              <a:rPr lang="en-AU" sz="1800" i="1" dirty="0" smtClean="0"/>
              <a:t>resonantly excites</a:t>
            </a:r>
            <a:r>
              <a:rPr lang="en-AU" sz="1800" dirty="0" smtClean="0"/>
              <a:t> an acoustic wave in the material.</a:t>
            </a: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107504" y="6248345"/>
            <a:ext cx="62550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tabLst>
                <a:tab pos="457200" algn="l"/>
                <a:tab pos="5029200" algn="l"/>
              </a:tabLst>
            </a:pPr>
            <a:r>
              <a:rPr lang="en-AU" sz="1200" dirty="0" smtClean="0">
                <a:cs typeface="Times New Roman" pitchFamily="18" charset="0"/>
              </a:rPr>
              <a:t>B.J. Eggleton et al., Advances in Optics and Photonics </a:t>
            </a:r>
            <a:r>
              <a:rPr lang="en-AU" sz="1200" b="1" dirty="0" smtClean="0">
                <a:cs typeface="Times New Roman" pitchFamily="18" charset="0"/>
              </a:rPr>
              <a:t>5 </a:t>
            </a:r>
            <a:r>
              <a:rPr lang="en-AU" sz="1200" dirty="0" smtClean="0">
                <a:cs typeface="Times New Roman" pitchFamily="18" charset="0"/>
              </a:rPr>
              <a:t> (2013), p536-587.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03639" y="4077072"/>
            <a:ext cx="8688841" cy="2302346"/>
            <a:chOff x="203639" y="4077072"/>
            <a:chExt cx="8688841" cy="2302346"/>
          </a:xfrm>
        </p:grpSpPr>
        <p:sp>
          <p:nvSpPr>
            <p:cNvPr id="45" name="TextBox 44"/>
            <p:cNvSpPr txBox="1"/>
            <p:nvPr/>
          </p:nvSpPr>
          <p:spPr>
            <a:xfrm>
              <a:off x="203639" y="4509120"/>
              <a:ext cx="444224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800" dirty="0" smtClean="0"/>
                <a:t>SBS leads to a narrow Stokes peak in the</a:t>
              </a:r>
              <a:br>
                <a:rPr lang="en-AU" sz="1800" dirty="0" smtClean="0"/>
              </a:br>
              <a:r>
                <a:rPr lang="en-AU" sz="1800" dirty="0" smtClean="0"/>
                <a:t>counter-propagating direction.</a:t>
              </a:r>
            </a:p>
            <a:p>
              <a:endParaRPr lang="en-AU" sz="1800" dirty="0" smtClean="0"/>
            </a:p>
            <a:p>
              <a:endParaRPr lang="en-AU" sz="1800" dirty="0" smtClean="0"/>
            </a:p>
          </p:txBody>
        </p:sp>
        <p:grpSp>
          <p:nvGrpSpPr>
            <p:cNvPr id="50" name="Group 61"/>
            <p:cNvGrpSpPr/>
            <p:nvPr/>
          </p:nvGrpSpPr>
          <p:grpSpPr>
            <a:xfrm>
              <a:off x="251520" y="4077072"/>
              <a:ext cx="8640960" cy="2302346"/>
              <a:chOff x="233707" y="3841298"/>
              <a:chExt cx="8640960" cy="2302346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7412192" y="5743534"/>
                <a:ext cx="44595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AU" sz="2000" dirty="0" smtClean="0">
                    <a:solidFill>
                      <a:srgbClr val="000000"/>
                    </a:solidFill>
                    <a:latin typeface="Symbol" pitchFamily="18" charset="2"/>
                  </a:rPr>
                  <a:t>w</a:t>
                </a:r>
                <a:r>
                  <a:rPr lang="en-AU" sz="2000" baseline="-25000" dirty="0" smtClean="0">
                    <a:solidFill>
                      <a:srgbClr val="000000"/>
                    </a:solidFill>
                    <a:latin typeface="Symbol" pitchFamily="18" charset="2"/>
                  </a:rPr>
                  <a:t>1</a:t>
                </a:r>
                <a:endParaRPr lang="en-AU" sz="20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2" name="Group 120"/>
              <p:cNvGrpSpPr/>
              <p:nvPr/>
            </p:nvGrpSpPr>
            <p:grpSpPr>
              <a:xfrm>
                <a:off x="233707" y="3841298"/>
                <a:ext cx="8640960" cy="1980700"/>
                <a:chOff x="233707" y="3841298"/>
                <a:chExt cx="8640960" cy="1980700"/>
              </a:xfrm>
            </p:grpSpPr>
            <p:grpSp>
              <p:nvGrpSpPr>
                <p:cNvPr id="54" name="Group 116"/>
                <p:cNvGrpSpPr/>
                <p:nvPr/>
              </p:nvGrpSpPr>
              <p:grpSpPr>
                <a:xfrm>
                  <a:off x="233707" y="4966355"/>
                  <a:ext cx="3873840" cy="819159"/>
                  <a:chOff x="233707" y="4966355"/>
                  <a:chExt cx="3873840" cy="819159"/>
                </a:xfrm>
              </p:grpSpPr>
              <p:sp>
                <p:nvSpPr>
                  <p:cNvPr id="71" name="TextBox 70"/>
                  <p:cNvSpPr txBox="1"/>
                  <p:nvPr/>
                </p:nvSpPr>
                <p:spPr>
                  <a:xfrm>
                    <a:off x="233707" y="4983732"/>
                    <a:ext cx="155683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sz="1800" dirty="0" err="1" smtClean="0"/>
                      <a:t>Brillouin</a:t>
                    </a:r>
                    <a:r>
                      <a:rPr lang="en-AU" sz="1800" dirty="0" smtClean="0"/>
                      <a:t> shift </a:t>
                    </a: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709649" y="4966355"/>
                    <a:ext cx="2204963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AU" sz="2000" dirty="0" smtClean="0">
                        <a:latin typeface="Symbol" pitchFamily="18" charset="2"/>
                      </a:rPr>
                      <a:t>W ~ 2 p</a:t>
                    </a:r>
                    <a:r>
                      <a:rPr lang="en-AU" sz="2000" dirty="0" smtClean="0">
                        <a:latin typeface="+mn-lt"/>
                      </a:rPr>
                      <a:t> </a:t>
                    </a:r>
                    <a:r>
                      <a:rPr lang="en-AU" sz="1800" dirty="0" smtClean="0"/>
                      <a:t>x 7-11 GHz</a:t>
                    </a:r>
                  </a:p>
                </p:txBody>
              </p:sp>
              <p:sp>
                <p:nvSpPr>
                  <p:cNvPr id="77" name="TextBox 76"/>
                  <p:cNvSpPr txBox="1"/>
                  <p:nvPr/>
                </p:nvSpPr>
                <p:spPr>
                  <a:xfrm>
                    <a:off x="233707" y="5416182"/>
                    <a:ext cx="135165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sz="1800" u="sng" dirty="0" smtClean="0"/>
                      <a:t>Linewidth</a:t>
                    </a:r>
                    <a:r>
                      <a:rPr lang="en-AU" sz="1800" dirty="0" smtClean="0"/>
                      <a:t>   </a:t>
                    </a:r>
                  </a:p>
                </p:txBody>
              </p:sp>
              <p:sp>
                <p:nvSpPr>
                  <p:cNvPr id="80" name="Rectangle 79"/>
                  <p:cNvSpPr/>
                  <p:nvPr/>
                </p:nvSpPr>
                <p:spPr>
                  <a:xfrm>
                    <a:off x="1673867" y="5381170"/>
                    <a:ext cx="2433680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AU" sz="2000" dirty="0" smtClean="0">
                        <a:latin typeface="Symbol" pitchFamily="18" charset="2"/>
                      </a:rPr>
                      <a:t>G</a:t>
                    </a:r>
                    <a:r>
                      <a:rPr lang="en-AU" sz="2000" baseline="-25000" dirty="0" smtClean="0"/>
                      <a:t>B</a:t>
                    </a:r>
                    <a:r>
                      <a:rPr lang="en-AU" sz="2000" dirty="0" smtClean="0">
                        <a:latin typeface="Symbol" pitchFamily="18" charset="2"/>
                      </a:rPr>
                      <a:t> ~ 2 p</a:t>
                    </a:r>
                    <a:r>
                      <a:rPr lang="en-AU" sz="2000" dirty="0" smtClean="0">
                        <a:latin typeface="+mn-lt"/>
                      </a:rPr>
                      <a:t> </a:t>
                    </a:r>
                    <a:r>
                      <a:rPr lang="en-AU" sz="1800" dirty="0" smtClean="0"/>
                      <a:t>x 15-50 MHz</a:t>
                    </a:r>
                  </a:p>
                </p:txBody>
              </p:sp>
            </p:grpSp>
            <p:grpSp>
              <p:nvGrpSpPr>
                <p:cNvPr id="55" name="Group 119"/>
                <p:cNvGrpSpPr/>
                <p:nvPr/>
              </p:nvGrpSpPr>
              <p:grpSpPr>
                <a:xfrm>
                  <a:off x="3786182" y="3841298"/>
                  <a:ext cx="5088485" cy="1980700"/>
                  <a:chOff x="3786182" y="3841298"/>
                  <a:chExt cx="5088485" cy="1980700"/>
                </a:xfrm>
              </p:grpSpPr>
              <p:cxnSp>
                <p:nvCxnSpPr>
                  <p:cNvPr id="56" name="Straight Arrow Connector 55"/>
                  <p:cNvCxnSpPr/>
                  <p:nvPr/>
                </p:nvCxnSpPr>
                <p:spPr>
                  <a:xfrm>
                    <a:off x="3786182" y="5814972"/>
                    <a:ext cx="5072098" cy="1588"/>
                  </a:xfrm>
                  <a:prstGeom prst="straightConnector1">
                    <a:avLst/>
                  </a:prstGeom>
                  <a:ln>
                    <a:solidFill>
                      <a:srgbClr val="000000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Arrow Connector 56"/>
                  <p:cNvCxnSpPr/>
                  <p:nvPr/>
                </p:nvCxnSpPr>
                <p:spPr>
                  <a:xfrm rot="5400000" flipH="1" flipV="1">
                    <a:off x="6750064" y="4993435"/>
                    <a:ext cx="1643074" cy="1588"/>
                  </a:xfrm>
                  <a:prstGeom prst="straightConnector1">
                    <a:avLst/>
                  </a:prstGeom>
                  <a:ln>
                    <a:solidFill>
                      <a:srgbClr val="000000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Freeform 58"/>
                  <p:cNvSpPr/>
                  <p:nvPr/>
                </p:nvSpPr>
                <p:spPr>
                  <a:xfrm>
                    <a:off x="3932998" y="4241741"/>
                    <a:ext cx="4810539" cy="1580257"/>
                  </a:xfrm>
                  <a:custGeom>
                    <a:avLst/>
                    <a:gdLst>
                      <a:gd name="connsiteX0" fmla="*/ 0 w 4797287"/>
                      <a:gd name="connsiteY0" fmla="*/ 1537252 h 1797878"/>
                      <a:gd name="connsiteX1" fmla="*/ 927652 w 4797287"/>
                      <a:gd name="connsiteY1" fmla="*/ 1537252 h 1797878"/>
                      <a:gd name="connsiteX2" fmla="*/ 1603513 w 4797287"/>
                      <a:gd name="connsiteY2" fmla="*/ 1537252 h 1797878"/>
                      <a:gd name="connsiteX3" fmla="*/ 1789043 w 4797287"/>
                      <a:gd name="connsiteY3" fmla="*/ 0 h 1797878"/>
                      <a:gd name="connsiteX4" fmla="*/ 1881809 w 4797287"/>
                      <a:gd name="connsiteY4" fmla="*/ 1537252 h 1797878"/>
                      <a:gd name="connsiteX5" fmla="*/ 2345635 w 4797287"/>
                      <a:gd name="connsiteY5" fmla="*/ 1563756 h 1797878"/>
                      <a:gd name="connsiteX6" fmla="*/ 3366052 w 4797287"/>
                      <a:gd name="connsiteY6" fmla="*/ 1563756 h 1797878"/>
                      <a:gd name="connsiteX7" fmla="*/ 4797287 w 4797287"/>
                      <a:gd name="connsiteY7" fmla="*/ 1563756 h 1797878"/>
                      <a:gd name="connsiteX0" fmla="*/ 0 w 4797287"/>
                      <a:gd name="connsiteY0" fmla="*/ 1537252 h 1797878"/>
                      <a:gd name="connsiteX1" fmla="*/ 927652 w 4797287"/>
                      <a:gd name="connsiteY1" fmla="*/ 1537252 h 1797878"/>
                      <a:gd name="connsiteX2" fmla="*/ 1603513 w 4797287"/>
                      <a:gd name="connsiteY2" fmla="*/ 1537252 h 1797878"/>
                      <a:gd name="connsiteX3" fmla="*/ 1789043 w 4797287"/>
                      <a:gd name="connsiteY3" fmla="*/ 0 h 1797878"/>
                      <a:gd name="connsiteX4" fmla="*/ 1881809 w 4797287"/>
                      <a:gd name="connsiteY4" fmla="*/ 1537252 h 1797878"/>
                      <a:gd name="connsiteX5" fmla="*/ 2345635 w 4797287"/>
                      <a:gd name="connsiteY5" fmla="*/ 1563756 h 1797878"/>
                      <a:gd name="connsiteX6" fmla="*/ 3366052 w 4797287"/>
                      <a:gd name="connsiteY6" fmla="*/ 1563756 h 1797878"/>
                      <a:gd name="connsiteX7" fmla="*/ 4797287 w 4797287"/>
                      <a:gd name="connsiteY7" fmla="*/ 1563756 h 1797878"/>
                      <a:gd name="connsiteX0" fmla="*/ 0 w 4797287"/>
                      <a:gd name="connsiteY0" fmla="*/ 1537252 h 1797878"/>
                      <a:gd name="connsiteX1" fmla="*/ 927652 w 4797287"/>
                      <a:gd name="connsiteY1" fmla="*/ 1537252 h 1797878"/>
                      <a:gd name="connsiteX2" fmla="*/ 1603513 w 4797287"/>
                      <a:gd name="connsiteY2" fmla="*/ 1537252 h 1797878"/>
                      <a:gd name="connsiteX3" fmla="*/ 1789043 w 4797287"/>
                      <a:gd name="connsiteY3" fmla="*/ 0 h 1797878"/>
                      <a:gd name="connsiteX4" fmla="*/ 1881809 w 4797287"/>
                      <a:gd name="connsiteY4" fmla="*/ 1537252 h 1797878"/>
                      <a:gd name="connsiteX5" fmla="*/ 2345635 w 4797287"/>
                      <a:gd name="connsiteY5" fmla="*/ 1563756 h 1797878"/>
                      <a:gd name="connsiteX6" fmla="*/ 3366052 w 4797287"/>
                      <a:gd name="connsiteY6" fmla="*/ 1563756 h 1797878"/>
                      <a:gd name="connsiteX7" fmla="*/ 4797287 w 4797287"/>
                      <a:gd name="connsiteY7" fmla="*/ 1563756 h 1797878"/>
                      <a:gd name="connsiteX0" fmla="*/ 0 w 4797287"/>
                      <a:gd name="connsiteY0" fmla="*/ 1542707 h 1770602"/>
                      <a:gd name="connsiteX1" fmla="*/ 927652 w 4797287"/>
                      <a:gd name="connsiteY1" fmla="*/ 1542707 h 1770602"/>
                      <a:gd name="connsiteX2" fmla="*/ 1603513 w 4797287"/>
                      <a:gd name="connsiteY2" fmla="*/ 1542707 h 1770602"/>
                      <a:gd name="connsiteX3" fmla="*/ 1789043 w 4797287"/>
                      <a:gd name="connsiteY3" fmla="*/ 5455 h 1770602"/>
                      <a:gd name="connsiteX4" fmla="*/ 1947231 w 4797287"/>
                      <a:gd name="connsiteY4" fmla="*/ 1509976 h 1770602"/>
                      <a:gd name="connsiteX5" fmla="*/ 2345635 w 4797287"/>
                      <a:gd name="connsiteY5" fmla="*/ 1569211 h 1770602"/>
                      <a:gd name="connsiteX6" fmla="*/ 3366052 w 4797287"/>
                      <a:gd name="connsiteY6" fmla="*/ 1569211 h 1770602"/>
                      <a:gd name="connsiteX7" fmla="*/ 4797287 w 4797287"/>
                      <a:gd name="connsiteY7" fmla="*/ 1569211 h 1770602"/>
                      <a:gd name="connsiteX0" fmla="*/ 0 w 4797287"/>
                      <a:gd name="connsiteY0" fmla="*/ 1542707 h 1770602"/>
                      <a:gd name="connsiteX1" fmla="*/ 927652 w 4797287"/>
                      <a:gd name="connsiteY1" fmla="*/ 1542707 h 1770602"/>
                      <a:gd name="connsiteX2" fmla="*/ 1603513 w 4797287"/>
                      <a:gd name="connsiteY2" fmla="*/ 1542707 h 1770602"/>
                      <a:gd name="connsiteX3" fmla="*/ 1789043 w 4797287"/>
                      <a:gd name="connsiteY3" fmla="*/ 5455 h 1770602"/>
                      <a:gd name="connsiteX4" fmla="*/ 1947231 w 4797287"/>
                      <a:gd name="connsiteY4" fmla="*/ 1509976 h 1770602"/>
                      <a:gd name="connsiteX5" fmla="*/ 2345635 w 4797287"/>
                      <a:gd name="connsiteY5" fmla="*/ 1569211 h 1770602"/>
                      <a:gd name="connsiteX6" fmla="*/ 3366052 w 4797287"/>
                      <a:gd name="connsiteY6" fmla="*/ 1569211 h 1770602"/>
                      <a:gd name="connsiteX7" fmla="*/ 4797287 w 4797287"/>
                      <a:gd name="connsiteY7" fmla="*/ 1569211 h 1770602"/>
                      <a:gd name="connsiteX0" fmla="*/ 0 w 4797287"/>
                      <a:gd name="connsiteY0" fmla="*/ 1542707 h 1579083"/>
                      <a:gd name="connsiteX1" fmla="*/ 927652 w 4797287"/>
                      <a:gd name="connsiteY1" fmla="*/ 1542707 h 1579083"/>
                      <a:gd name="connsiteX2" fmla="*/ 1603513 w 4797287"/>
                      <a:gd name="connsiteY2" fmla="*/ 1542707 h 1579083"/>
                      <a:gd name="connsiteX3" fmla="*/ 1789043 w 4797287"/>
                      <a:gd name="connsiteY3" fmla="*/ 5455 h 1579083"/>
                      <a:gd name="connsiteX4" fmla="*/ 1947231 w 4797287"/>
                      <a:gd name="connsiteY4" fmla="*/ 1509976 h 1579083"/>
                      <a:gd name="connsiteX5" fmla="*/ 2345635 w 4797287"/>
                      <a:gd name="connsiteY5" fmla="*/ 1569211 h 1579083"/>
                      <a:gd name="connsiteX6" fmla="*/ 3366052 w 4797287"/>
                      <a:gd name="connsiteY6" fmla="*/ 1569211 h 1579083"/>
                      <a:gd name="connsiteX7" fmla="*/ 4797287 w 4797287"/>
                      <a:gd name="connsiteY7" fmla="*/ 1569211 h 1579083"/>
                      <a:gd name="connsiteX0" fmla="*/ 0 w 4797287"/>
                      <a:gd name="connsiteY0" fmla="*/ 1542707 h 1579083"/>
                      <a:gd name="connsiteX1" fmla="*/ 927652 w 4797287"/>
                      <a:gd name="connsiteY1" fmla="*/ 1542707 h 1579083"/>
                      <a:gd name="connsiteX2" fmla="*/ 1603513 w 4797287"/>
                      <a:gd name="connsiteY2" fmla="*/ 1542707 h 1579083"/>
                      <a:gd name="connsiteX3" fmla="*/ 1789043 w 4797287"/>
                      <a:gd name="connsiteY3" fmla="*/ 5455 h 1579083"/>
                      <a:gd name="connsiteX4" fmla="*/ 1933978 w 4797287"/>
                      <a:gd name="connsiteY4" fmla="*/ 1509976 h 1579083"/>
                      <a:gd name="connsiteX5" fmla="*/ 2345635 w 4797287"/>
                      <a:gd name="connsiteY5" fmla="*/ 1569211 h 1579083"/>
                      <a:gd name="connsiteX6" fmla="*/ 3366052 w 4797287"/>
                      <a:gd name="connsiteY6" fmla="*/ 1569211 h 1579083"/>
                      <a:gd name="connsiteX7" fmla="*/ 4797287 w 4797287"/>
                      <a:gd name="connsiteY7" fmla="*/ 1569211 h 1579083"/>
                      <a:gd name="connsiteX0" fmla="*/ 0 w 4797287"/>
                      <a:gd name="connsiteY0" fmla="*/ 1542707 h 1579083"/>
                      <a:gd name="connsiteX1" fmla="*/ 927652 w 4797287"/>
                      <a:gd name="connsiteY1" fmla="*/ 1542707 h 1579083"/>
                      <a:gd name="connsiteX2" fmla="*/ 1603513 w 4797287"/>
                      <a:gd name="connsiteY2" fmla="*/ 1542707 h 1579083"/>
                      <a:gd name="connsiteX3" fmla="*/ 1789043 w 4797287"/>
                      <a:gd name="connsiteY3" fmla="*/ 5455 h 1579083"/>
                      <a:gd name="connsiteX4" fmla="*/ 1933978 w 4797287"/>
                      <a:gd name="connsiteY4" fmla="*/ 1509976 h 1579083"/>
                      <a:gd name="connsiteX5" fmla="*/ 2345635 w 4797287"/>
                      <a:gd name="connsiteY5" fmla="*/ 1569211 h 1579083"/>
                      <a:gd name="connsiteX6" fmla="*/ 3366052 w 4797287"/>
                      <a:gd name="connsiteY6" fmla="*/ 1569211 h 1579083"/>
                      <a:gd name="connsiteX7" fmla="*/ 4797287 w 4797287"/>
                      <a:gd name="connsiteY7" fmla="*/ 1569211 h 1579083"/>
                      <a:gd name="connsiteX0" fmla="*/ 0 w 4797287"/>
                      <a:gd name="connsiteY0" fmla="*/ 1542707 h 1579083"/>
                      <a:gd name="connsiteX1" fmla="*/ 927652 w 4797287"/>
                      <a:gd name="connsiteY1" fmla="*/ 1542707 h 1579083"/>
                      <a:gd name="connsiteX2" fmla="*/ 1603513 w 4797287"/>
                      <a:gd name="connsiteY2" fmla="*/ 1542707 h 1579083"/>
                      <a:gd name="connsiteX3" fmla="*/ 1789043 w 4797287"/>
                      <a:gd name="connsiteY3" fmla="*/ 5455 h 1579083"/>
                      <a:gd name="connsiteX4" fmla="*/ 1933978 w 4797287"/>
                      <a:gd name="connsiteY4" fmla="*/ 1509976 h 1579083"/>
                      <a:gd name="connsiteX5" fmla="*/ 2345635 w 4797287"/>
                      <a:gd name="connsiteY5" fmla="*/ 1569211 h 1579083"/>
                      <a:gd name="connsiteX6" fmla="*/ 3366052 w 4797287"/>
                      <a:gd name="connsiteY6" fmla="*/ 1569211 h 1579083"/>
                      <a:gd name="connsiteX7" fmla="*/ 4797287 w 4797287"/>
                      <a:gd name="connsiteY7" fmla="*/ 1569211 h 1579083"/>
                      <a:gd name="connsiteX0" fmla="*/ 0 w 4797287"/>
                      <a:gd name="connsiteY0" fmla="*/ 1540632 h 1593642"/>
                      <a:gd name="connsiteX1" fmla="*/ 927652 w 4797287"/>
                      <a:gd name="connsiteY1" fmla="*/ 1540632 h 1593642"/>
                      <a:gd name="connsiteX2" fmla="*/ 1603513 w 4797287"/>
                      <a:gd name="connsiteY2" fmla="*/ 1540632 h 1593642"/>
                      <a:gd name="connsiteX3" fmla="*/ 1789043 w 4797287"/>
                      <a:gd name="connsiteY3" fmla="*/ 3380 h 1593642"/>
                      <a:gd name="connsiteX4" fmla="*/ 1933978 w 4797287"/>
                      <a:gd name="connsiteY4" fmla="*/ 1560910 h 1593642"/>
                      <a:gd name="connsiteX5" fmla="*/ 2345635 w 4797287"/>
                      <a:gd name="connsiteY5" fmla="*/ 1567136 h 1593642"/>
                      <a:gd name="connsiteX6" fmla="*/ 3366052 w 4797287"/>
                      <a:gd name="connsiteY6" fmla="*/ 1567136 h 1593642"/>
                      <a:gd name="connsiteX7" fmla="*/ 4797287 w 4797287"/>
                      <a:gd name="connsiteY7" fmla="*/ 1567136 h 1593642"/>
                      <a:gd name="connsiteX0" fmla="*/ 0 w 4797287"/>
                      <a:gd name="connsiteY0" fmla="*/ 1540632 h 1567136"/>
                      <a:gd name="connsiteX1" fmla="*/ 927652 w 4797287"/>
                      <a:gd name="connsiteY1" fmla="*/ 1540632 h 1567136"/>
                      <a:gd name="connsiteX2" fmla="*/ 1603513 w 4797287"/>
                      <a:gd name="connsiteY2" fmla="*/ 1540632 h 1567136"/>
                      <a:gd name="connsiteX3" fmla="*/ 1789043 w 4797287"/>
                      <a:gd name="connsiteY3" fmla="*/ 3380 h 1567136"/>
                      <a:gd name="connsiteX4" fmla="*/ 1933978 w 4797287"/>
                      <a:gd name="connsiteY4" fmla="*/ 1560910 h 1567136"/>
                      <a:gd name="connsiteX5" fmla="*/ 2345635 w 4797287"/>
                      <a:gd name="connsiteY5" fmla="*/ 1567136 h 1567136"/>
                      <a:gd name="connsiteX6" fmla="*/ 3366052 w 4797287"/>
                      <a:gd name="connsiteY6" fmla="*/ 1567136 h 1567136"/>
                      <a:gd name="connsiteX7" fmla="*/ 4797287 w 4797287"/>
                      <a:gd name="connsiteY7" fmla="*/ 1567136 h 1567136"/>
                      <a:gd name="connsiteX0" fmla="*/ 0 w 4797287"/>
                      <a:gd name="connsiteY0" fmla="*/ 1542841 h 1569345"/>
                      <a:gd name="connsiteX1" fmla="*/ 927652 w 4797287"/>
                      <a:gd name="connsiteY1" fmla="*/ 1542841 h 1569345"/>
                      <a:gd name="connsiteX2" fmla="*/ 1590261 w 4797287"/>
                      <a:gd name="connsiteY2" fmla="*/ 1529588 h 1569345"/>
                      <a:gd name="connsiteX3" fmla="*/ 1789043 w 4797287"/>
                      <a:gd name="connsiteY3" fmla="*/ 5589 h 1569345"/>
                      <a:gd name="connsiteX4" fmla="*/ 1933978 w 4797287"/>
                      <a:gd name="connsiteY4" fmla="*/ 1563119 h 1569345"/>
                      <a:gd name="connsiteX5" fmla="*/ 2345635 w 4797287"/>
                      <a:gd name="connsiteY5" fmla="*/ 1569345 h 1569345"/>
                      <a:gd name="connsiteX6" fmla="*/ 3366052 w 4797287"/>
                      <a:gd name="connsiteY6" fmla="*/ 1569345 h 1569345"/>
                      <a:gd name="connsiteX7" fmla="*/ 4797287 w 4797287"/>
                      <a:gd name="connsiteY7" fmla="*/ 1569345 h 1569345"/>
                      <a:gd name="connsiteX0" fmla="*/ 0 w 4797287"/>
                      <a:gd name="connsiteY0" fmla="*/ 1540632 h 1567136"/>
                      <a:gd name="connsiteX1" fmla="*/ 927652 w 4797287"/>
                      <a:gd name="connsiteY1" fmla="*/ 1540632 h 1567136"/>
                      <a:gd name="connsiteX2" fmla="*/ 1590261 w 4797287"/>
                      <a:gd name="connsiteY2" fmla="*/ 1527379 h 1567136"/>
                      <a:gd name="connsiteX3" fmla="*/ 1789043 w 4797287"/>
                      <a:gd name="connsiteY3" fmla="*/ 3380 h 1567136"/>
                      <a:gd name="connsiteX4" fmla="*/ 1973735 w 4797287"/>
                      <a:gd name="connsiteY4" fmla="*/ 1547657 h 1567136"/>
                      <a:gd name="connsiteX5" fmla="*/ 2345635 w 4797287"/>
                      <a:gd name="connsiteY5" fmla="*/ 1567136 h 1567136"/>
                      <a:gd name="connsiteX6" fmla="*/ 3366052 w 4797287"/>
                      <a:gd name="connsiteY6" fmla="*/ 1567136 h 1567136"/>
                      <a:gd name="connsiteX7" fmla="*/ 4797287 w 4797287"/>
                      <a:gd name="connsiteY7" fmla="*/ 1567136 h 1567136"/>
                      <a:gd name="connsiteX0" fmla="*/ 0 w 4797287"/>
                      <a:gd name="connsiteY0" fmla="*/ 1540632 h 1567136"/>
                      <a:gd name="connsiteX1" fmla="*/ 927652 w 4797287"/>
                      <a:gd name="connsiteY1" fmla="*/ 1540632 h 1567136"/>
                      <a:gd name="connsiteX2" fmla="*/ 1669774 w 4797287"/>
                      <a:gd name="connsiteY2" fmla="*/ 1527379 h 1567136"/>
                      <a:gd name="connsiteX3" fmla="*/ 1789043 w 4797287"/>
                      <a:gd name="connsiteY3" fmla="*/ 3380 h 1567136"/>
                      <a:gd name="connsiteX4" fmla="*/ 1973735 w 4797287"/>
                      <a:gd name="connsiteY4" fmla="*/ 1547657 h 1567136"/>
                      <a:gd name="connsiteX5" fmla="*/ 2345635 w 4797287"/>
                      <a:gd name="connsiteY5" fmla="*/ 1567136 h 1567136"/>
                      <a:gd name="connsiteX6" fmla="*/ 3366052 w 4797287"/>
                      <a:gd name="connsiteY6" fmla="*/ 1567136 h 1567136"/>
                      <a:gd name="connsiteX7" fmla="*/ 4797287 w 4797287"/>
                      <a:gd name="connsiteY7" fmla="*/ 1567136 h 1567136"/>
                      <a:gd name="connsiteX0" fmla="*/ 0 w 4797287"/>
                      <a:gd name="connsiteY0" fmla="*/ 1538289 h 1564793"/>
                      <a:gd name="connsiteX1" fmla="*/ 927652 w 4797287"/>
                      <a:gd name="connsiteY1" fmla="*/ 1538289 h 1564793"/>
                      <a:gd name="connsiteX2" fmla="*/ 1669774 w 4797287"/>
                      <a:gd name="connsiteY2" fmla="*/ 1525036 h 1564793"/>
                      <a:gd name="connsiteX3" fmla="*/ 1789043 w 4797287"/>
                      <a:gd name="connsiteY3" fmla="*/ 1037 h 1564793"/>
                      <a:gd name="connsiteX4" fmla="*/ 1880131 w 4797287"/>
                      <a:gd name="connsiteY4" fmla="*/ 1518811 h 1564793"/>
                      <a:gd name="connsiteX5" fmla="*/ 2345635 w 4797287"/>
                      <a:gd name="connsiteY5" fmla="*/ 1564793 h 1564793"/>
                      <a:gd name="connsiteX6" fmla="*/ 3366052 w 4797287"/>
                      <a:gd name="connsiteY6" fmla="*/ 1564793 h 1564793"/>
                      <a:gd name="connsiteX7" fmla="*/ 4797287 w 4797287"/>
                      <a:gd name="connsiteY7" fmla="*/ 1564793 h 1564793"/>
                      <a:gd name="connsiteX0" fmla="*/ 0 w 4797287"/>
                      <a:gd name="connsiteY0" fmla="*/ 1542841 h 1569345"/>
                      <a:gd name="connsiteX1" fmla="*/ 927652 w 4797287"/>
                      <a:gd name="connsiteY1" fmla="*/ 1542841 h 1569345"/>
                      <a:gd name="connsiteX2" fmla="*/ 1669774 w 4797287"/>
                      <a:gd name="connsiteY2" fmla="*/ 1529588 h 1569345"/>
                      <a:gd name="connsiteX3" fmla="*/ 1789043 w 4797287"/>
                      <a:gd name="connsiteY3" fmla="*/ 5589 h 1569345"/>
                      <a:gd name="connsiteX4" fmla="*/ 1893383 w 4797287"/>
                      <a:gd name="connsiteY4" fmla="*/ 1563120 h 1569345"/>
                      <a:gd name="connsiteX5" fmla="*/ 2345635 w 4797287"/>
                      <a:gd name="connsiteY5" fmla="*/ 1569345 h 1569345"/>
                      <a:gd name="connsiteX6" fmla="*/ 3366052 w 4797287"/>
                      <a:gd name="connsiteY6" fmla="*/ 1569345 h 1569345"/>
                      <a:gd name="connsiteX7" fmla="*/ 4797287 w 4797287"/>
                      <a:gd name="connsiteY7" fmla="*/ 1569345 h 1569345"/>
                      <a:gd name="connsiteX0" fmla="*/ 0 w 4797287"/>
                      <a:gd name="connsiteY0" fmla="*/ 1547258 h 1573762"/>
                      <a:gd name="connsiteX1" fmla="*/ 927652 w 4797287"/>
                      <a:gd name="connsiteY1" fmla="*/ 1547258 h 1573762"/>
                      <a:gd name="connsiteX2" fmla="*/ 1704803 w 4797287"/>
                      <a:gd name="connsiteY2" fmla="*/ 1507502 h 1573762"/>
                      <a:gd name="connsiteX3" fmla="*/ 1789043 w 4797287"/>
                      <a:gd name="connsiteY3" fmla="*/ 10006 h 1573762"/>
                      <a:gd name="connsiteX4" fmla="*/ 1893383 w 4797287"/>
                      <a:gd name="connsiteY4" fmla="*/ 1567537 h 1573762"/>
                      <a:gd name="connsiteX5" fmla="*/ 2345635 w 4797287"/>
                      <a:gd name="connsiteY5" fmla="*/ 1573762 h 1573762"/>
                      <a:gd name="connsiteX6" fmla="*/ 3366052 w 4797287"/>
                      <a:gd name="connsiteY6" fmla="*/ 1573762 h 1573762"/>
                      <a:gd name="connsiteX7" fmla="*/ 4797287 w 4797287"/>
                      <a:gd name="connsiteY7" fmla="*/ 1573762 h 1573762"/>
                      <a:gd name="connsiteX0" fmla="*/ 0 w 4797287"/>
                      <a:gd name="connsiteY0" fmla="*/ 1540498 h 1589090"/>
                      <a:gd name="connsiteX1" fmla="*/ 927652 w 4797287"/>
                      <a:gd name="connsiteY1" fmla="*/ 1540498 h 1589090"/>
                      <a:gd name="connsiteX2" fmla="*/ 1651795 w 4797287"/>
                      <a:gd name="connsiteY2" fmla="*/ 1580255 h 1589090"/>
                      <a:gd name="connsiteX3" fmla="*/ 1789043 w 4797287"/>
                      <a:gd name="connsiteY3" fmla="*/ 3246 h 1589090"/>
                      <a:gd name="connsiteX4" fmla="*/ 1893383 w 4797287"/>
                      <a:gd name="connsiteY4" fmla="*/ 1560777 h 1589090"/>
                      <a:gd name="connsiteX5" fmla="*/ 2345635 w 4797287"/>
                      <a:gd name="connsiteY5" fmla="*/ 1567002 h 1589090"/>
                      <a:gd name="connsiteX6" fmla="*/ 3366052 w 4797287"/>
                      <a:gd name="connsiteY6" fmla="*/ 1567002 h 1589090"/>
                      <a:gd name="connsiteX7" fmla="*/ 4797287 w 4797287"/>
                      <a:gd name="connsiteY7" fmla="*/ 1567002 h 1589090"/>
                      <a:gd name="connsiteX0" fmla="*/ 0 w 4797287"/>
                      <a:gd name="connsiteY0" fmla="*/ 1540498 h 1580255"/>
                      <a:gd name="connsiteX1" fmla="*/ 927652 w 4797287"/>
                      <a:gd name="connsiteY1" fmla="*/ 1540498 h 1580255"/>
                      <a:gd name="connsiteX2" fmla="*/ 1651795 w 4797287"/>
                      <a:gd name="connsiteY2" fmla="*/ 1580255 h 1580255"/>
                      <a:gd name="connsiteX3" fmla="*/ 1789043 w 4797287"/>
                      <a:gd name="connsiteY3" fmla="*/ 3246 h 1580255"/>
                      <a:gd name="connsiteX4" fmla="*/ 1893383 w 4797287"/>
                      <a:gd name="connsiteY4" fmla="*/ 1560777 h 1580255"/>
                      <a:gd name="connsiteX5" fmla="*/ 2345635 w 4797287"/>
                      <a:gd name="connsiteY5" fmla="*/ 1567002 h 1580255"/>
                      <a:gd name="connsiteX6" fmla="*/ 3366052 w 4797287"/>
                      <a:gd name="connsiteY6" fmla="*/ 1567002 h 1580255"/>
                      <a:gd name="connsiteX7" fmla="*/ 4797287 w 4797287"/>
                      <a:gd name="connsiteY7" fmla="*/ 1567002 h 1580255"/>
                      <a:gd name="connsiteX0" fmla="*/ 0 w 4797287"/>
                      <a:gd name="connsiteY0" fmla="*/ 1580255 h 1580255"/>
                      <a:gd name="connsiteX1" fmla="*/ 927652 w 4797287"/>
                      <a:gd name="connsiteY1" fmla="*/ 1540498 h 1580255"/>
                      <a:gd name="connsiteX2" fmla="*/ 1651795 w 4797287"/>
                      <a:gd name="connsiteY2" fmla="*/ 1580255 h 1580255"/>
                      <a:gd name="connsiteX3" fmla="*/ 1789043 w 4797287"/>
                      <a:gd name="connsiteY3" fmla="*/ 3246 h 1580255"/>
                      <a:gd name="connsiteX4" fmla="*/ 1893383 w 4797287"/>
                      <a:gd name="connsiteY4" fmla="*/ 1560777 h 1580255"/>
                      <a:gd name="connsiteX5" fmla="*/ 2345635 w 4797287"/>
                      <a:gd name="connsiteY5" fmla="*/ 1567002 h 1580255"/>
                      <a:gd name="connsiteX6" fmla="*/ 3366052 w 4797287"/>
                      <a:gd name="connsiteY6" fmla="*/ 1567002 h 1580255"/>
                      <a:gd name="connsiteX7" fmla="*/ 4797287 w 4797287"/>
                      <a:gd name="connsiteY7" fmla="*/ 1567002 h 1580255"/>
                      <a:gd name="connsiteX0" fmla="*/ 0 w 4797287"/>
                      <a:gd name="connsiteY0" fmla="*/ 1580255 h 1580255"/>
                      <a:gd name="connsiteX1" fmla="*/ 943071 w 4797287"/>
                      <a:gd name="connsiteY1" fmla="*/ 1534271 h 1580255"/>
                      <a:gd name="connsiteX2" fmla="*/ 1651795 w 4797287"/>
                      <a:gd name="connsiteY2" fmla="*/ 1580255 h 1580255"/>
                      <a:gd name="connsiteX3" fmla="*/ 1789043 w 4797287"/>
                      <a:gd name="connsiteY3" fmla="*/ 3246 h 1580255"/>
                      <a:gd name="connsiteX4" fmla="*/ 1893383 w 4797287"/>
                      <a:gd name="connsiteY4" fmla="*/ 1560777 h 1580255"/>
                      <a:gd name="connsiteX5" fmla="*/ 2345635 w 4797287"/>
                      <a:gd name="connsiteY5" fmla="*/ 1567002 h 1580255"/>
                      <a:gd name="connsiteX6" fmla="*/ 3366052 w 4797287"/>
                      <a:gd name="connsiteY6" fmla="*/ 1567002 h 1580255"/>
                      <a:gd name="connsiteX7" fmla="*/ 4797287 w 4797287"/>
                      <a:gd name="connsiteY7" fmla="*/ 1567002 h 1580255"/>
                      <a:gd name="connsiteX0" fmla="*/ 0 w 4810539"/>
                      <a:gd name="connsiteY0" fmla="*/ 1560776 h 1580255"/>
                      <a:gd name="connsiteX1" fmla="*/ 956323 w 4810539"/>
                      <a:gd name="connsiteY1" fmla="*/ 1534271 h 1580255"/>
                      <a:gd name="connsiteX2" fmla="*/ 1665047 w 4810539"/>
                      <a:gd name="connsiteY2" fmla="*/ 1580255 h 1580255"/>
                      <a:gd name="connsiteX3" fmla="*/ 1802295 w 4810539"/>
                      <a:gd name="connsiteY3" fmla="*/ 3246 h 1580255"/>
                      <a:gd name="connsiteX4" fmla="*/ 1906635 w 4810539"/>
                      <a:gd name="connsiteY4" fmla="*/ 1560777 h 1580255"/>
                      <a:gd name="connsiteX5" fmla="*/ 2358887 w 4810539"/>
                      <a:gd name="connsiteY5" fmla="*/ 1567002 h 1580255"/>
                      <a:gd name="connsiteX6" fmla="*/ 3379304 w 4810539"/>
                      <a:gd name="connsiteY6" fmla="*/ 1567002 h 1580255"/>
                      <a:gd name="connsiteX7" fmla="*/ 4810539 w 4810539"/>
                      <a:gd name="connsiteY7" fmla="*/ 1567002 h 1580255"/>
                      <a:gd name="connsiteX0" fmla="*/ 0 w 4810539"/>
                      <a:gd name="connsiteY0" fmla="*/ 1560776 h 1580255"/>
                      <a:gd name="connsiteX1" fmla="*/ 958490 w 4810539"/>
                      <a:gd name="connsiteY1" fmla="*/ 1554548 h 1580255"/>
                      <a:gd name="connsiteX2" fmla="*/ 1665047 w 4810539"/>
                      <a:gd name="connsiteY2" fmla="*/ 1580255 h 1580255"/>
                      <a:gd name="connsiteX3" fmla="*/ 1802295 w 4810539"/>
                      <a:gd name="connsiteY3" fmla="*/ 3246 h 1580255"/>
                      <a:gd name="connsiteX4" fmla="*/ 1906635 w 4810539"/>
                      <a:gd name="connsiteY4" fmla="*/ 1560777 h 1580255"/>
                      <a:gd name="connsiteX5" fmla="*/ 2358887 w 4810539"/>
                      <a:gd name="connsiteY5" fmla="*/ 1567002 h 1580255"/>
                      <a:gd name="connsiteX6" fmla="*/ 3379304 w 4810539"/>
                      <a:gd name="connsiteY6" fmla="*/ 1567002 h 1580255"/>
                      <a:gd name="connsiteX7" fmla="*/ 4810539 w 4810539"/>
                      <a:gd name="connsiteY7" fmla="*/ 1567002 h 1580255"/>
                      <a:gd name="connsiteX0" fmla="*/ 0 w 4810539"/>
                      <a:gd name="connsiteY0" fmla="*/ 1560776 h 1580255"/>
                      <a:gd name="connsiteX1" fmla="*/ 1000413 w 4810539"/>
                      <a:gd name="connsiteY1" fmla="*/ 1535069 h 1580255"/>
                      <a:gd name="connsiteX2" fmla="*/ 1665047 w 4810539"/>
                      <a:gd name="connsiteY2" fmla="*/ 1580255 h 1580255"/>
                      <a:gd name="connsiteX3" fmla="*/ 1802295 w 4810539"/>
                      <a:gd name="connsiteY3" fmla="*/ 3246 h 1580255"/>
                      <a:gd name="connsiteX4" fmla="*/ 1906635 w 4810539"/>
                      <a:gd name="connsiteY4" fmla="*/ 1560777 h 1580255"/>
                      <a:gd name="connsiteX5" fmla="*/ 2358887 w 4810539"/>
                      <a:gd name="connsiteY5" fmla="*/ 1567002 h 1580255"/>
                      <a:gd name="connsiteX6" fmla="*/ 3379304 w 4810539"/>
                      <a:gd name="connsiteY6" fmla="*/ 1567002 h 1580255"/>
                      <a:gd name="connsiteX7" fmla="*/ 4810539 w 4810539"/>
                      <a:gd name="connsiteY7" fmla="*/ 1567002 h 1580255"/>
                      <a:gd name="connsiteX0" fmla="*/ 0 w 4810539"/>
                      <a:gd name="connsiteY0" fmla="*/ 1560776 h 1580255"/>
                      <a:gd name="connsiteX1" fmla="*/ 1000413 w 4810539"/>
                      <a:gd name="connsiteY1" fmla="*/ 1574826 h 1580255"/>
                      <a:gd name="connsiteX2" fmla="*/ 1665047 w 4810539"/>
                      <a:gd name="connsiteY2" fmla="*/ 1580255 h 1580255"/>
                      <a:gd name="connsiteX3" fmla="*/ 1802295 w 4810539"/>
                      <a:gd name="connsiteY3" fmla="*/ 3246 h 1580255"/>
                      <a:gd name="connsiteX4" fmla="*/ 1906635 w 4810539"/>
                      <a:gd name="connsiteY4" fmla="*/ 1560777 h 1580255"/>
                      <a:gd name="connsiteX5" fmla="*/ 2358887 w 4810539"/>
                      <a:gd name="connsiteY5" fmla="*/ 1567002 h 1580255"/>
                      <a:gd name="connsiteX6" fmla="*/ 3379304 w 4810539"/>
                      <a:gd name="connsiteY6" fmla="*/ 1567002 h 1580255"/>
                      <a:gd name="connsiteX7" fmla="*/ 4810539 w 4810539"/>
                      <a:gd name="connsiteY7" fmla="*/ 1567002 h 1580255"/>
                      <a:gd name="connsiteX0" fmla="*/ 0 w 4810539"/>
                      <a:gd name="connsiteY0" fmla="*/ 1560776 h 1580255"/>
                      <a:gd name="connsiteX1" fmla="*/ 1000413 w 4810539"/>
                      <a:gd name="connsiteY1" fmla="*/ 1574826 h 1580255"/>
                      <a:gd name="connsiteX2" fmla="*/ 1665047 w 4810539"/>
                      <a:gd name="connsiteY2" fmla="*/ 1580255 h 1580255"/>
                      <a:gd name="connsiteX3" fmla="*/ 1802295 w 4810539"/>
                      <a:gd name="connsiteY3" fmla="*/ 3246 h 1580255"/>
                      <a:gd name="connsiteX4" fmla="*/ 1906635 w 4810539"/>
                      <a:gd name="connsiteY4" fmla="*/ 1560777 h 1580255"/>
                      <a:gd name="connsiteX5" fmla="*/ 2358887 w 4810539"/>
                      <a:gd name="connsiteY5" fmla="*/ 1567002 h 1580255"/>
                      <a:gd name="connsiteX6" fmla="*/ 3379304 w 4810539"/>
                      <a:gd name="connsiteY6" fmla="*/ 1567002 h 1580255"/>
                      <a:gd name="connsiteX7" fmla="*/ 4810539 w 4810539"/>
                      <a:gd name="connsiteY7" fmla="*/ 1567002 h 1580255"/>
                      <a:gd name="connsiteX0" fmla="*/ 0 w 4810539"/>
                      <a:gd name="connsiteY0" fmla="*/ 1560776 h 1593509"/>
                      <a:gd name="connsiteX1" fmla="*/ 1000413 w 4810539"/>
                      <a:gd name="connsiteY1" fmla="*/ 1574826 h 1593509"/>
                      <a:gd name="connsiteX2" fmla="*/ 1665047 w 4810539"/>
                      <a:gd name="connsiteY2" fmla="*/ 1580255 h 1593509"/>
                      <a:gd name="connsiteX3" fmla="*/ 1802295 w 4810539"/>
                      <a:gd name="connsiteY3" fmla="*/ 3246 h 1593509"/>
                      <a:gd name="connsiteX4" fmla="*/ 1906635 w 4810539"/>
                      <a:gd name="connsiteY4" fmla="*/ 1560777 h 1593509"/>
                      <a:gd name="connsiteX5" fmla="*/ 2358887 w 4810539"/>
                      <a:gd name="connsiteY5" fmla="*/ 1567002 h 1593509"/>
                      <a:gd name="connsiteX6" fmla="*/ 3379304 w 4810539"/>
                      <a:gd name="connsiteY6" fmla="*/ 1567002 h 1593509"/>
                      <a:gd name="connsiteX7" fmla="*/ 4810539 w 4810539"/>
                      <a:gd name="connsiteY7" fmla="*/ 1567002 h 1593509"/>
                      <a:gd name="connsiteX0" fmla="*/ 0 w 4810539"/>
                      <a:gd name="connsiteY0" fmla="*/ 1560776 h 1580257"/>
                      <a:gd name="connsiteX1" fmla="*/ 1000413 w 4810539"/>
                      <a:gd name="connsiteY1" fmla="*/ 1574826 h 1580257"/>
                      <a:gd name="connsiteX2" fmla="*/ 1665047 w 4810539"/>
                      <a:gd name="connsiteY2" fmla="*/ 1580255 h 1580257"/>
                      <a:gd name="connsiteX3" fmla="*/ 1802295 w 4810539"/>
                      <a:gd name="connsiteY3" fmla="*/ 3246 h 1580257"/>
                      <a:gd name="connsiteX4" fmla="*/ 1906635 w 4810539"/>
                      <a:gd name="connsiteY4" fmla="*/ 1560777 h 1580257"/>
                      <a:gd name="connsiteX5" fmla="*/ 2358887 w 4810539"/>
                      <a:gd name="connsiteY5" fmla="*/ 1567002 h 1580257"/>
                      <a:gd name="connsiteX6" fmla="*/ 3379304 w 4810539"/>
                      <a:gd name="connsiteY6" fmla="*/ 1567002 h 1580257"/>
                      <a:gd name="connsiteX7" fmla="*/ 4810539 w 4810539"/>
                      <a:gd name="connsiteY7" fmla="*/ 1567002 h 1580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10539" h="1580257">
                        <a:moveTo>
                          <a:pt x="0" y="1560776"/>
                        </a:moveTo>
                        <a:lnTo>
                          <a:pt x="1000413" y="1574826"/>
                        </a:lnTo>
                        <a:cubicBezTo>
                          <a:pt x="1280917" y="1574826"/>
                          <a:pt x="1476998" y="1549334"/>
                          <a:pt x="1665047" y="1580255"/>
                        </a:cubicBezTo>
                        <a:cubicBezTo>
                          <a:pt x="1755603" y="1496324"/>
                          <a:pt x="1762030" y="6492"/>
                          <a:pt x="1802295" y="3246"/>
                        </a:cubicBezTo>
                        <a:cubicBezTo>
                          <a:pt x="1842560" y="0"/>
                          <a:pt x="1839536" y="1306558"/>
                          <a:pt x="1906635" y="1560777"/>
                        </a:cubicBezTo>
                        <a:cubicBezTo>
                          <a:pt x="2164884" y="1580257"/>
                          <a:pt x="2120208" y="1565964"/>
                          <a:pt x="2358887" y="1567002"/>
                        </a:cubicBezTo>
                        <a:lnTo>
                          <a:pt x="3379304" y="1567002"/>
                        </a:lnTo>
                        <a:lnTo>
                          <a:pt x="4810539" y="1567002"/>
                        </a:lnTo>
                      </a:path>
                    </a:pathLst>
                  </a:custGeom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cxnSp>
                <p:nvCxnSpPr>
                  <p:cNvPr id="60" name="Straight Arrow Connector 59"/>
                  <p:cNvCxnSpPr/>
                  <p:nvPr/>
                </p:nvCxnSpPr>
                <p:spPr>
                  <a:xfrm>
                    <a:off x="5815645" y="4951680"/>
                    <a:ext cx="1708692" cy="6036"/>
                  </a:xfrm>
                  <a:prstGeom prst="straightConnector1">
                    <a:avLst/>
                  </a:prstGeom>
                  <a:ln w="3175">
                    <a:solidFill>
                      <a:srgbClr val="000000"/>
                    </a:solidFill>
                    <a:headEnd type="arrow" w="med" len="med"/>
                    <a:tailEnd type="arrow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61"/>
                  <p:cNvSpPr/>
                  <p:nvPr/>
                </p:nvSpPr>
                <p:spPr>
                  <a:xfrm>
                    <a:off x="6504418" y="4523052"/>
                    <a:ext cx="381836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AU" sz="2000" dirty="0" smtClean="0">
                        <a:solidFill>
                          <a:srgbClr val="000000"/>
                        </a:solidFill>
                        <a:latin typeface="Symbol" pitchFamily="18" charset="2"/>
                      </a:rPr>
                      <a:t>W</a:t>
                    </a:r>
                    <a:endParaRPr lang="en-AU" sz="2000" dirty="0">
                      <a:solidFill>
                        <a:srgbClr val="000000"/>
                      </a:solidFill>
                    </a:endParaRPr>
                  </a:p>
                </p:txBody>
              </p:sp>
              <p:cxnSp>
                <p:nvCxnSpPr>
                  <p:cNvPr id="63" name="Straight Arrow Connector 62"/>
                  <p:cNvCxnSpPr/>
                  <p:nvPr/>
                </p:nvCxnSpPr>
                <p:spPr>
                  <a:xfrm>
                    <a:off x="4979518" y="4186099"/>
                    <a:ext cx="664052" cy="1588"/>
                  </a:xfrm>
                  <a:prstGeom prst="straightConnector1">
                    <a:avLst/>
                  </a:prstGeom>
                  <a:ln w="3175">
                    <a:solidFill>
                      <a:srgbClr val="000000"/>
                    </a:solidFill>
                    <a:headEnd type="none" w="med" len="med"/>
                    <a:tailEnd type="arrow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Arrow Connector 63"/>
                  <p:cNvCxnSpPr/>
                  <p:nvPr/>
                </p:nvCxnSpPr>
                <p:spPr>
                  <a:xfrm flipH="1">
                    <a:off x="5836774" y="4187687"/>
                    <a:ext cx="664052" cy="1588"/>
                  </a:xfrm>
                  <a:prstGeom prst="straightConnector1">
                    <a:avLst/>
                  </a:prstGeom>
                  <a:ln w="3175">
                    <a:solidFill>
                      <a:srgbClr val="000000"/>
                    </a:solidFill>
                    <a:headEnd type="none" w="med" len="med"/>
                    <a:tailEnd type="arrow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5552881" y="3841298"/>
                    <a:ext cx="4267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sz="1800" dirty="0" smtClean="0">
                        <a:latin typeface="Symbol" pitchFamily="18" charset="2"/>
                      </a:rPr>
                      <a:t>G</a:t>
                    </a:r>
                    <a:r>
                      <a:rPr lang="en-AU" sz="1800" baseline="-25000" dirty="0" smtClean="0"/>
                      <a:t>B</a:t>
                    </a:r>
                  </a:p>
                </p:txBody>
              </p:sp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7619195" y="4150816"/>
                    <a:ext cx="125547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sz="1600" dirty="0" smtClean="0"/>
                      <a:t>Stokes gain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08815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Historical Perspective of SBS</a:t>
            </a:r>
            <a:endParaRPr lang="en-AU" dirty="0"/>
          </a:p>
        </p:txBody>
      </p:sp>
      <p:grpSp>
        <p:nvGrpSpPr>
          <p:cNvPr id="87" name="Group 86"/>
          <p:cNvGrpSpPr>
            <a:grpSpLocks noChangeAspect="1"/>
          </p:cNvGrpSpPr>
          <p:nvPr/>
        </p:nvGrpSpPr>
        <p:grpSpPr>
          <a:xfrm>
            <a:off x="329045" y="942404"/>
            <a:ext cx="8275403" cy="5261726"/>
            <a:chOff x="113021" y="592314"/>
            <a:chExt cx="8826009" cy="5611816"/>
          </a:xfrm>
        </p:grpSpPr>
        <p:sp>
          <p:nvSpPr>
            <p:cNvPr id="3" name="Right Arrow 2"/>
            <p:cNvSpPr/>
            <p:nvPr/>
          </p:nvSpPr>
          <p:spPr>
            <a:xfrm>
              <a:off x="494021" y="2053086"/>
              <a:ext cx="8117114" cy="2078182"/>
            </a:xfrm>
            <a:prstGeom prst="rightArrow">
              <a:avLst>
                <a:gd name="adj1" fmla="val 67368"/>
                <a:gd name="adj2" fmla="val 43824"/>
              </a:avLst>
            </a:prstGeom>
            <a:gradFill flip="none" rotWithShape="1">
              <a:gsLst>
                <a:gs pos="0">
                  <a:srgbClr val="FFE68B">
                    <a:alpha val="54000"/>
                  </a:srgbClr>
                </a:gs>
                <a:gs pos="8000">
                  <a:srgbClr val="C00000">
                    <a:alpha val="52000"/>
                  </a:srgbClr>
                </a:gs>
                <a:gs pos="38000">
                  <a:srgbClr val="FFE68B">
                    <a:alpha val="60000"/>
                  </a:srgbClr>
                </a:gs>
                <a:gs pos="69000">
                  <a:srgbClr val="C00000">
                    <a:alpha val="58000"/>
                  </a:srgbClr>
                </a:gs>
                <a:gs pos="84000">
                  <a:srgbClr val="FFE68B">
                    <a:alpha val="5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40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256021" y="4740868"/>
              <a:ext cx="1981200" cy="1463262"/>
              <a:chOff x="762000" y="1264290"/>
              <a:chExt cx="1981200" cy="1463262"/>
            </a:xfrm>
          </p:grpSpPr>
          <p:pic>
            <p:nvPicPr>
              <p:cNvPr id="85" name="Picture 8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66801" y="1264290"/>
                <a:ext cx="1447800" cy="109791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86" name="TextBox 16"/>
              <p:cNvSpPr txBox="1"/>
              <p:nvPr/>
            </p:nvSpPr>
            <p:spPr>
              <a:xfrm>
                <a:off x="762000" y="2450553"/>
                <a:ext cx="1981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200" dirty="0" smtClean="0"/>
                  <a:t>SBS in optical fibres</a:t>
                </a:r>
                <a:r>
                  <a:rPr lang="en-AU" sz="1200" baseline="30000" dirty="0" smtClean="0"/>
                  <a:t>74</a:t>
                </a:r>
                <a:endParaRPr lang="en-AU" sz="1200" baseline="30000" dirty="0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7275821" y="647732"/>
              <a:ext cx="1662547" cy="1212181"/>
              <a:chOff x="6941493" y="-3313"/>
              <a:chExt cx="1662547" cy="1212181"/>
            </a:xfrm>
          </p:grpSpPr>
          <p:sp>
            <p:nvSpPr>
              <p:cNvPr id="83" name="TextBox 14"/>
              <p:cNvSpPr txBox="1"/>
              <p:nvPr/>
            </p:nvSpPr>
            <p:spPr>
              <a:xfrm>
                <a:off x="6941493" y="931869"/>
                <a:ext cx="16625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AU" sz="1200" dirty="0" smtClean="0"/>
                  <a:t>SBS in silicon</a:t>
                </a:r>
                <a:r>
                  <a:rPr lang="en-AU" sz="1200" baseline="30000" dirty="0" smtClean="0"/>
                  <a:t>55</a:t>
                </a:r>
                <a:endParaRPr lang="en-AU" sz="1200" baseline="30000" dirty="0"/>
              </a:p>
            </p:txBody>
          </p:sp>
          <p:pic>
            <p:nvPicPr>
              <p:cNvPr id="84" name="Picture 83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543" t="70401" r="11854" b="10109"/>
              <a:stretch/>
            </p:blipFill>
            <p:spPr bwMode="auto">
              <a:xfrm>
                <a:off x="7126357" y="-3313"/>
                <a:ext cx="1235765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6286395" y="4740868"/>
              <a:ext cx="1152079" cy="1299865"/>
              <a:chOff x="7153721" y="2819400"/>
              <a:chExt cx="1152079" cy="1299865"/>
            </a:xfrm>
          </p:grpSpPr>
          <p:pic>
            <p:nvPicPr>
              <p:cNvPr id="81" name="Picture 80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329" t="70401" r="28089" b="10561"/>
              <a:stretch/>
            </p:blipFill>
            <p:spPr bwMode="auto">
              <a:xfrm>
                <a:off x="7162800" y="2819400"/>
                <a:ext cx="1143000" cy="8382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82" name="TextBox 23"/>
              <p:cNvSpPr txBox="1"/>
              <p:nvPr/>
            </p:nvSpPr>
            <p:spPr>
              <a:xfrm>
                <a:off x="7153721" y="3657600"/>
                <a:ext cx="10919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200" dirty="0" smtClean="0"/>
                  <a:t>SBS in WGM</a:t>
                </a:r>
                <a:br>
                  <a:rPr lang="en-AU" sz="1200" dirty="0" smtClean="0"/>
                </a:br>
                <a:r>
                  <a:rPr lang="en-AU" sz="1200" dirty="0" smtClean="0"/>
                  <a:t>resonators</a:t>
                </a:r>
                <a:r>
                  <a:rPr lang="en-AU" sz="1200" baseline="30000" dirty="0" smtClean="0"/>
                  <a:t>76</a:t>
                </a:r>
                <a:endParaRPr lang="en-AU" sz="1200" baseline="30000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7574793" y="4740868"/>
              <a:ext cx="1191352" cy="1347881"/>
              <a:chOff x="5124296" y="53009"/>
              <a:chExt cx="1191352" cy="1347881"/>
            </a:xfrm>
          </p:grpSpPr>
          <p:pic>
            <p:nvPicPr>
              <p:cNvPr id="79" name="Picture 78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77" t="72132" r="82257" b="10561"/>
              <a:stretch/>
            </p:blipFill>
            <p:spPr bwMode="auto">
              <a:xfrm>
                <a:off x="5171688" y="53009"/>
                <a:ext cx="1101436" cy="87976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80" name="TextBox 25"/>
              <p:cNvSpPr txBox="1"/>
              <p:nvPr/>
            </p:nvSpPr>
            <p:spPr>
              <a:xfrm>
                <a:off x="5124296" y="939225"/>
                <a:ext cx="11913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AU" sz="1200" dirty="0" smtClean="0"/>
                  <a:t>SBS in wedge </a:t>
                </a:r>
                <a:br>
                  <a:rPr lang="en-AU" sz="1200" dirty="0" smtClean="0"/>
                </a:br>
                <a:r>
                  <a:rPr lang="en-AU" sz="1200" dirty="0" smtClean="0"/>
                  <a:t>resonators</a:t>
                </a:r>
                <a:r>
                  <a:rPr lang="en-AU" sz="1200" baseline="30000" dirty="0" smtClean="0"/>
                  <a:t>52</a:t>
                </a:r>
                <a:endParaRPr lang="en-AU" sz="1200" baseline="30000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639993" y="626068"/>
              <a:ext cx="1295400" cy="1254347"/>
              <a:chOff x="7691231" y="1239078"/>
              <a:chExt cx="1295400" cy="1254347"/>
            </a:xfrm>
          </p:grpSpPr>
          <p:sp>
            <p:nvSpPr>
              <p:cNvPr id="77" name="TextBox 13"/>
              <p:cNvSpPr txBox="1"/>
              <p:nvPr/>
            </p:nvSpPr>
            <p:spPr>
              <a:xfrm>
                <a:off x="7697857" y="2216426"/>
                <a:ext cx="11881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200" dirty="0" smtClean="0"/>
                  <a:t>On-chip SBS</a:t>
                </a:r>
                <a:r>
                  <a:rPr lang="en-AU" sz="1200" baseline="30000" dirty="0" smtClean="0"/>
                  <a:t>51</a:t>
                </a:r>
                <a:endParaRPr lang="en-AU" sz="1200" baseline="30000" dirty="0"/>
              </a:p>
            </p:txBody>
          </p:sp>
          <p:pic>
            <p:nvPicPr>
              <p:cNvPr id="78" name="Picture 77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98" t="70401" r="52408" b="7100"/>
              <a:stretch/>
            </p:blipFill>
            <p:spPr bwMode="auto">
              <a:xfrm>
                <a:off x="7691231" y="1239078"/>
                <a:ext cx="1295400" cy="9906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cxnSp>
          <p:nvCxnSpPr>
            <p:cNvPr id="9" name="Straight Arrow Connector 8"/>
            <p:cNvCxnSpPr/>
            <p:nvPr/>
          </p:nvCxnSpPr>
          <p:spPr>
            <a:xfrm rot="5400000">
              <a:off x="7220407" y="2191635"/>
              <a:ext cx="1080650" cy="5680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42"/>
            <p:cNvSpPr txBox="1"/>
            <p:nvPr/>
          </p:nvSpPr>
          <p:spPr>
            <a:xfrm>
              <a:off x="8037821" y="3698893"/>
              <a:ext cx="9012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1200" b="1" dirty="0" smtClean="0"/>
                <a:t>Year of </a:t>
              </a:r>
              <a:br>
                <a:rPr lang="en-AU" sz="1200" b="1" dirty="0" smtClean="0"/>
              </a:br>
              <a:r>
                <a:rPr lang="en-AU" sz="1200" b="1" dirty="0" smtClean="0"/>
                <a:t>discovery</a:t>
              </a:r>
              <a:endParaRPr lang="en-AU" sz="1200" b="1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13021" y="592314"/>
              <a:ext cx="2895600" cy="1557754"/>
              <a:chOff x="-76200" y="3844902"/>
              <a:chExt cx="2895600" cy="1557754"/>
            </a:xfrm>
          </p:grpSpPr>
          <p:sp>
            <p:nvSpPr>
              <p:cNvPr id="74" name="TextBox 10"/>
              <p:cNvSpPr txBox="1"/>
              <p:nvPr/>
            </p:nvSpPr>
            <p:spPr>
              <a:xfrm>
                <a:off x="-76200" y="3844902"/>
                <a:ext cx="2895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AU" sz="1200" dirty="0" smtClean="0"/>
                  <a:t>First theoretical predictions</a:t>
                </a:r>
                <a:r>
                  <a:rPr lang="en-AU" sz="1200" baseline="30000" dirty="0" smtClean="0"/>
                  <a:t>1,65</a:t>
                </a:r>
              </a:p>
            </p:txBody>
          </p:sp>
          <p:pic>
            <p:nvPicPr>
              <p:cNvPr id="75" name="Picture 74" descr="&amp;Lcy;.&amp;Icy;. &amp;Mcy;&amp;acy;&amp;ncy;&amp;dcy;&amp;iecy;&amp;lcy;&amp;softcy;&amp;shcy;&amp;tcy;&amp;acy;&amp;mcy;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contrast="-10000"/>
              </a:blip>
              <a:srcRect/>
              <a:stretch>
                <a:fillRect/>
              </a:stretch>
            </p:blipFill>
            <p:spPr bwMode="auto">
              <a:xfrm flipH="1">
                <a:off x="1271587" y="4188067"/>
                <a:ext cx="866775" cy="1214589"/>
              </a:xfrm>
              <a:prstGeom prst="rect">
                <a:avLst/>
              </a:prstGeom>
              <a:noFill/>
            </p:spPr>
          </p:pic>
          <p:pic>
            <p:nvPicPr>
              <p:cNvPr id="76" name="Picture 75" descr="http://www.aip.org/history/acap/images/bios/brillouinl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contrast="30000"/>
              </a:blip>
              <a:srcRect/>
              <a:stretch>
                <a:fillRect/>
              </a:stretch>
            </p:blipFill>
            <p:spPr bwMode="auto">
              <a:xfrm>
                <a:off x="304800" y="4195611"/>
                <a:ext cx="941206" cy="119062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3008621" y="4740868"/>
              <a:ext cx="2133600" cy="1444824"/>
              <a:chOff x="3124200" y="-342597"/>
              <a:chExt cx="2133600" cy="1444824"/>
            </a:xfrm>
          </p:grpSpPr>
          <p:pic>
            <p:nvPicPr>
              <p:cNvPr id="72" name="Picture 7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29000" y="-342597"/>
                <a:ext cx="1433039" cy="111718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73" name="TextBox 58"/>
              <p:cNvSpPr txBox="1"/>
              <p:nvPr/>
            </p:nvSpPr>
            <p:spPr>
              <a:xfrm>
                <a:off x="3124200" y="825228"/>
                <a:ext cx="2133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AU" sz="1200" dirty="0" smtClean="0"/>
                  <a:t>First </a:t>
                </a:r>
                <a:r>
                  <a:rPr lang="en-AU" sz="1200" dirty="0" err="1" smtClean="0"/>
                  <a:t>Brillouin</a:t>
                </a:r>
                <a:r>
                  <a:rPr lang="en-AU" sz="1200" dirty="0" smtClean="0"/>
                  <a:t> laser</a:t>
                </a:r>
                <a:r>
                  <a:rPr lang="en-AU" sz="1200" baseline="30000" dirty="0" smtClean="0"/>
                  <a:t>2</a:t>
                </a:r>
                <a:endParaRPr lang="en-AU" sz="1200" baseline="30000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70222" y="2378668"/>
              <a:ext cx="7010399" cy="1406237"/>
              <a:chOff x="166255" y="1939636"/>
              <a:chExt cx="7010399" cy="1406237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 rot="16200000" flipH="1">
                <a:off x="2192482" y="2642755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16200000" flipH="1">
                <a:off x="3487882" y="2642755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 flipH="1">
                <a:off x="4353791" y="2642754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 flipH="1">
                <a:off x="4769427" y="2642754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 flipH="1">
                <a:off x="5101936" y="2642755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 flipH="1">
                <a:off x="5919355" y="2642755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 flipH="1">
                <a:off x="973282" y="2642755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 flipH="1">
                <a:off x="211282" y="2642754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 flipH="1">
                <a:off x="-121227" y="2642754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16200000" flipH="1">
                <a:off x="-536863" y="2642754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16200000" flipH="1">
                <a:off x="-273628" y="2642754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16200000" flipH="1">
                <a:off x="31172" y="2642754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16200000" flipH="1">
                <a:off x="516081" y="2642754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16200000" flipH="1">
                <a:off x="1555172" y="2642755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rot="16200000" flipH="1">
                <a:off x="2892136" y="2642755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16200000" flipH="1">
                <a:off x="4000499" y="2642754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16200000" flipH="1">
                <a:off x="4596245" y="2642754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16200000" flipH="1">
                <a:off x="4901045" y="2642754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16200000" flipH="1">
                <a:off x="5455227" y="2642755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16200000" flipH="1">
                <a:off x="6473536" y="2642755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608321" y="30668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15" name="Oval 14"/>
            <p:cNvSpPr/>
            <p:nvPr/>
          </p:nvSpPr>
          <p:spPr>
            <a:xfrm>
              <a:off x="798821" y="30668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16" name="Oval 15"/>
            <p:cNvSpPr/>
            <p:nvPr/>
          </p:nvSpPr>
          <p:spPr>
            <a:xfrm>
              <a:off x="6666221" y="30668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17" name="Oval 16"/>
            <p:cNvSpPr/>
            <p:nvPr/>
          </p:nvSpPr>
          <p:spPr>
            <a:xfrm>
              <a:off x="6971021" y="30668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18" name="Oval 17"/>
            <p:cNvSpPr/>
            <p:nvPr/>
          </p:nvSpPr>
          <p:spPr>
            <a:xfrm>
              <a:off x="7047221" y="26834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19" name="Oval 18"/>
            <p:cNvSpPr/>
            <p:nvPr/>
          </p:nvSpPr>
          <p:spPr>
            <a:xfrm>
              <a:off x="7199621" y="33704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20" name="Oval 19"/>
            <p:cNvSpPr/>
            <p:nvPr/>
          </p:nvSpPr>
          <p:spPr>
            <a:xfrm>
              <a:off x="7352021" y="30668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21" name="Oval 20"/>
            <p:cNvSpPr/>
            <p:nvPr/>
          </p:nvSpPr>
          <p:spPr>
            <a:xfrm>
              <a:off x="3618221" y="32168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22" name="Oval 21"/>
            <p:cNvSpPr/>
            <p:nvPr/>
          </p:nvSpPr>
          <p:spPr>
            <a:xfrm>
              <a:off x="4608821" y="30668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23" name="Oval 22"/>
            <p:cNvSpPr/>
            <p:nvPr/>
          </p:nvSpPr>
          <p:spPr>
            <a:xfrm>
              <a:off x="3542021" y="30668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24" name="Oval 23"/>
            <p:cNvSpPr/>
            <p:nvPr/>
          </p:nvSpPr>
          <p:spPr>
            <a:xfrm>
              <a:off x="5142221" y="30668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25" name="TextBox 11"/>
            <p:cNvSpPr txBox="1"/>
            <p:nvPr/>
          </p:nvSpPr>
          <p:spPr>
            <a:xfrm>
              <a:off x="2201360" y="2555893"/>
              <a:ext cx="9444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200" dirty="0" smtClean="0"/>
                <a:t>Invention </a:t>
              </a:r>
              <a:br>
                <a:rPr lang="en-AU" sz="1200" dirty="0" smtClean="0"/>
              </a:br>
              <a:r>
                <a:rPr lang="en-AU" sz="1200" dirty="0" smtClean="0"/>
                <a:t>of the laser</a:t>
              </a:r>
              <a:endParaRPr lang="en-AU" sz="1200" baseline="30000" dirty="0" smtClean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439316" y="27608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27" name="Oval 26"/>
            <p:cNvSpPr/>
            <p:nvPr/>
          </p:nvSpPr>
          <p:spPr>
            <a:xfrm>
              <a:off x="3084821" y="30668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28" name="TextBox 19"/>
            <p:cNvSpPr txBox="1"/>
            <p:nvPr/>
          </p:nvSpPr>
          <p:spPr>
            <a:xfrm>
              <a:off x="2752043" y="955693"/>
              <a:ext cx="154241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200" dirty="0" smtClean="0"/>
                <a:t>First demonstration </a:t>
              </a:r>
              <a:br>
                <a:rPr lang="en-AU" sz="1200" dirty="0" smtClean="0"/>
              </a:br>
              <a:r>
                <a:rPr lang="en-AU" sz="1200" dirty="0" smtClean="0"/>
                <a:t>of SBS</a:t>
              </a:r>
              <a:r>
                <a:rPr lang="en-AU" sz="1200" baseline="30000" dirty="0" smtClean="0"/>
                <a:t>69</a:t>
              </a:r>
            </a:p>
          </p:txBody>
        </p:sp>
        <p:sp>
          <p:nvSpPr>
            <p:cNvPr id="29" name="TextBox 20"/>
            <p:cNvSpPr txBox="1"/>
            <p:nvPr/>
          </p:nvSpPr>
          <p:spPr>
            <a:xfrm>
              <a:off x="3923021" y="1430514"/>
              <a:ext cx="139493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1200" dirty="0" smtClean="0"/>
                <a:t>SBS in liquids</a:t>
              </a:r>
              <a:r>
                <a:rPr lang="en-AU" sz="1200" baseline="30000" dirty="0" smtClean="0"/>
                <a:t>70-72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 rot="5400000">
              <a:off x="3694421" y="2378668"/>
              <a:ext cx="990600" cy="68580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3493530" y="1983816"/>
              <a:ext cx="1260766" cy="85898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21"/>
            <p:cNvSpPr txBox="1"/>
            <p:nvPr/>
          </p:nvSpPr>
          <p:spPr>
            <a:xfrm>
              <a:off x="3999221" y="1887714"/>
              <a:ext cx="122180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1200" dirty="0" smtClean="0"/>
                <a:t>SBS in gases</a:t>
              </a:r>
              <a:r>
                <a:rPr lang="en-AU" sz="1200" baseline="30000" dirty="0" smtClean="0"/>
                <a:t>73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rot="16200000" flipH="1">
              <a:off x="2904711" y="2087722"/>
              <a:ext cx="1246911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3008623" y="3265359"/>
              <a:ext cx="1558634" cy="14755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 flipH="1" flipV="1">
              <a:off x="3999222" y="3584016"/>
              <a:ext cx="1454724" cy="84512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79" idx="0"/>
            </p:cNvCxnSpPr>
            <p:nvPr/>
          </p:nvCxnSpPr>
          <p:spPr>
            <a:xfrm rot="16200000" flipV="1">
              <a:off x="7190963" y="3758927"/>
              <a:ext cx="1170709" cy="7931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16200000" flipH="1">
              <a:off x="6437621" y="2032303"/>
              <a:ext cx="665019" cy="4987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81" idx="0"/>
            </p:cNvCxnSpPr>
            <p:nvPr/>
          </p:nvCxnSpPr>
          <p:spPr>
            <a:xfrm rot="5400000" flipH="1" flipV="1">
              <a:off x="6226272" y="3947626"/>
              <a:ext cx="1433945" cy="1525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51" idx="0"/>
            </p:cNvCxnSpPr>
            <p:nvPr/>
          </p:nvCxnSpPr>
          <p:spPr>
            <a:xfrm rot="5400000" flipH="1" flipV="1">
              <a:off x="5372864" y="3453816"/>
              <a:ext cx="1474886" cy="10979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/>
            <p:nvPr/>
          </p:nvGrpSpPr>
          <p:grpSpPr>
            <a:xfrm>
              <a:off x="4989821" y="4740245"/>
              <a:ext cx="1143000" cy="1310668"/>
              <a:chOff x="5715000" y="3538331"/>
              <a:chExt cx="1143000" cy="1310668"/>
            </a:xfrm>
          </p:grpSpPr>
          <p:sp>
            <p:nvSpPr>
              <p:cNvPr id="50" name="TextBox 12"/>
              <p:cNvSpPr txBox="1"/>
              <p:nvPr/>
            </p:nvSpPr>
            <p:spPr>
              <a:xfrm>
                <a:off x="5715000" y="4572000"/>
                <a:ext cx="11208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200" dirty="0" smtClean="0"/>
                  <a:t>SBS in PCF</a:t>
                </a:r>
                <a:r>
                  <a:rPr lang="en-AU" sz="1200" baseline="30000" dirty="0" smtClean="0"/>
                  <a:t>75</a:t>
                </a:r>
                <a:endParaRPr lang="en-AU" sz="1200" baseline="30000" dirty="0"/>
              </a:p>
            </p:txBody>
          </p:sp>
          <p:pic>
            <p:nvPicPr>
              <p:cNvPr id="51" name="Picture 50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56" t="34707" r="83804" b="45727"/>
              <a:stretch/>
            </p:blipFill>
            <p:spPr bwMode="auto">
              <a:xfrm>
                <a:off x="5715000" y="3538331"/>
                <a:ext cx="1143000" cy="103366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265421" y="3830814"/>
              <a:ext cx="7009656" cy="276999"/>
              <a:chOff x="228600" y="3433346"/>
              <a:chExt cx="7009656" cy="276999"/>
            </a:xfrm>
          </p:grpSpPr>
          <p:sp>
            <p:nvSpPr>
              <p:cNvPr id="44" name="TextBox 5"/>
              <p:cNvSpPr txBox="1"/>
              <p:nvPr/>
            </p:nvSpPr>
            <p:spPr>
              <a:xfrm>
                <a:off x="228600" y="3433346"/>
                <a:ext cx="52450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200" b="1" dirty="0" smtClean="0"/>
                  <a:t>1920</a:t>
                </a:r>
                <a:endParaRPr lang="en-AU" sz="1200" b="1" dirty="0"/>
              </a:p>
            </p:txBody>
          </p:sp>
          <p:sp>
            <p:nvSpPr>
              <p:cNvPr id="45" name="TextBox 7"/>
              <p:cNvSpPr txBox="1"/>
              <p:nvPr/>
            </p:nvSpPr>
            <p:spPr>
              <a:xfrm>
                <a:off x="5900457" y="3433346"/>
                <a:ext cx="65274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200" b="1" dirty="0" smtClean="0"/>
                  <a:t>2000</a:t>
                </a:r>
                <a:endParaRPr lang="en-AU" sz="1200" b="1" dirty="0"/>
              </a:p>
            </p:txBody>
          </p:sp>
          <p:sp>
            <p:nvSpPr>
              <p:cNvPr id="46" name="TextBox 8"/>
              <p:cNvSpPr txBox="1"/>
              <p:nvPr/>
            </p:nvSpPr>
            <p:spPr>
              <a:xfrm>
                <a:off x="6713753" y="3433346"/>
                <a:ext cx="52450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200" b="1" dirty="0" smtClean="0"/>
                  <a:t>2010</a:t>
                </a:r>
                <a:endParaRPr lang="en-AU" sz="1200" b="1" dirty="0"/>
              </a:p>
            </p:txBody>
          </p:sp>
          <p:sp>
            <p:nvSpPr>
              <p:cNvPr id="47" name="TextBox 9"/>
              <p:cNvSpPr txBox="1"/>
              <p:nvPr/>
            </p:nvSpPr>
            <p:spPr>
              <a:xfrm>
                <a:off x="4267200" y="3433346"/>
                <a:ext cx="52450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200" b="1" dirty="0" smtClean="0"/>
                  <a:t>1970</a:t>
                </a:r>
                <a:endParaRPr lang="en-AU" sz="1200" b="1" dirty="0"/>
              </a:p>
            </p:txBody>
          </p:sp>
          <p:sp>
            <p:nvSpPr>
              <p:cNvPr id="48" name="TextBox 27"/>
              <p:cNvSpPr txBox="1"/>
              <p:nvPr/>
            </p:nvSpPr>
            <p:spPr>
              <a:xfrm>
                <a:off x="5105400" y="3433346"/>
                <a:ext cx="52450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200" b="1" dirty="0" smtClean="0"/>
                  <a:t>1980</a:t>
                </a:r>
                <a:endParaRPr lang="en-AU" sz="1200" b="1" dirty="0"/>
              </a:p>
            </p:txBody>
          </p:sp>
          <p:sp>
            <p:nvSpPr>
              <p:cNvPr id="49" name="TextBox 4"/>
              <p:cNvSpPr txBox="1"/>
              <p:nvPr/>
            </p:nvSpPr>
            <p:spPr>
              <a:xfrm>
                <a:off x="2971800" y="3433346"/>
                <a:ext cx="52450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200" b="1" dirty="0" smtClean="0"/>
                  <a:t>1960</a:t>
                </a:r>
                <a:endParaRPr lang="en-AU" sz="1200" b="1" dirty="0"/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 rot="5400000">
              <a:off x="414358" y="2534538"/>
              <a:ext cx="803566" cy="18703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888881" y="2274761"/>
              <a:ext cx="858979" cy="70658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87"/>
          <p:cNvSpPr/>
          <p:nvPr/>
        </p:nvSpPr>
        <p:spPr>
          <a:xfrm>
            <a:off x="201515" y="6309320"/>
            <a:ext cx="75425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 smtClean="0">
                <a:cs typeface="Times New Roman" pitchFamily="18" charset="0"/>
              </a:rPr>
              <a:t>All references from B.J</a:t>
            </a:r>
            <a:r>
              <a:rPr lang="en-AU" sz="1200" dirty="0">
                <a:cs typeface="Times New Roman" pitchFamily="18" charset="0"/>
              </a:rPr>
              <a:t>. Eggleton et al., </a:t>
            </a:r>
            <a:r>
              <a:rPr lang="en-AU" sz="1200" dirty="0" smtClean="0">
                <a:cs typeface="Times New Roman" pitchFamily="18" charset="0"/>
              </a:rPr>
              <a:t>Advances </a:t>
            </a:r>
            <a:r>
              <a:rPr lang="en-AU" sz="1200" dirty="0">
                <a:cs typeface="Times New Roman" pitchFamily="18" charset="0"/>
              </a:rPr>
              <a:t>in Optics and Photonics </a:t>
            </a:r>
            <a:r>
              <a:rPr lang="en-AU" sz="1200" b="1" dirty="0">
                <a:cs typeface="Times New Roman" pitchFamily="18" charset="0"/>
              </a:rPr>
              <a:t>5 </a:t>
            </a:r>
            <a:r>
              <a:rPr lang="en-AU" sz="1200" dirty="0">
                <a:cs typeface="Times New Roman" pitchFamily="18" charset="0"/>
              </a:rPr>
              <a:t> (2013), p536-587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751460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Applications of on-chip SBS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1000100" y="2509059"/>
            <a:ext cx="228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Pant et al. Optics Letters 2011.</a:t>
            </a:r>
            <a:endParaRPr lang="en-US" sz="1200" dirty="0" smtClean="0"/>
          </a:p>
        </p:txBody>
      </p:sp>
      <p:sp>
        <p:nvSpPr>
          <p:cNvPr id="57" name="TextBox 14"/>
          <p:cNvSpPr txBox="1"/>
          <p:nvPr/>
        </p:nvSpPr>
        <p:spPr>
          <a:xfrm>
            <a:off x="6345324" y="4866513"/>
            <a:ext cx="2584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Poulton et al. Optics Express 2012.</a:t>
            </a:r>
            <a:endParaRPr lang="en-US" sz="1200" dirty="0" smtClean="0"/>
          </a:p>
        </p:txBody>
      </p:sp>
      <p:sp>
        <p:nvSpPr>
          <p:cNvPr id="58" name="Oval 57"/>
          <p:cNvSpPr/>
          <p:nvPr/>
        </p:nvSpPr>
        <p:spPr>
          <a:xfrm>
            <a:off x="941078" y="1285860"/>
            <a:ext cx="2343752" cy="1185518"/>
          </a:xfrm>
          <a:prstGeom prst="ellipse">
            <a:avLst/>
          </a:prstGeom>
          <a:noFill/>
          <a:ln w="38100">
            <a:solidFill>
              <a:srgbClr val="00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Slow/fast light</a:t>
            </a:r>
            <a:endParaRPr lang="en-AU" dirty="0"/>
          </a:p>
        </p:txBody>
      </p:sp>
      <p:sp>
        <p:nvSpPr>
          <p:cNvPr id="59" name="Oval 58"/>
          <p:cNvSpPr/>
          <p:nvPr/>
        </p:nvSpPr>
        <p:spPr>
          <a:xfrm>
            <a:off x="5467531" y="1252103"/>
            <a:ext cx="2343752" cy="1185518"/>
          </a:xfrm>
          <a:prstGeom prst="ellipse">
            <a:avLst/>
          </a:prstGeom>
          <a:noFill/>
          <a:ln w="38100">
            <a:solidFill>
              <a:srgbClr val="00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On-chip SBS laser</a:t>
            </a:r>
            <a:endParaRPr lang="en-AU" dirty="0"/>
          </a:p>
        </p:txBody>
      </p:sp>
      <p:sp>
        <p:nvSpPr>
          <p:cNvPr id="60" name="TextBox 59"/>
          <p:cNvSpPr txBox="1"/>
          <p:nvPr/>
        </p:nvSpPr>
        <p:spPr>
          <a:xfrm>
            <a:off x="5429256" y="2437621"/>
            <a:ext cx="2661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err="1" smtClean="0"/>
              <a:t>Kabakova</a:t>
            </a:r>
            <a:r>
              <a:rPr lang="en-AU" sz="1200" dirty="0" smtClean="0"/>
              <a:t> et al. Optics Letters 2013.</a:t>
            </a:r>
            <a:endParaRPr lang="en-US" sz="1200" dirty="0" smtClean="0"/>
          </a:p>
        </p:txBody>
      </p:sp>
      <p:sp>
        <p:nvSpPr>
          <p:cNvPr id="61" name="Rectangle 60"/>
          <p:cNvSpPr/>
          <p:nvPr/>
        </p:nvSpPr>
        <p:spPr>
          <a:xfrm>
            <a:off x="357158" y="5232456"/>
            <a:ext cx="26669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 smtClean="0"/>
              <a:t>Pant et al. Optics Letters 2013</a:t>
            </a:r>
            <a:endParaRPr lang="en-AU" sz="1200" dirty="0"/>
          </a:p>
        </p:txBody>
      </p:sp>
      <p:sp>
        <p:nvSpPr>
          <p:cNvPr id="62" name="Oval 61"/>
          <p:cNvSpPr/>
          <p:nvPr/>
        </p:nvSpPr>
        <p:spPr>
          <a:xfrm>
            <a:off x="285720" y="3857628"/>
            <a:ext cx="2343752" cy="1372865"/>
          </a:xfrm>
          <a:prstGeom prst="ellipse">
            <a:avLst/>
          </a:prstGeom>
          <a:noFill/>
          <a:ln w="38100">
            <a:solidFill>
              <a:srgbClr val="00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Tuneable dynamic gratings</a:t>
            </a:r>
            <a:endParaRPr lang="en-AU" dirty="0"/>
          </a:p>
        </p:txBody>
      </p:sp>
      <p:sp>
        <p:nvSpPr>
          <p:cNvPr id="63" name="Oval 62"/>
          <p:cNvSpPr/>
          <p:nvPr/>
        </p:nvSpPr>
        <p:spPr>
          <a:xfrm>
            <a:off x="3657008" y="4652757"/>
            <a:ext cx="2343752" cy="1464480"/>
          </a:xfrm>
          <a:prstGeom prst="ellipse">
            <a:avLst/>
          </a:prstGeom>
          <a:noFill/>
          <a:ln w="38100">
            <a:solidFill>
              <a:srgbClr val="00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Microwave photonic filters</a:t>
            </a:r>
            <a:endParaRPr lang="en-AU" dirty="0"/>
          </a:p>
        </p:txBody>
      </p:sp>
      <p:sp>
        <p:nvSpPr>
          <p:cNvPr id="64" name="TextBox 14"/>
          <p:cNvSpPr txBox="1"/>
          <p:nvPr/>
        </p:nvSpPr>
        <p:spPr>
          <a:xfrm>
            <a:off x="3727279" y="6207300"/>
            <a:ext cx="2085558" cy="222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Byrnes et al. Optics Express 2012.</a:t>
            </a:r>
            <a:endParaRPr lang="en-US" sz="1200" dirty="0" smtClean="0"/>
          </a:p>
        </p:txBody>
      </p:sp>
      <p:sp>
        <p:nvSpPr>
          <p:cNvPr id="65" name="Oval 64"/>
          <p:cNvSpPr/>
          <p:nvPr/>
        </p:nvSpPr>
        <p:spPr>
          <a:xfrm>
            <a:off x="6259921" y="3357562"/>
            <a:ext cx="2343752" cy="1464480"/>
          </a:xfrm>
          <a:prstGeom prst="ellipse">
            <a:avLst/>
          </a:prstGeom>
          <a:noFill/>
          <a:ln w="38100">
            <a:solidFill>
              <a:srgbClr val="00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Non-reciprocal effects</a:t>
            </a:r>
            <a:endParaRPr lang="en-AU" dirty="0"/>
          </a:p>
        </p:txBody>
      </p:sp>
      <p:sp>
        <p:nvSpPr>
          <p:cNvPr id="66" name="Rectangle 65"/>
          <p:cNvSpPr/>
          <p:nvPr/>
        </p:nvSpPr>
        <p:spPr>
          <a:xfrm>
            <a:off x="3587888" y="2917245"/>
            <a:ext cx="1785950" cy="1214446"/>
          </a:xfrm>
          <a:prstGeom prst="rect">
            <a:avLst/>
          </a:prstGeom>
          <a:noFill/>
          <a:ln w="38100">
            <a:solidFill>
              <a:srgbClr val="00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On-chip SBS</a:t>
            </a:r>
            <a:endParaRPr lang="en-AU" dirty="0"/>
          </a:p>
        </p:txBody>
      </p:sp>
      <p:cxnSp>
        <p:nvCxnSpPr>
          <p:cNvPr id="68" name="Straight Arrow Connector 67"/>
          <p:cNvCxnSpPr/>
          <p:nvPr/>
        </p:nvCxnSpPr>
        <p:spPr>
          <a:xfrm rot="10800000">
            <a:off x="3228109" y="2341419"/>
            <a:ext cx="499170" cy="39820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rot="10800000" flipV="1">
            <a:off x="2590803" y="3671455"/>
            <a:ext cx="942107" cy="42949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rot="16200000" flipH="1">
            <a:off x="4475022" y="4419602"/>
            <a:ext cx="346360" cy="138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5514109" y="3754582"/>
            <a:ext cx="623458" cy="11083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rot="5400000" flipH="1" flipV="1">
            <a:off x="5056909" y="2244437"/>
            <a:ext cx="568036" cy="54032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75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38132" y="975846"/>
            <a:ext cx="7580345" cy="4412919"/>
            <a:chOff x="107388" y="1337176"/>
            <a:chExt cx="9126146" cy="5321068"/>
          </a:xfrm>
        </p:grpSpPr>
        <p:sp>
          <p:nvSpPr>
            <p:cNvPr id="6" name="TextBox 5"/>
            <p:cNvSpPr txBox="1"/>
            <p:nvPr/>
          </p:nvSpPr>
          <p:spPr>
            <a:xfrm>
              <a:off x="207570" y="2204864"/>
              <a:ext cx="3588053" cy="4453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AU" sz="1800" dirty="0" smtClean="0"/>
            </a:p>
            <a:p>
              <a:endParaRPr lang="en-AU" sz="1800" dirty="0" smtClean="0"/>
            </a:p>
            <a:p>
              <a:endParaRPr lang="en-AU" sz="1800" dirty="0"/>
            </a:p>
            <a:p>
              <a:pPr marL="342900" indent="-342900">
                <a:buAutoNum type="arabicPeriod"/>
              </a:pPr>
              <a:r>
                <a:rPr lang="en-AU" sz="1800" dirty="0" smtClean="0"/>
                <a:t>Theory</a:t>
              </a:r>
              <a:br>
                <a:rPr lang="en-AU" sz="1800" dirty="0" smtClean="0"/>
              </a:br>
              <a:endParaRPr lang="en-AU" sz="1800" dirty="0" smtClean="0"/>
            </a:p>
            <a:p>
              <a:pPr marL="342900" indent="-342900">
                <a:buAutoNum type="arabicPeriod"/>
              </a:pPr>
              <a:endParaRPr lang="en-AU" sz="1800" dirty="0"/>
            </a:p>
            <a:p>
              <a:pPr marL="342900" indent="-342900">
                <a:buAutoNum type="arabicPeriod"/>
              </a:pPr>
              <a:r>
                <a:rPr lang="en-AU" sz="1800" dirty="0" smtClean="0"/>
                <a:t>Materials and structures</a:t>
              </a:r>
            </a:p>
            <a:p>
              <a:r>
                <a:rPr lang="en-AU" sz="1800" dirty="0" smtClean="0"/>
                <a:t/>
              </a:r>
              <a:br>
                <a:rPr lang="en-AU" sz="1800" dirty="0" smtClean="0"/>
              </a:br>
              <a:endParaRPr lang="en-AU" sz="1800" dirty="0" smtClean="0"/>
            </a:p>
            <a:p>
              <a:r>
                <a:rPr lang="en-AU" sz="1800" dirty="0" smtClean="0"/>
                <a:t>3. Loss</a:t>
              </a:r>
            </a:p>
            <a:p>
              <a:pPr marL="342900" indent="-342900">
                <a:buAutoNum type="arabicPeriod"/>
              </a:pPr>
              <a:endParaRPr lang="en-AU" sz="1800" dirty="0"/>
            </a:p>
            <a:p>
              <a:pPr marL="342900" indent="-342900">
                <a:buAutoNum type="arabicPeriod"/>
              </a:pPr>
              <a:endParaRPr lang="en-AU" sz="1800" dirty="0"/>
            </a:p>
            <a:p>
              <a:endParaRPr lang="en-AU" sz="1800" dirty="0" smtClean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70759" y="2905944"/>
              <a:ext cx="1916150" cy="630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 smtClean="0"/>
                <a:t>Optical forces are </a:t>
              </a:r>
              <a:br>
                <a:rPr lang="en-AU" sz="1400" dirty="0" smtClean="0"/>
              </a:br>
              <a:r>
                <a:rPr lang="en-AU" sz="1400" dirty="0" smtClean="0"/>
                <a:t>complicated!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98211" y="4462999"/>
              <a:ext cx="2877853" cy="630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 smtClean="0"/>
                <a:t>What works for light doesn’t </a:t>
              </a:r>
              <a:br>
                <a:rPr lang="en-AU" sz="1400" dirty="0" smtClean="0"/>
              </a:br>
              <a:r>
                <a:rPr lang="en-AU" sz="1400" dirty="0" smtClean="0"/>
                <a:t>work for sound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83483" y="5668134"/>
              <a:ext cx="3535684" cy="630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 smtClean="0"/>
                <a:t>Fundamental limitations arise from</a:t>
              </a:r>
              <a:br>
                <a:rPr lang="en-AU" sz="1400" dirty="0" smtClean="0"/>
              </a:br>
              <a:r>
                <a:rPr lang="en-AU" sz="1400" i="1" dirty="0" smtClean="0"/>
                <a:t>nonlinear</a:t>
              </a:r>
              <a:r>
                <a:rPr lang="en-AU" sz="1400" dirty="0" smtClean="0"/>
                <a:t> losses</a:t>
              </a:r>
            </a:p>
          </p:txBody>
        </p:sp>
        <p:pic>
          <p:nvPicPr>
            <p:cNvPr id="11" name="Picture 2" descr="C:\Users\chris_admin\Google Drive\Documents\Research\Notes\Brillouin\OPN article\microwave processor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523"/>
            <a:stretch/>
          </p:blipFill>
          <p:spPr bwMode="auto">
            <a:xfrm>
              <a:off x="5939237" y="1337176"/>
              <a:ext cx="3294297" cy="2472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Arrow Connector 11"/>
            <p:cNvCxnSpPr/>
            <p:nvPr/>
          </p:nvCxnSpPr>
          <p:spPr>
            <a:xfrm flipH="1">
              <a:off x="1682719" y="3265435"/>
              <a:ext cx="1147472" cy="100321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2848428" y="2823289"/>
              <a:ext cx="1851789" cy="864096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2000" dirty="0"/>
            </a:p>
          </p:txBody>
        </p:sp>
        <p:cxnSp>
          <p:nvCxnSpPr>
            <p:cNvPr id="14" name="Straight Arrow Connector 13"/>
            <p:cNvCxnSpPr>
              <a:endCxn id="6" idx="3"/>
            </p:cNvCxnSpPr>
            <p:nvPr/>
          </p:nvCxnSpPr>
          <p:spPr>
            <a:xfrm flipH="1" flipV="1">
              <a:off x="3795623" y="4431555"/>
              <a:ext cx="1873151" cy="38005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/>
            <p:cNvSpPr/>
            <p:nvPr/>
          </p:nvSpPr>
          <p:spPr>
            <a:xfrm>
              <a:off x="5687010" y="4369459"/>
              <a:ext cx="2827656" cy="864096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2000" dirty="0"/>
            </a:p>
          </p:txBody>
        </p:sp>
        <p:cxnSp>
          <p:nvCxnSpPr>
            <p:cNvPr id="16" name="Straight Arrow Connector 15"/>
            <p:cNvCxnSpPr>
              <a:stCxn id="17" idx="1"/>
            </p:cNvCxnSpPr>
            <p:nvPr/>
          </p:nvCxnSpPr>
          <p:spPr>
            <a:xfrm flipH="1" flipV="1">
              <a:off x="1239486" y="5426921"/>
              <a:ext cx="1243997" cy="533601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2483483" y="5528475"/>
              <a:ext cx="3455754" cy="864096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2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7388" y="2113298"/>
              <a:ext cx="2879512" cy="445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800" dirty="0"/>
                <a:t>T</a:t>
              </a:r>
              <a:r>
                <a:rPr lang="en-AU" sz="1800" dirty="0" smtClean="0"/>
                <a:t>hree </a:t>
              </a:r>
              <a:r>
                <a:rPr lang="en-AU" sz="1800" dirty="0"/>
                <a:t>big </a:t>
              </a:r>
              <a:r>
                <a:rPr lang="en-AU" sz="1800" dirty="0" smtClean="0"/>
                <a:t>challenges: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1580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552" y="500042"/>
            <a:ext cx="506302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Theory: Solving the acoustic problem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Recall: to solve a mass-on-spring problem, we need: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Newton’s 2</a:t>
            </a:r>
            <a:r>
              <a:rPr lang="en-AU" sz="1800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nd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law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Hooke’s law</a:t>
            </a:r>
          </a:p>
        </p:txBody>
      </p:sp>
      <p:grpSp>
        <p:nvGrpSpPr>
          <p:cNvPr id="3" name="Group 9"/>
          <p:cNvGrpSpPr/>
          <p:nvPr/>
        </p:nvGrpSpPr>
        <p:grpSpPr>
          <a:xfrm>
            <a:off x="5000628" y="1428736"/>
            <a:ext cx="3500462" cy="2428892"/>
            <a:chOff x="285720" y="1500174"/>
            <a:chExt cx="4714908" cy="292895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85720" y="3071810"/>
              <a:ext cx="4714908" cy="15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4" descr="C:\Users\chris\AppData\Local\Microsoft\Windows\Temporary Internet Files\Content.IE5\XJ3PZS9Z\CAVSFW0Q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57224" y="1500174"/>
              <a:ext cx="638175" cy="1971676"/>
            </a:xfrm>
            <a:prstGeom prst="rect">
              <a:avLst/>
            </a:prstGeom>
            <a:noFill/>
          </p:spPr>
        </p:pic>
        <p:pic>
          <p:nvPicPr>
            <p:cNvPr id="7" name="Picture 6" descr="C:\Users\chris\AppData\Local\Microsoft\Windows\Temporary Internet Files\Content.IE5\XJ3PZS9Z\CAL7RTPA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57422" y="1500174"/>
              <a:ext cx="638175" cy="1257301"/>
            </a:xfrm>
            <a:prstGeom prst="rect">
              <a:avLst/>
            </a:prstGeom>
            <a:noFill/>
          </p:spPr>
        </p:pic>
        <p:pic>
          <p:nvPicPr>
            <p:cNvPr id="8" name="Picture 8" descr="C:\Users\chris\AppData\Local\Microsoft\Windows\Temporary Internet Files\Content.IE5\XJ3PZS9Z\CA8N0I94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86182" y="1562107"/>
              <a:ext cx="638175" cy="2867025"/>
            </a:xfrm>
            <a:prstGeom prst="rect">
              <a:avLst/>
            </a:prstGeom>
            <a:noFill/>
          </p:spPr>
        </p:pic>
      </p:grpSp>
      <p:pic>
        <p:nvPicPr>
          <p:cNvPr id="12" name="Picture 11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7290" y="1837194"/>
            <a:ext cx="1193294" cy="583694"/>
          </a:xfrm>
          <a:prstGeom prst="rect">
            <a:avLst/>
          </a:prstGeom>
          <a:noFill/>
        </p:spPr>
      </p:pic>
      <p:pic>
        <p:nvPicPr>
          <p:cNvPr id="14" name="Picture 13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7290" y="3372413"/>
            <a:ext cx="1778511" cy="27889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42910" y="4301107"/>
            <a:ext cx="662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force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5518" y="4247854"/>
            <a:ext cx="143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configuration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00232" y="4503279"/>
            <a:ext cx="96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material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>
            <a:stCxn id="11" idx="0"/>
          </p:cNvCxnSpPr>
          <p:nvPr/>
        </p:nvCxnSpPr>
        <p:spPr>
          <a:xfrm rot="5400000" flipH="1" flipV="1">
            <a:off x="860186" y="3803549"/>
            <a:ext cx="611334" cy="3837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V="1">
            <a:off x="1898076" y="3939153"/>
            <a:ext cx="789709" cy="290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2757055" y="3703629"/>
            <a:ext cx="1163786" cy="5680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500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857232"/>
            <a:ext cx="2582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Key concepts in elasticity: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4480" y="1643050"/>
            <a:ext cx="739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Stress</a:t>
            </a:r>
            <a:endParaRPr lang="en-AU" sz="1800" u="sng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7818" y="1702346"/>
            <a:ext cx="728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Strain</a:t>
            </a:r>
            <a:endParaRPr lang="en-AU" sz="1800" u="sng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357158" y="2714620"/>
            <a:ext cx="4026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Describes pressures </a:t>
            </a:r>
            <a:b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acting throughout the body 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224" y="3500438"/>
            <a:ext cx="4470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Describes the mechanical distortion of a body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>
            <a:endCxn id="3" idx="2"/>
          </p:cNvCxnSpPr>
          <p:nvPr/>
        </p:nvCxnSpPr>
        <p:spPr>
          <a:xfrm rot="5400000" flipH="1" flipV="1">
            <a:off x="1583954" y="2142908"/>
            <a:ext cx="630800" cy="3697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V="1">
            <a:off x="5462593" y="2462207"/>
            <a:ext cx="1295404" cy="6381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8298" y="3416697"/>
            <a:ext cx="194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(potential -&gt; force)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0760" y="3916924"/>
            <a:ext cx="157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(configuration)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 flipV="1">
            <a:off x="2826328" y="1870364"/>
            <a:ext cx="2189018" cy="201314"/>
          </a:xfrm>
          <a:custGeom>
            <a:avLst/>
            <a:gdLst>
              <a:gd name="connsiteX0" fmla="*/ 0 w 2008909"/>
              <a:gd name="connsiteY0" fmla="*/ 184728 h 212437"/>
              <a:gd name="connsiteX1" fmla="*/ 997528 w 2008909"/>
              <a:gd name="connsiteY1" fmla="*/ 4618 h 212437"/>
              <a:gd name="connsiteX2" fmla="*/ 2008909 w 2008909"/>
              <a:gd name="connsiteY2" fmla="*/ 212437 h 21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8909" h="212437">
                <a:moveTo>
                  <a:pt x="0" y="184728"/>
                </a:moveTo>
                <a:cubicBezTo>
                  <a:pt x="331355" y="92364"/>
                  <a:pt x="662710" y="0"/>
                  <a:pt x="997528" y="4618"/>
                </a:cubicBezTo>
                <a:cubicBezTo>
                  <a:pt x="1332346" y="9236"/>
                  <a:pt x="1670627" y="110836"/>
                  <a:pt x="2008909" y="212437"/>
                </a:cubicBezTo>
              </a:path>
            </a:pathLst>
          </a:cu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43240" y="2211165"/>
            <a:ext cx="1600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Elastic stiffness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(material)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200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Research team</a:t>
            </a:r>
            <a:endParaRPr lang="en-AU" dirty="0"/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60861" y="1565005"/>
            <a:ext cx="37549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AU" sz="1600" dirty="0" smtClean="0">
                <a:solidFill>
                  <a:srgbClr val="1B00C0"/>
                </a:solidFill>
              </a:rPr>
              <a:t>Christian Wolff</a:t>
            </a:r>
            <a:endParaRPr lang="en-AU" sz="1600" dirty="0"/>
          </a:p>
          <a:p>
            <a:pPr defTabSz="914400"/>
            <a:r>
              <a:rPr lang="en-US" sz="1600" i="1" dirty="0" smtClean="0"/>
              <a:t>School of Mathematical Sciences, </a:t>
            </a:r>
            <a:br>
              <a:rPr lang="en-US" sz="1600" i="1" dirty="0" smtClean="0"/>
            </a:br>
            <a:r>
              <a:rPr lang="en-US" sz="1600" i="1" dirty="0" smtClean="0"/>
              <a:t>University </a:t>
            </a:r>
            <a:r>
              <a:rPr lang="en-US" sz="1600" i="1" dirty="0"/>
              <a:t>of Technology </a:t>
            </a:r>
            <a:r>
              <a:rPr lang="en-US" sz="1600" i="1" dirty="0" smtClean="0"/>
              <a:t>Sydney (UTS)</a:t>
            </a:r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182999" y="3030051"/>
            <a:ext cx="37797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AU" sz="1600" dirty="0" smtClean="0">
                <a:solidFill>
                  <a:srgbClr val="1B00C0"/>
                </a:solidFill>
              </a:rPr>
              <a:t>Michael Steel</a:t>
            </a:r>
            <a:endParaRPr lang="en-AU" sz="1600" dirty="0"/>
          </a:p>
          <a:p>
            <a:r>
              <a:rPr lang="en-US" sz="1600" i="1" dirty="0" smtClean="0"/>
              <a:t>Department of Physics and Astronomy, </a:t>
            </a:r>
            <a:endParaRPr lang="en-US" sz="1600" i="1" dirty="0"/>
          </a:p>
          <a:p>
            <a:r>
              <a:rPr lang="en-US" sz="1600" i="1" dirty="0" smtClean="0"/>
              <a:t>Macquarie University</a:t>
            </a:r>
          </a:p>
        </p:txBody>
      </p:sp>
      <p:sp>
        <p:nvSpPr>
          <p:cNvPr id="11" name="Rectangle 29"/>
          <p:cNvSpPr>
            <a:spLocks noChangeArrowheads="1"/>
          </p:cNvSpPr>
          <p:nvPr/>
        </p:nvSpPr>
        <p:spPr bwMode="auto">
          <a:xfrm>
            <a:off x="171054" y="4326195"/>
            <a:ext cx="49614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AU" sz="1600" dirty="0" smtClean="0">
                <a:solidFill>
                  <a:srgbClr val="1B00C0"/>
                </a:solidFill>
              </a:rPr>
              <a:t>Mike Smith, David Marpaung, Alvaro Casas-Bedoya </a:t>
            </a:r>
            <a:br>
              <a:rPr lang="en-AU" sz="1600" dirty="0" smtClean="0">
                <a:solidFill>
                  <a:srgbClr val="1B00C0"/>
                </a:solidFill>
              </a:rPr>
            </a:br>
            <a:r>
              <a:rPr lang="en-AU" sz="1600" dirty="0" smtClean="0">
                <a:solidFill>
                  <a:srgbClr val="1B00C0"/>
                </a:solidFill>
              </a:rPr>
              <a:t>and Benjamin J. Eggleton</a:t>
            </a:r>
            <a:endParaRPr lang="en-AU" sz="1600" dirty="0">
              <a:solidFill>
                <a:srgbClr val="1B00C0"/>
              </a:solidFill>
            </a:endParaRPr>
          </a:p>
          <a:p>
            <a:pPr defTabSz="914400"/>
            <a:r>
              <a:rPr lang="en-US" sz="1600" i="1" dirty="0" smtClean="0"/>
              <a:t>School of Physics, University </a:t>
            </a:r>
            <a:r>
              <a:rPr lang="en-US" sz="1600" i="1" dirty="0"/>
              <a:t>of </a:t>
            </a:r>
            <a:r>
              <a:rPr lang="en-US" sz="1600" i="1" dirty="0" smtClean="0"/>
              <a:t>Sydney</a:t>
            </a:r>
            <a:endParaRPr lang="en-US" sz="1600" i="1" dirty="0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/>
          <a:srcRect t="14024"/>
          <a:stretch>
            <a:fillRect/>
          </a:stretch>
        </p:blipFill>
        <p:spPr bwMode="auto">
          <a:xfrm>
            <a:off x="4049959" y="1490095"/>
            <a:ext cx="1140860" cy="123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 descr="http://sydney.edu.au/future-students/images/content/contact-us/quadrangle-from-fish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8361" y="3981824"/>
            <a:ext cx="3242901" cy="2168111"/>
          </a:xfrm>
          <a:prstGeom prst="rect">
            <a:avLst/>
          </a:prstGeom>
          <a:noFill/>
        </p:spPr>
      </p:pic>
      <p:pic>
        <p:nvPicPr>
          <p:cNvPr id="5122" name="Picture 2" descr="http://media3.architecturemedia.net/site_media/media/cache/96/82/968264698fc73bef47e53921e1fbe2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362" y="1490095"/>
            <a:ext cx="324290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284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385748"/>
            <a:ext cx="5538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Strain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describes the mechanical distortion of a solid body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1016720"/>
            <a:ext cx="27241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945282"/>
            <a:ext cx="43624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2787" y="5949280"/>
            <a:ext cx="6215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Because it encapsulates the deformation of a box, the strain is a </a:t>
            </a:r>
            <a:b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dimensionless </a:t>
            </a:r>
            <a:r>
              <a:rPr lang="en-AU" sz="18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second-rank tensor</a:t>
            </a:r>
            <a:endParaRPr lang="en-AU" sz="18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265992" y="2467880"/>
            <a:ext cx="1855731" cy="635859"/>
          </a:xfrm>
          <a:prstGeom prst="rect">
            <a:avLst/>
          </a:prstGeom>
          <a:noFill/>
          <a:ln/>
          <a:effectLst/>
        </p:spPr>
      </p:pic>
      <p:sp>
        <p:nvSpPr>
          <p:cNvPr id="8" name="Rectangle 7"/>
          <p:cNvSpPr/>
          <p:nvPr/>
        </p:nvSpPr>
        <p:spPr>
          <a:xfrm>
            <a:off x="4148003" y="2396442"/>
            <a:ext cx="1046419" cy="92869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48003" y="3546534"/>
            <a:ext cx="1046419" cy="92869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19441" y="4803267"/>
            <a:ext cx="1046419" cy="92869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1150" y="268219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extension in 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79712" y="3803299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compression in 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51150" y="4963152"/>
            <a:ext cx="2117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pure shear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(volume unchanged)</a:t>
            </a:r>
          </a:p>
        </p:txBody>
      </p:sp>
      <p:pic>
        <p:nvPicPr>
          <p:cNvPr id="21" name="Picture 20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261186" y="3546534"/>
            <a:ext cx="2058534" cy="635859"/>
          </a:xfrm>
          <a:prstGeom prst="rect">
            <a:avLst/>
          </a:prstGeom>
          <a:noFill/>
          <a:ln/>
          <a:effectLst/>
        </p:spPr>
      </p:pic>
      <p:pic>
        <p:nvPicPr>
          <p:cNvPr id="22" name="Picture 21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261186" y="4832417"/>
            <a:ext cx="2058534" cy="635859"/>
          </a:xfrm>
          <a:prstGeom prst="rect">
            <a:avLst/>
          </a:prstGeom>
          <a:noFill/>
          <a:ln/>
          <a:effectLst/>
        </p:spPr>
      </p:pic>
      <p:sp>
        <p:nvSpPr>
          <p:cNvPr id="23" name="Rectangle 22"/>
          <p:cNvSpPr/>
          <p:nvPr/>
        </p:nvSpPr>
        <p:spPr>
          <a:xfrm>
            <a:off x="3894260" y="2396442"/>
            <a:ext cx="1579418" cy="9286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59662" y="3648286"/>
            <a:ext cx="1050780" cy="7555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Parallelogram 24"/>
          <p:cNvSpPr/>
          <p:nvPr/>
        </p:nvSpPr>
        <p:spPr>
          <a:xfrm rot="20884814">
            <a:off x="4137076" y="4817676"/>
            <a:ext cx="1198559" cy="800433"/>
          </a:xfrm>
          <a:prstGeom prst="parallelogram">
            <a:avLst>
              <a:gd name="adj" fmla="val 357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7" name="Straight Arrow Connector 26"/>
          <p:cNvCxnSpPr>
            <a:stCxn id="8" idx="3"/>
            <a:endCxn id="23" idx="3"/>
          </p:cNvCxnSpPr>
          <p:nvPr/>
        </p:nvCxnSpPr>
        <p:spPr>
          <a:xfrm>
            <a:off x="5194422" y="2860789"/>
            <a:ext cx="27925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878664" y="2880488"/>
            <a:ext cx="27925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6200000" flipH="1">
            <a:off x="4524643" y="3482689"/>
            <a:ext cx="249381" cy="138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6200000" flipV="1">
            <a:off x="4597376" y="4500770"/>
            <a:ext cx="207818" cy="138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6200000" flipV="1">
            <a:off x="5114918" y="5589932"/>
            <a:ext cx="138547" cy="1246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4226769" y="4792572"/>
            <a:ext cx="152400" cy="969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ight Arrow 54"/>
          <p:cNvSpPr/>
          <p:nvPr/>
        </p:nvSpPr>
        <p:spPr>
          <a:xfrm>
            <a:off x="3643306" y="1016720"/>
            <a:ext cx="1071570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rot="16200000" flipH="1">
            <a:off x="6250793" y="1309609"/>
            <a:ext cx="214314" cy="142876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6357950" y="1131014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1403648" y="1149352"/>
            <a:ext cx="72000" cy="72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9512" y="1871176"/>
            <a:ext cx="558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</a:t>
            </a:r>
            <a:r>
              <a:rPr lang="en-AU" sz="1800" i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Iinearised</a:t>
            </a:r>
            <a:r>
              <a:rPr lang="en-AU" sz="18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strain 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comes from the first derivatives of </a:t>
            </a:r>
            <a:r>
              <a:rPr lang="en-AU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</a:t>
            </a:r>
            <a:r>
              <a:rPr lang="en-AU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</a:t>
            </a:r>
          </a:p>
        </p:txBody>
      </p:sp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874" y="1772816"/>
            <a:ext cx="2384662" cy="57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Arrow Connector 30"/>
          <p:cNvCxnSpPr/>
          <p:nvPr/>
        </p:nvCxnSpPr>
        <p:spPr>
          <a:xfrm rot="5400000" flipH="1" flipV="1">
            <a:off x="6286511" y="3286126"/>
            <a:ext cx="285752" cy="28574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14282" y="571480"/>
            <a:ext cx="564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Stress 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describes the pressures acting at all points in a solid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282" y="2571744"/>
            <a:ext cx="6500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Stress is a </a:t>
            </a:r>
            <a:r>
              <a:rPr lang="en-AU" sz="18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second rank tensor 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that describes </a:t>
            </a:r>
            <a:r>
              <a:rPr lang="en-AU" sz="1800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</a:t>
            </a:r>
            <a:r>
              <a:rPr lang="en-AU" sz="1800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direction of the force</a:t>
            </a:r>
            <a:r>
              <a:rPr lang="en-AU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and also the </a:t>
            </a:r>
            <a:r>
              <a:rPr lang="en-AU" sz="1800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direction of the plane </a:t>
            </a:r>
            <a:r>
              <a:rPr lang="en-AU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on which it is acting.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771530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 rot="677826">
            <a:off x="1261045" y="1620054"/>
            <a:ext cx="162610" cy="13570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1177171" y="1304622"/>
            <a:ext cx="463565" cy="9271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1038557" y="1987211"/>
            <a:ext cx="457165" cy="9277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arallelogram 13"/>
          <p:cNvSpPr/>
          <p:nvPr/>
        </p:nvSpPr>
        <p:spPr>
          <a:xfrm rot="20044107">
            <a:off x="3370476" y="1774780"/>
            <a:ext cx="264685" cy="141377"/>
          </a:xfrm>
          <a:prstGeom prst="parallelogram">
            <a:avLst>
              <a:gd name="adj" fmla="val 49119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173545" y="1571613"/>
            <a:ext cx="561824" cy="29847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3228154" y="1857365"/>
            <a:ext cx="539968" cy="31753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be 20"/>
          <p:cNvSpPr/>
          <p:nvPr/>
        </p:nvSpPr>
        <p:spPr>
          <a:xfrm>
            <a:off x="5643570" y="3429000"/>
            <a:ext cx="928694" cy="891155"/>
          </a:xfrm>
          <a:prstGeom prst="cube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13013" y="3643314"/>
            <a:ext cx="3216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Positive normal stress </a:t>
            </a:r>
            <a:r>
              <a:rPr lang="en-AU" sz="1800" dirty="0" err="1">
                <a:solidFill>
                  <a:prstClr val="black"/>
                </a:solidFill>
                <a:latin typeface="cmmi10"/>
                <a:ea typeface="+mn-ea"/>
                <a:cs typeface="+mn-cs"/>
              </a:rPr>
              <a:t>T</a:t>
            </a:r>
            <a:r>
              <a:rPr lang="en-AU" sz="1800" baseline="-25000" dirty="0" err="1" smtClean="0">
                <a:solidFill>
                  <a:prstClr val="black"/>
                </a:solidFill>
                <a:latin typeface="cmmi10"/>
                <a:ea typeface="+mn-ea"/>
                <a:cs typeface="+mn-cs"/>
              </a:rPr>
              <a:t>xx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&gt; 0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Cube 22"/>
          <p:cNvSpPr/>
          <p:nvPr/>
        </p:nvSpPr>
        <p:spPr>
          <a:xfrm>
            <a:off x="7143768" y="4361103"/>
            <a:ext cx="928694" cy="891155"/>
          </a:xfrm>
          <a:prstGeom prst="cube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Cube 23"/>
          <p:cNvSpPr/>
          <p:nvPr/>
        </p:nvSpPr>
        <p:spPr>
          <a:xfrm>
            <a:off x="5572132" y="5500702"/>
            <a:ext cx="928694" cy="891155"/>
          </a:xfrm>
          <a:prstGeom prst="cube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96296" y="4640057"/>
            <a:ext cx="2999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egative normal stress </a:t>
            </a:r>
            <a:r>
              <a:rPr lang="en-AU" sz="1800" dirty="0" err="1">
                <a:solidFill>
                  <a:prstClr val="black"/>
                </a:solidFill>
                <a:latin typeface="cmmi10"/>
                <a:ea typeface="+mn-ea"/>
                <a:cs typeface="+mn-cs"/>
              </a:rPr>
              <a:t>T</a:t>
            </a:r>
            <a:r>
              <a:rPr lang="en-AU" sz="1800" baseline="-25000" dirty="0" err="1" smtClean="0">
                <a:solidFill>
                  <a:prstClr val="black"/>
                </a:solidFill>
                <a:latin typeface="cmmi10"/>
                <a:ea typeface="+mn-ea"/>
                <a:cs typeface="+mn-cs"/>
              </a:rPr>
              <a:t>yy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&lt; 0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95859" y="5834743"/>
            <a:ext cx="2759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Positive shear stress </a:t>
            </a:r>
            <a:r>
              <a:rPr lang="en-AU" sz="1800" dirty="0" err="1">
                <a:solidFill>
                  <a:prstClr val="black"/>
                </a:solidFill>
                <a:latin typeface="cmmi10"/>
                <a:ea typeface="+mn-ea"/>
                <a:cs typeface="+mn-cs"/>
              </a:rPr>
              <a:t>T</a:t>
            </a:r>
            <a:r>
              <a:rPr lang="en-AU" sz="1800" baseline="-25000" dirty="0" err="1" smtClean="0">
                <a:solidFill>
                  <a:prstClr val="black"/>
                </a:solidFill>
                <a:latin typeface="cmmi10"/>
                <a:ea typeface="+mn-ea"/>
                <a:cs typeface="+mn-cs"/>
              </a:rPr>
              <a:t>xy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&gt; 0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786710" y="1714488"/>
            <a:ext cx="1126321" cy="925007"/>
            <a:chOff x="214282" y="1358092"/>
            <a:chExt cx="1973760" cy="2070908"/>
          </a:xfrm>
        </p:grpSpPr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71406" y="2214554"/>
              <a:ext cx="1714512" cy="1588"/>
            </a:xfrm>
            <a:prstGeom prst="straightConnector1">
              <a:avLst/>
            </a:prstGeom>
            <a:ln w="3175">
              <a:solidFill>
                <a:srgbClr val="02020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10800000" flipV="1">
              <a:off x="214282" y="2643182"/>
              <a:ext cx="928694" cy="785818"/>
            </a:xfrm>
            <a:prstGeom prst="straightConnector1">
              <a:avLst/>
            </a:prstGeom>
            <a:ln w="3175">
              <a:solidFill>
                <a:srgbClr val="02020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16406" y="2830991"/>
              <a:ext cx="1571636" cy="1588"/>
            </a:xfrm>
            <a:prstGeom prst="straightConnector1">
              <a:avLst/>
            </a:prstGeom>
            <a:ln w="3175">
              <a:solidFill>
                <a:srgbClr val="02020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/>
          <p:cNvCxnSpPr/>
          <p:nvPr/>
        </p:nvCxnSpPr>
        <p:spPr>
          <a:xfrm rot="5400000">
            <a:off x="5637093" y="4006981"/>
            <a:ext cx="292365" cy="27941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>
            <a:off x="7404107" y="4187616"/>
            <a:ext cx="484652" cy="51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5400000" flipH="1" flipV="1">
            <a:off x="7381195" y="5495932"/>
            <a:ext cx="487135" cy="952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5762171" y="5600035"/>
            <a:ext cx="594865" cy="1699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0800000" flipV="1">
            <a:off x="5471888" y="6458857"/>
            <a:ext cx="740226" cy="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613096" y="273194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lang="en-AU" sz="1800" i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859948" y="242886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97148" y="1476136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221050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533" y="477078"/>
            <a:ext cx="1424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Hooke’s law</a:t>
            </a: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72203" y="1214421"/>
            <a:ext cx="3047600" cy="940185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84453" y="1214421"/>
            <a:ext cx="3074015" cy="940341"/>
          </a:xfrm>
          <a:prstGeom prst="rect">
            <a:avLst/>
          </a:prstGeom>
          <a:noFill/>
          <a:ln/>
          <a:effectLst/>
        </p:spPr>
      </p:pic>
      <p:sp>
        <p:nvSpPr>
          <p:cNvPr id="5" name="TextBox 4"/>
          <p:cNvSpPr txBox="1"/>
          <p:nvPr/>
        </p:nvSpPr>
        <p:spPr>
          <a:xfrm>
            <a:off x="359046" y="84336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84641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Strain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9046" y="2571744"/>
            <a:ext cx="584057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Hooke’s law states that stress and strain are linearly related.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501770" y="3292983"/>
            <a:ext cx="1473712" cy="278892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538529" y="4286255"/>
            <a:ext cx="1447804" cy="278892"/>
          </a:xfrm>
          <a:prstGeom prst="rect">
            <a:avLst/>
          </a:prstGeom>
          <a:noFill/>
          <a:ln/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101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640638" y="3646488"/>
              <a:ext cx="4762" cy="14287"/>
            </p14:xfrm>
          </p:contentPart>
        </mc:Choice>
        <mc:Fallback xmlns="">
          <p:pic>
            <p:nvPicPr>
              <p:cNvPr id="4101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27372" y="3641488"/>
                <a:ext cx="25171" cy="314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102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60850" y="3529013"/>
              <a:ext cx="2154238" cy="442912"/>
            </p14:xfrm>
          </p:contentPart>
        </mc:Choice>
        <mc:Fallback xmlns="">
          <p:pic>
            <p:nvPicPr>
              <p:cNvPr id="4102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49690" y="3515330"/>
                <a:ext cx="2177638" cy="465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103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97650" y="3306763"/>
              <a:ext cx="777875" cy="415925"/>
            </p14:xfrm>
          </p:contentPart>
        </mc:Choice>
        <mc:Fallback xmlns="">
          <p:pic>
            <p:nvPicPr>
              <p:cNvPr id="4103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583612" y="3294879"/>
                <a:ext cx="799833" cy="4314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108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824788" y="4576763"/>
              <a:ext cx="4762" cy="4762"/>
            </p14:xfrm>
          </p:contentPart>
        </mc:Choice>
        <mc:Fallback xmlns="">
          <p:pic>
            <p:nvPicPr>
              <p:cNvPr id="4108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17828" y="4568259"/>
                <a:ext cx="20880" cy="21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109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29113" y="4689475"/>
              <a:ext cx="835025" cy="215900"/>
            </p14:xfrm>
          </p:contentPart>
        </mc:Choice>
        <mc:Fallback xmlns="">
          <p:pic>
            <p:nvPicPr>
              <p:cNvPr id="4109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316876" y="4676521"/>
                <a:ext cx="858780" cy="2414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110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386388" y="4570413"/>
              <a:ext cx="1104900" cy="536575"/>
            </p14:xfrm>
          </p:contentPart>
        </mc:Choice>
        <mc:Fallback xmlns="">
          <p:pic>
            <p:nvPicPr>
              <p:cNvPr id="4110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375227" y="4559249"/>
                <a:ext cx="1127941" cy="5531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111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00850" y="4259263"/>
              <a:ext cx="827088" cy="428625"/>
            </p14:xfrm>
          </p:contentPart>
        </mc:Choice>
        <mc:Fallback xmlns="">
          <p:pic>
            <p:nvPicPr>
              <p:cNvPr id="4111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788608" y="4248826"/>
                <a:ext cx="845452" cy="44374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/>
          <p:cNvSpPr txBox="1"/>
          <p:nvPr/>
        </p:nvSpPr>
        <p:spPr>
          <a:xfrm>
            <a:off x="467544" y="5301208"/>
            <a:ext cx="5607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 constitutive relationship involves a fourth-rank tensor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(unlike in EM theory, where it is rank 2)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598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/>
          <p:cNvCxnSpPr/>
          <p:nvPr/>
        </p:nvCxnSpPr>
        <p:spPr>
          <a:xfrm>
            <a:off x="6682712" y="4991943"/>
            <a:ext cx="0" cy="38127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28596" y="500042"/>
            <a:ext cx="578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</a:t>
            </a:r>
            <a:r>
              <a:rPr lang="en-AU" sz="1800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main stiffness properties 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of isotropic materials are:</a:t>
            </a:r>
          </a:p>
        </p:txBody>
      </p:sp>
      <p:sp>
        <p:nvSpPr>
          <p:cNvPr id="6" name="Right Brace 5"/>
          <p:cNvSpPr/>
          <p:nvPr/>
        </p:nvSpPr>
        <p:spPr>
          <a:xfrm>
            <a:off x="5767627" y="1592710"/>
            <a:ext cx="357190" cy="2196330"/>
          </a:xfrm>
          <a:prstGeom prst="rightBrace">
            <a:avLst>
              <a:gd name="adj1" fmla="val 35484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4817" y="2492896"/>
            <a:ext cx="119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Units of Pa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3857" y="1424803"/>
            <a:ext cx="1957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Young’s </a:t>
            </a:r>
            <a:r>
              <a:rPr lang="en-AU" sz="1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modulus </a:t>
            </a:r>
            <a:r>
              <a:rPr lang="en-AU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9416" y="1424803"/>
            <a:ext cx="242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How hard it is to stretch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4920" y="2148535"/>
            <a:ext cx="2058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bulk modulus </a:t>
            </a:r>
            <a:r>
              <a:rPr lang="en-AU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</a:t>
            </a:r>
          </a:p>
        </p:txBody>
      </p:sp>
      <p:sp>
        <p:nvSpPr>
          <p:cNvPr id="12" name="Cube 11"/>
          <p:cNvSpPr/>
          <p:nvPr/>
        </p:nvSpPr>
        <p:spPr>
          <a:xfrm>
            <a:off x="7147059" y="1096480"/>
            <a:ext cx="928694" cy="891155"/>
          </a:xfrm>
          <a:prstGeom prst="cube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9416" y="2148535"/>
            <a:ext cx="267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How hard it is to compress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5765" y="2859323"/>
            <a:ext cx="2242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</a:t>
            </a:r>
            <a:r>
              <a:rPr lang="en-AU" sz="1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shear modulus </a:t>
            </a:r>
            <a:r>
              <a:rPr lang="en-AU" sz="1800" dirty="0">
                <a:solidFill>
                  <a:prstClr val="black"/>
                </a:solidFill>
                <a:latin typeface="cmmi10"/>
                <a:ea typeface="+mn-ea"/>
                <a:cs typeface="+mn-cs"/>
              </a:rPr>
              <a:t>¹</a:t>
            </a:r>
            <a:r>
              <a:rPr lang="en-AU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49416" y="2859323"/>
            <a:ext cx="229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How hard it is to shear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2747" y="3496362"/>
            <a:ext cx="2511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Lame’s first parameter </a:t>
            </a:r>
            <a:r>
              <a:rPr lang="en-AU" sz="1800" dirty="0">
                <a:solidFill>
                  <a:prstClr val="black"/>
                </a:solidFill>
                <a:latin typeface="cmmi10"/>
                <a:ea typeface="+mn-ea"/>
                <a:cs typeface="+mn-cs"/>
              </a:rPr>
              <a:t>¸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9643" y="4509120"/>
            <a:ext cx="1986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Poisson ratio </a:t>
            </a:r>
            <a:r>
              <a:rPr lang="en-AU" sz="1800" dirty="0" smtClean="0">
                <a:solidFill>
                  <a:prstClr val="black"/>
                </a:solidFill>
                <a:latin typeface="cmmi10"/>
                <a:ea typeface="+mn-ea"/>
                <a:cs typeface="+mn-cs"/>
              </a:rPr>
              <a:t>º</a:t>
            </a:r>
          </a:p>
        </p:txBody>
      </p:sp>
      <p:sp>
        <p:nvSpPr>
          <p:cNvPr id="18" name="Cube 17"/>
          <p:cNvSpPr/>
          <p:nvPr/>
        </p:nvSpPr>
        <p:spPr>
          <a:xfrm>
            <a:off x="6218365" y="4226975"/>
            <a:ext cx="928694" cy="891155"/>
          </a:xfrm>
          <a:prstGeom prst="cube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6290" y="4805878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(dimensionless)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172400" y="1540009"/>
            <a:ext cx="64807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010453" y="4746485"/>
            <a:ext cx="80190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682712" y="3932148"/>
            <a:ext cx="0" cy="39139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249416" y="3496362"/>
            <a:ext cx="173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 real meaning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83472" y="4530606"/>
            <a:ext cx="1332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</a:t>
            </a:r>
            <a:r>
              <a:rPr lang="en-AU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xtension in y</a:t>
            </a:r>
            <a:endParaRPr lang="en-AU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75856" y="4829975"/>
            <a:ext cx="15796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compression in x</a:t>
            </a:r>
          </a:p>
        </p:txBody>
      </p:sp>
      <p:cxnSp>
        <p:nvCxnSpPr>
          <p:cNvPr id="55297" name="Straight Connector 55296"/>
          <p:cNvCxnSpPr/>
          <p:nvPr/>
        </p:nvCxnSpPr>
        <p:spPr>
          <a:xfrm flipV="1">
            <a:off x="3376943" y="4861711"/>
            <a:ext cx="13218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300" name="Straight Connector 55299"/>
          <p:cNvCxnSpPr>
            <a:stCxn id="5" idx="3"/>
            <a:endCxn id="9" idx="1"/>
          </p:cNvCxnSpPr>
          <p:nvPr/>
        </p:nvCxnSpPr>
        <p:spPr>
          <a:xfrm>
            <a:off x="2661829" y="1609469"/>
            <a:ext cx="587587" cy="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627784" y="2348880"/>
            <a:ext cx="616377" cy="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627784" y="3068960"/>
            <a:ext cx="616377" cy="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627784" y="3645024"/>
            <a:ext cx="616377" cy="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544794" y="4865733"/>
            <a:ext cx="616377" cy="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be 40"/>
          <p:cNvSpPr/>
          <p:nvPr/>
        </p:nvSpPr>
        <p:spPr>
          <a:xfrm>
            <a:off x="6850205" y="1097685"/>
            <a:ext cx="1394203" cy="891155"/>
          </a:xfrm>
          <a:prstGeom prst="cube">
            <a:avLst/>
          </a:prstGeom>
          <a:noFill/>
          <a:ln w="12700">
            <a:solidFill>
              <a:schemeClr val="tx1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5476745" y="4746485"/>
            <a:ext cx="64807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6129827" y="1530876"/>
            <a:ext cx="639528" cy="692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50380" y="5590981"/>
            <a:ext cx="5478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Any two of these completely specify the stiffness tensor.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94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651164"/>
            <a:ext cx="68975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Newton’s second law for continuous bodies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Consider a small volume element with displacement </a:t>
            </a:r>
            <a:r>
              <a:rPr lang="en-AU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from equilibrium:</a:t>
            </a:r>
            <a:endParaRPr lang="en-AU" sz="1800" u="sng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 sz="1800" u="sng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 sz="1800" u="sng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 sz="1800" u="sng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857356" y="1559293"/>
            <a:ext cx="1524340" cy="583823"/>
          </a:xfrm>
          <a:prstGeom prst="rect">
            <a:avLst/>
          </a:prstGeom>
          <a:noFill/>
          <a:ln/>
          <a:effectLst/>
        </p:spPr>
      </p:pic>
      <p:sp>
        <p:nvSpPr>
          <p:cNvPr id="5" name="TextBox 4"/>
          <p:cNvSpPr txBox="1"/>
          <p:nvPr/>
        </p:nvSpPr>
        <p:spPr>
          <a:xfrm>
            <a:off x="357158" y="2357430"/>
            <a:ext cx="2299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Force per unit volume 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5355" y="2838024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density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6248" y="1702346"/>
            <a:ext cx="3294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Displacement of volume element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1928794" y="2143116"/>
            <a:ext cx="285752" cy="1428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V="1">
            <a:off x="2535383" y="2369127"/>
            <a:ext cx="692726" cy="1662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3408219" y="1801092"/>
            <a:ext cx="914403" cy="415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5720" y="3571876"/>
            <a:ext cx="60548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Together with Hooke’s law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nd boundary conditions, we can solve for any elastic problem.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0232" y="4214818"/>
            <a:ext cx="838202" cy="20269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08219" y="5589240"/>
            <a:ext cx="5553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Continuity of displacement, normal components of stress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566250" y="5160475"/>
            <a:ext cx="1819746" cy="691029"/>
          </a:xfrm>
          <a:custGeom>
            <a:avLst/>
            <a:gdLst>
              <a:gd name="connsiteX0" fmla="*/ 1819746 w 1819746"/>
              <a:gd name="connsiteY0" fmla="*/ 642796 h 691029"/>
              <a:gd name="connsiteX1" fmla="*/ 334978 w 1819746"/>
              <a:gd name="connsiteY1" fmla="*/ 624689 h 691029"/>
              <a:gd name="connsiteX2" fmla="*/ 0 w 1819746"/>
              <a:gd name="connsiteY2" fmla="*/ 0 h 69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9746" h="691029">
                <a:moveTo>
                  <a:pt x="1819746" y="642796"/>
                </a:moveTo>
                <a:cubicBezTo>
                  <a:pt x="1229007" y="687309"/>
                  <a:pt x="638269" y="731822"/>
                  <a:pt x="334978" y="624689"/>
                </a:cubicBezTo>
                <a:cubicBezTo>
                  <a:pt x="31687" y="517556"/>
                  <a:pt x="15843" y="258778"/>
                  <a:pt x="0" y="0"/>
                </a:cubicBezTo>
              </a:path>
            </a:pathLst>
          </a:cu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93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500042"/>
            <a:ext cx="1927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Types of solutions: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bending1.gif"/>
          <p:cNvPicPr>
            <a:picLocks noChangeAspect="1"/>
          </p:cNvPicPr>
          <p:nvPr/>
        </p:nvPicPr>
        <p:blipFill>
          <a:blip r:embed="rId2" cstate="print">
            <a:lum bright="30000" contrast="40000"/>
          </a:blip>
          <a:stretch>
            <a:fillRect/>
          </a:stretch>
        </p:blipFill>
        <p:spPr>
          <a:xfrm>
            <a:off x="285720" y="928670"/>
            <a:ext cx="3738570" cy="2803928"/>
          </a:xfrm>
          <a:prstGeom prst="rect">
            <a:avLst/>
          </a:prstGeom>
        </p:spPr>
      </p:pic>
      <p:pic>
        <p:nvPicPr>
          <p:cNvPr id="4" name="Picture 3" descr="twisting.gif"/>
          <p:cNvPicPr>
            <a:picLocks noChangeAspect="1"/>
          </p:cNvPicPr>
          <p:nvPr/>
        </p:nvPicPr>
        <p:blipFill>
          <a:blip r:embed="rId3" cstate="print">
            <a:lum bright="30000" contrast="40000"/>
          </a:blip>
          <a:stretch>
            <a:fillRect/>
          </a:stretch>
        </p:blipFill>
        <p:spPr>
          <a:xfrm>
            <a:off x="4929190" y="767948"/>
            <a:ext cx="4024322" cy="3018242"/>
          </a:xfrm>
          <a:prstGeom prst="rect">
            <a:avLst/>
          </a:prstGeom>
        </p:spPr>
      </p:pic>
      <p:pic>
        <p:nvPicPr>
          <p:cNvPr id="5" name="Picture 4" descr="pressure.gif"/>
          <p:cNvPicPr>
            <a:picLocks noChangeAspect="1"/>
          </p:cNvPicPr>
          <p:nvPr/>
        </p:nvPicPr>
        <p:blipFill>
          <a:blip r:embed="rId4" cstate="print">
            <a:lum bright="30000" contrast="40000"/>
          </a:blip>
          <a:stretch>
            <a:fillRect/>
          </a:stretch>
        </p:blipFill>
        <p:spPr>
          <a:xfrm>
            <a:off x="357158" y="3500438"/>
            <a:ext cx="4024322" cy="30182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1774" y="3143248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Bending modes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72198" y="3214686"/>
            <a:ext cx="1639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Twisting modes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5852" y="5929330"/>
            <a:ext cx="1675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Pressure modes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364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218238"/>
            <a:ext cx="4596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/>
              <a:t>Acoustic waves in </a:t>
            </a:r>
            <a:r>
              <a:rPr lang="en-AU" sz="1600" b="1" dirty="0" err="1" smtClean="0"/>
              <a:t>nanophotonic</a:t>
            </a:r>
            <a:r>
              <a:rPr lang="en-AU" sz="1600" b="1" dirty="0" smtClean="0"/>
              <a:t> waveguides</a:t>
            </a:r>
          </a:p>
        </p:txBody>
      </p:sp>
      <p:pic>
        <p:nvPicPr>
          <p:cNvPr id="9" name="Picture 8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823024" y="4423510"/>
            <a:ext cx="2768077" cy="64588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253062" y="998186"/>
            <a:ext cx="3423394" cy="2715938"/>
            <a:chOff x="4740429" y="998185"/>
            <a:chExt cx="4266865" cy="3370977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3125" t="6857" r="20000" b="8572"/>
            <a:stretch>
              <a:fillRect/>
            </a:stretch>
          </p:blipFill>
          <p:spPr bwMode="auto">
            <a:xfrm>
              <a:off x="5024843" y="998185"/>
              <a:ext cx="3982451" cy="3370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Straight Arrow Connector 15"/>
            <p:cNvCxnSpPr/>
            <p:nvPr/>
          </p:nvCxnSpPr>
          <p:spPr>
            <a:xfrm flipV="1">
              <a:off x="5260024" y="3244894"/>
              <a:ext cx="787738" cy="501091"/>
            </a:xfrm>
            <a:prstGeom prst="straightConnector1">
              <a:avLst/>
            </a:prstGeom>
            <a:ln w="3175">
              <a:solidFill>
                <a:srgbClr val="02020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6704210" y="2379373"/>
              <a:ext cx="787738" cy="50109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311433" y="2074947"/>
              <a:ext cx="9396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b="1" dirty="0" smtClean="0"/>
                <a:t>Acoustic</a:t>
              </a:r>
              <a:br>
                <a:rPr lang="en-AU" sz="1400" b="1" dirty="0" smtClean="0"/>
              </a:br>
              <a:r>
                <a:rPr lang="en-AU" sz="1400" b="1" dirty="0" smtClean="0"/>
                <a:t>mode</a:t>
              </a:r>
              <a:endParaRPr lang="en-AU" sz="1400" b="1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rot="5400000" flipH="1" flipV="1">
              <a:off x="4903463" y="3389425"/>
              <a:ext cx="1017922" cy="1588"/>
            </a:xfrm>
            <a:prstGeom prst="straightConnector1">
              <a:avLst/>
            </a:prstGeom>
            <a:ln w="3175">
              <a:solidFill>
                <a:srgbClr val="02020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>
              <a:off x="4943062" y="3233530"/>
              <a:ext cx="620969" cy="571640"/>
            </a:xfrm>
            <a:prstGeom prst="straightConnector1">
              <a:avLst/>
            </a:prstGeom>
            <a:ln w="3175">
              <a:solidFill>
                <a:srgbClr val="02020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740429" y="3159972"/>
              <a:ext cx="2760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i="1" dirty="0" smtClean="0"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25960" y="2695798"/>
              <a:ext cx="2760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i="1" dirty="0" smtClean="0">
                  <a:latin typeface="Times New Roman" pitchFamily="18" charset="0"/>
                  <a:cs typeface="Times New Roman" pitchFamily="18" charset="0"/>
                </a:rPr>
                <a:t>y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833139" y="3345420"/>
              <a:ext cx="2648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i="1" dirty="0" smtClean="0">
                  <a:latin typeface="Times New Roman" pitchFamily="18" charset="0"/>
                  <a:cs typeface="Times New Roman" pitchFamily="18" charset="0"/>
                </a:rPr>
                <a:t>z</a:t>
              </a:r>
            </a:p>
          </p:txBody>
        </p:sp>
      </p:grpSp>
      <p:pic>
        <p:nvPicPr>
          <p:cNvPr id="3" name="Picture 2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710" y="2087130"/>
            <a:ext cx="2014446" cy="35549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024" y="3497131"/>
            <a:ext cx="3033727" cy="37078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83587" y="1556792"/>
            <a:ext cx="2530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Restate Newton’s 2</a:t>
            </a:r>
            <a:r>
              <a:rPr lang="en-AU" sz="1600" baseline="30000" dirty="0" smtClean="0"/>
              <a:t>nd</a:t>
            </a:r>
            <a:r>
              <a:rPr lang="en-AU" sz="1600" dirty="0" smtClean="0"/>
              <a:t> law: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94660" y="2569066"/>
            <a:ext cx="10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Stress tensor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2958" y="2997694"/>
            <a:ext cx="2311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Substitute Hooke’s law: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2958" y="3997826"/>
            <a:ext cx="1850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where the strain is</a:t>
            </a:r>
          </a:p>
        </p:txBody>
      </p:sp>
      <p:sp>
        <p:nvSpPr>
          <p:cNvPr id="45" name="Freeform 44"/>
          <p:cNvSpPr/>
          <p:nvPr/>
        </p:nvSpPr>
        <p:spPr>
          <a:xfrm>
            <a:off x="1180214" y="2512956"/>
            <a:ext cx="1205949" cy="251791"/>
          </a:xfrm>
          <a:custGeom>
            <a:avLst/>
            <a:gdLst>
              <a:gd name="connsiteX0" fmla="*/ 1205949 w 1205949"/>
              <a:gd name="connsiteY0" fmla="*/ 251791 h 251791"/>
              <a:gd name="connsiteX1" fmla="*/ 198783 w 1205949"/>
              <a:gd name="connsiteY1" fmla="*/ 225287 h 251791"/>
              <a:gd name="connsiteX2" fmla="*/ 13253 w 1205949"/>
              <a:gd name="connsiteY2" fmla="*/ 0 h 25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5949" h="251791">
                <a:moveTo>
                  <a:pt x="1205949" y="251791"/>
                </a:moveTo>
                <a:lnTo>
                  <a:pt x="198783" y="225287"/>
                </a:lnTo>
                <a:cubicBezTo>
                  <a:pt x="0" y="183322"/>
                  <a:pt x="6626" y="91661"/>
                  <a:pt x="13253" y="0"/>
                </a:cubicBezTo>
              </a:path>
            </a:pathLst>
          </a:custGeom>
          <a:ln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2000"/>
          </a:p>
        </p:txBody>
      </p:sp>
      <p:sp>
        <p:nvSpPr>
          <p:cNvPr id="46" name="TextBox 45"/>
          <p:cNvSpPr txBox="1"/>
          <p:nvPr/>
        </p:nvSpPr>
        <p:spPr>
          <a:xfrm>
            <a:off x="2297320" y="5069396"/>
            <a:ext cx="1029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strain tensor</a:t>
            </a:r>
          </a:p>
        </p:txBody>
      </p:sp>
      <p:sp>
        <p:nvSpPr>
          <p:cNvPr id="47" name="Freeform 46"/>
          <p:cNvSpPr/>
          <p:nvPr/>
        </p:nvSpPr>
        <p:spPr>
          <a:xfrm>
            <a:off x="1037338" y="5069396"/>
            <a:ext cx="1205949" cy="251791"/>
          </a:xfrm>
          <a:custGeom>
            <a:avLst/>
            <a:gdLst>
              <a:gd name="connsiteX0" fmla="*/ 1205949 w 1205949"/>
              <a:gd name="connsiteY0" fmla="*/ 251791 h 251791"/>
              <a:gd name="connsiteX1" fmla="*/ 198783 w 1205949"/>
              <a:gd name="connsiteY1" fmla="*/ 225287 h 251791"/>
              <a:gd name="connsiteX2" fmla="*/ 13253 w 1205949"/>
              <a:gd name="connsiteY2" fmla="*/ 0 h 25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5949" h="251791">
                <a:moveTo>
                  <a:pt x="1205949" y="251791"/>
                </a:moveTo>
                <a:lnTo>
                  <a:pt x="198783" y="225287"/>
                </a:lnTo>
                <a:cubicBezTo>
                  <a:pt x="0" y="183322"/>
                  <a:pt x="6626" y="91661"/>
                  <a:pt x="13253" y="0"/>
                </a:cubicBezTo>
              </a:path>
            </a:pathLst>
          </a:custGeom>
          <a:ln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2000"/>
          </a:p>
        </p:txBody>
      </p:sp>
      <p:sp>
        <p:nvSpPr>
          <p:cNvPr id="49" name="TextBox 48"/>
          <p:cNvSpPr txBox="1"/>
          <p:nvPr/>
        </p:nvSpPr>
        <p:spPr>
          <a:xfrm>
            <a:off x="6633783" y="5932719"/>
            <a:ext cx="2114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>
                <a:latin typeface="cmmi10"/>
              </a:rPr>
              <a:t>½</a:t>
            </a:r>
            <a:r>
              <a:rPr lang="en-AU" sz="1400" dirty="0" smtClean="0"/>
              <a:t>: density</a:t>
            </a:r>
          </a:p>
          <a:p>
            <a:r>
              <a:rPr lang="en-AU" sz="1400" dirty="0" smtClean="0"/>
              <a:t>(</a:t>
            </a:r>
            <a:r>
              <a:rPr lang="en-AU" sz="1400" dirty="0" smtClean="0">
                <a:latin typeface="cmmi10"/>
              </a:rPr>
              <a:t>¸</a:t>
            </a:r>
            <a:r>
              <a:rPr lang="en-AU" sz="1400" dirty="0" smtClean="0"/>
              <a:t>, </a:t>
            </a:r>
            <a:r>
              <a:rPr lang="en-AU" sz="1400" dirty="0" smtClean="0">
                <a:latin typeface="cmmi10"/>
              </a:rPr>
              <a:t>¹</a:t>
            </a:r>
            <a:r>
              <a:rPr lang="en-AU" sz="1400" dirty="0" smtClean="0"/>
              <a:t>): </a:t>
            </a:r>
            <a:r>
              <a:rPr lang="en-AU" sz="1400" dirty="0" err="1" smtClean="0"/>
              <a:t>Lamé</a:t>
            </a:r>
            <a:r>
              <a:rPr lang="en-AU" sz="1400" dirty="0" smtClean="0"/>
              <a:t> parameters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51520" y="5426586"/>
            <a:ext cx="4362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and assume that the field </a:t>
            </a:r>
            <a:r>
              <a:rPr lang="en-AU" sz="1600" b="1" dirty="0" smtClean="0"/>
              <a:t>u</a:t>
            </a:r>
            <a:r>
              <a:rPr lang="en-AU" sz="1600" dirty="0" smtClean="0"/>
              <a:t> is harmonic in z: </a:t>
            </a:r>
          </a:p>
        </p:txBody>
      </p:sp>
      <p:pic>
        <p:nvPicPr>
          <p:cNvPr id="52" name="Picture 51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71398" y="5897004"/>
            <a:ext cx="2514606" cy="33070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237030" y="1854604"/>
            <a:ext cx="1087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displacement</a:t>
            </a:r>
          </a:p>
        </p:txBody>
      </p:sp>
      <p:cxnSp>
        <p:nvCxnSpPr>
          <p:cNvPr id="55" name="Straight Arrow Connector 54"/>
          <p:cNvCxnSpPr>
            <a:stCxn id="53" idx="1"/>
          </p:cNvCxnSpPr>
          <p:nvPr/>
        </p:nvCxnSpPr>
        <p:spPr>
          <a:xfrm rot="10800000" flipV="1">
            <a:off x="2677322" y="1993103"/>
            <a:ext cx="559709" cy="29456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15052" y="3920836"/>
            <a:ext cx="2726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Eigenvalue problem for </a:t>
            </a:r>
            <a:r>
              <a:rPr lang="en-AU" sz="1600" dirty="0" smtClean="0">
                <a:latin typeface="Symbol"/>
                <a:sym typeface="Symbol"/>
              </a:rPr>
              <a:t>, </a:t>
            </a:r>
            <a:r>
              <a:rPr lang="en-AU" sz="16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u</a:t>
            </a:r>
            <a:r>
              <a:rPr lang="en-AU" sz="1600" dirty="0" smtClean="0"/>
              <a:t> </a:t>
            </a:r>
          </a:p>
        </p:txBody>
      </p:sp>
      <p:sp>
        <p:nvSpPr>
          <p:cNvPr id="39" name="Right Brace 38"/>
          <p:cNvSpPr/>
          <p:nvPr/>
        </p:nvSpPr>
        <p:spPr>
          <a:xfrm>
            <a:off x="4324187" y="1773784"/>
            <a:ext cx="788139" cy="4571598"/>
          </a:xfrm>
          <a:prstGeom prst="rightBrace">
            <a:avLst>
              <a:gd name="adj1" fmla="val 73292"/>
              <a:gd name="adj2" fmla="val 5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033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648622" y="984003"/>
            <a:ext cx="3174155" cy="2716567"/>
            <a:chOff x="4740429" y="998185"/>
            <a:chExt cx="4266865" cy="3370977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23125" t="6857" r="20000" b="8572"/>
            <a:stretch>
              <a:fillRect/>
            </a:stretch>
          </p:blipFill>
          <p:spPr bwMode="auto">
            <a:xfrm>
              <a:off x="5024843" y="998185"/>
              <a:ext cx="3982451" cy="3370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" name="Straight Arrow Connector 2"/>
            <p:cNvCxnSpPr/>
            <p:nvPr/>
          </p:nvCxnSpPr>
          <p:spPr>
            <a:xfrm flipV="1">
              <a:off x="5260024" y="3244894"/>
              <a:ext cx="787738" cy="501091"/>
            </a:xfrm>
            <a:prstGeom prst="straightConnector1">
              <a:avLst/>
            </a:prstGeom>
            <a:ln w="3175">
              <a:solidFill>
                <a:srgbClr val="02020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V="1">
              <a:off x="6704210" y="2379373"/>
              <a:ext cx="787738" cy="50109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4903463" y="3389425"/>
              <a:ext cx="1017922" cy="1588"/>
            </a:xfrm>
            <a:prstGeom prst="straightConnector1">
              <a:avLst/>
            </a:prstGeom>
            <a:ln w="3175">
              <a:solidFill>
                <a:srgbClr val="02020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10800000">
              <a:off x="4943062" y="3233530"/>
              <a:ext cx="620969" cy="571640"/>
            </a:xfrm>
            <a:prstGeom prst="straightConnector1">
              <a:avLst/>
            </a:prstGeom>
            <a:ln w="3175">
              <a:solidFill>
                <a:srgbClr val="02020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740429" y="315997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800" i="1" dirty="0" smtClean="0"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25960" y="269579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800" i="1" dirty="0" smtClean="0">
                  <a:latin typeface="Times New Roman" pitchFamily="18" charset="0"/>
                  <a:cs typeface="Times New Roman" pitchFamily="18" charset="0"/>
                </a:rPr>
                <a:t>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33139" y="3345420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800" i="1" dirty="0" smtClean="0">
                  <a:latin typeface="Times New Roman" pitchFamily="18" charset="0"/>
                  <a:cs typeface="Times New Roman" pitchFamily="18" charset="0"/>
                </a:rPr>
                <a:t>z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14282" y="1142984"/>
            <a:ext cx="3920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We obtain the </a:t>
            </a:r>
            <a:r>
              <a:rPr lang="en-AU" sz="1600" dirty="0" err="1" smtClean="0"/>
              <a:t>eigenvalue</a:t>
            </a:r>
            <a:r>
              <a:rPr lang="en-AU" sz="1600" dirty="0" smtClean="0"/>
              <a:t> problem for </a:t>
            </a:r>
            <a:r>
              <a:rPr lang="en-AU" sz="1600" dirty="0" smtClean="0">
                <a:latin typeface="Symbol"/>
                <a:sym typeface="Symbol"/>
              </a:rPr>
              <a:t></a:t>
            </a:r>
            <a:r>
              <a:rPr lang="en-AU" sz="1600" dirty="0" smtClean="0"/>
              <a:t>: </a:t>
            </a:r>
          </a:p>
        </p:txBody>
      </p:sp>
      <p:pic>
        <p:nvPicPr>
          <p:cNvPr id="12" name="Picture 11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589" y="1518903"/>
            <a:ext cx="3364902" cy="69100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28" y="2864267"/>
            <a:ext cx="5339024" cy="91478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6728" y="2280358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where</a:t>
            </a:r>
          </a:p>
        </p:txBody>
      </p:sp>
      <p:pic>
        <p:nvPicPr>
          <p:cNvPr id="11" name="Picture 10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12" y="4170374"/>
            <a:ext cx="3668910" cy="93243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85720" y="3881722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and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5720" y="5286388"/>
            <a:ext cx="3638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Together with the boundary conditions</a:t>
            </a:r>
          </a:p>
        </p:txBody>
      </p:sp>
      <p:pic>
        <p:nvPicPr>
          <p:cNvPr id="22" name="Picture 21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5368" y="5805264"/>
            <a:ext cx="1041404" cy="20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64833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500042"/>
            <a:ext cx="1592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</a:rPr>
              <a:t>Types of waves</a:t>
            </a:r>
            <a:endParaRPr lang="en-AU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flexural_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096513"/>
            <a:ext cx="2757141" cy="1832421"/>
          </a:xfrm>
          <a:prstGeom prst="rect">
            <a:avLst/>
          </a:prstGeom>
        </p:spPr>
      </p:pic>
      <p:pic>
        <p:nvPicPr>
          <p:cNvPr id="4" name="Picture 3" descr="torsional_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1037496"/>
            <a:ext cx="2800147" cy="1534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6488" y="1096513"/>
            <a:ext cx="1076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400" b="1" kern="0" dirty="0" smtClean="0">
                <a:solidFill>
                  <a:sysClr val="windowText" lastClr="000000"/>
                </a:solidFill>
                <a:latin typeface="Calibri"/>
              </a:rPr>
              <a:t>Flexural </a:t>
            </a:r>
            <a:r>
              <a:rPr lang="en-AU" sz="1400" kern="0" dirty="0" smtClean="0">
                <a:solidFill>
                  <a:sysClr val="windowText" lastClr="000000"/>
                </a:solidFill>
                <a:latin typeface="Calibri"/>
              </a:rPr>
              <a:t/>
            </a:r>
            <a:br>
              <a:rPr lang="en-AU" sz="1400" kern="0" dirty="0" smtClean="0">
                <a:solidFill>
                  <a:sysClr val="windowText" lastClr="000000"/>
                </a:solidFill>
                <a:latin typeface="Calibri"/>
              </a:rPr>
            </a:br>
            <a:r>
              <a:rPr lang="en-AU" sz="1400" kern="0" dirty="0" smtClean="0">
                <a:solidFill>
                  <a:sysClr val="windowText" lastClr="000000"/>
                </a:solidFill>
                <a:latin typeface="Calibri"/>
              </a:rPr>
              <a:t>Mostly shear</a:t>
            </a:r>
            <a:endParaRPr lang="en-AU" sz="1400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28" y="1222399"/>
            <a:ext cx="11042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400" b="1" kern="0" dirty="0" err="1" smtClean="0">
                <a:solidFill>
                  <a:sysClr val="windowText" lastClr="000000"/>
                </a:solidFill>
                <a:latin typeface="Calibri"/>
              </a:rPr>
              <a:t>Torsional</a:t>
            </a:r>
            <a:r>
              <a:rPr lang="en-AU" sz="1400" b="1" kern="0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AU" sz="1400" kern="0" dirty="0" smtClean="0">
                <a:solidFill>
                  <a:sysClr val="windowText" lastClr="000000"/>
                </a:solidFill>
                <a:latin typeface="Calibri"/>
              </a:rPr>
              <a:t/>
            </a:r>
            <a:br>
              <a:rPr lang="en-AU" sz="1400" kern="0" dirty="0" smtClean="0">
                <a:solidFill>
                  <a:sysClr val="windowText" lastClr="000000"/>
                </a:solidFill>
                <a:latin typeface="Calibri"/>
              </a:rPr>
            </a:br>
            <a:r>
              <a:rPr lang="en-AU" sz="1400" kern="0" dirty="0" smtClean="0">
                <a:solidFill>
                  <a:sysClr val="windowText" lastClr="000000"/>
                </a:solidFill>
                <a:latin typeface="Calibri"/>
              </a:rPr>
              <a:t>Mostly Shear</a:t>
            </a:r>
            <a:endParaRPr lang="en-AU" sz="1400" kern="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7" name="Picture 6" descr="longitudinal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3714752"/>
            <a:ext cx="2857488" cy="16361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231" y="3758769"/>
            <a:ext cx="1501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400" b="1" kern="0" dirty="0" smtClean="0">
                <a:solidFill>
                  <a:sysClr val="windowText" lastClr="000000"/>
                </a:solidFill>
                <a:latin typeface="Calibri"/>
              </a:rPr>
              <a:t>Longitudinal</a:t>
            </a:r>
            <a:endParaRPr lang="en-AU" sz="1400" kern="0" dirty="0" smtClean="0">
              <a:solidFill>
                <a:sysClr val="windowText" lastClr="000000"/>
              </a:solidFill>
              <a:latin typeface="Calibri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400" kern="0" dirty="0" smtClean="0">
                <a:solidFill>
                  <a:sysClr val="windowText" lastClr="000000"/>
                </a:solidFill>
                <a:latin typeface="Calibri"/>
              </a:rPr>
              <a:t>Mostly longitudinal</a:t>
            </a:r>
            <a:endParaRPr lang="en-AU" sz="1400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7012" y="2770909"/>
            <a:ext cx="132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</a:rPr>
              <a:t>Wave speed</a:t>
            </a:r>
            <a:endParaRPr lang="en-AU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14480" y="5214949"/>
            <a:ext cx="1676930" cy="788157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887703" y="2650413"/>
            <a:ext cx="1041223" cy="635711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998137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1018744"/>
            <a:ext cx="4354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u="sng" dirty="0" smtClean="0"/>
              <a:t>Coupling between optical and acoustic modes</a:t>
            </a:r>
          </a:p>
        </p:txBody>
      </p:sp>
      <p:pic>
        <p:nvPicPr>
          <p:cNvPr id="5" name="Picture 4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642909" y="1857364"/>
            <a:ext cx="6131711" cy="295684"/>
          </a:xfrm>
          <a:prstGeom prst="rect">
            <a:avLst/>
          </a:prstGeom>
          <a:noFill/>
          <a:ln/>
          <a:effectLst/>
        </p:spPr>
      </p:pic>
      <p:pic>
        <p:nvPicPr>
          <p:cNvPr id="12" name="Picture 11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288383"/>
            <a:ext cx="2846954" cy="32183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8137" y="1391478"/>
            <a:ext cx="2258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Expand in mode fields: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720" y="2756848"/>
            <a:ext cx="3502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Substitute into the appropriate PDEs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11960" y="3501008"/>
            <a:ext cx="4819769" cy="107721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AU" sz="1600" dirty="0" smtClean="0">
                <a:solidFill>
                  <a:srgbClr val="505150"/>
                </a:solidFill>
              </a:rPr>
              <a:t>Assume 	1) Slow-varying of amplitudes a and b, </a:t>
            </a:r>
            <a:br>
              <a:rPr lang="en-AU" sz="1600" dirty="0" smtClean="0">
                <a:solidFill>
                  <a:srgbClr val="505150"/>
                </a:solidFill>
              </a:rPr>
            </a:br>
            <a:r>
              <a:rPr lang="en-AU" sz="1600" dirty="0" smtClean="0">
                <a:solidFill>
                  <a:srgbClr val="505150"/>
                </a:solidFill>
              </a:rPr>
              <a:t>		2) coupling is locally weak and </a:t>
            </a:r>
          </a:p>
          <a:p>
            <a:pPr lvl="0"/>
            <a:r>
              <a:rPr lang="en-AU" sz="1600" dirty="0" smtClean="0">
                <a:solidFill>
                  <a:srgbClr val="505150"/>
                </a:solidFill>
              </a:rPr>
              <a:t>		3) acoustic waves are much slower than 			optical waves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97916" y="1844824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Optical fields</a:t>
            </a:r>
          </a:p>
        </p:txBody>
      </p:sp>
      <p:cxnSp>
        <p:nvCxnSpPr>
          <p:cNvPr id="24" name="Straight Arrow Connector 23"/>
          <p:cNvCxnSpPr>
            <a:stCxn id="22" idx="1"/>
            <a:endCxn id="5" idx="3"/>
          </p:cNvCxnSpPr>
          <p:nvPr/>
        </p:nvCxnSpPr>
        <p:spPr>
          <a:xfrm flipH="1">
            <a:off x="6774620" y="1998713"/>
            <a:ext cx="1123296" cy="6493"/>
          </a:xfrm>
          <a:prstGeom prst="straightConnector1">
            <a:avLst/>
          </a:prstGeom>
          <a:ln w="3175">
            <a:solidFill>
              <a:srgbClr val="02020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289730" y="2277785"/>
            <a:ext cx="1420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err="1" smtClean="0"/>
              <a:t>Accoustic</a:t>
            </a:r>
            <a:r>
              <a:rPr lang="en-AU" sz="1400" dirty="0" smtClean="0"/>
              <a:t> fields</a:t>
            </a:r>
          </a:p>
        </p:txBody>
      </p:sp>
      <p:cxnSp>
        <p:nvCxnSpPr>
          <p:cNvPr id="28" name="Straight Arrow Connector 27"/>
          <p:cNvCxnSpPr>
            <a:stCxn id="27" idx="1"/>
          </p:cNvCxnSpPr>
          <p:nvPr/>
        </p:nvCxnSpPr>
        <p:spPr>
          <a:xfrm rot="10800000" flipV="1">
            <a:off x="4211960" y="2431674"/>
            <a:ext cx="1077771" cy="3076"/>
          </a:xfrm>
          <a:prstGeom prst="straightConnector1">
            <a:avLst/>
          </a:prstGeom>
          <a:ln w="3175">
            <a:solidFill>
              <a:srgbClr val="02020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4240450"/>
            <a:ext cx="1915529" cy="54391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 bwMode="auto">
          <a:xfrm>
            <a:off x="611560" y="3126750"/>
            <a:ext cx="1584176" cy="1078559"/>
          </a:xfrm>
          <a:prstGeom prst="rect">
            <a:avLst/>
          </a:prstGeom>
          <a:noFill/>
          <a:ln/>
          <a:effectLst/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5242207"/>
            <a:ext cx="5032622" cy="55425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65" y="5949109"/>
            <a:ext cx="1651000" cy="2794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31981" y="4893298"/>
            <a:ext cx="2043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With coupling terms:</a:t>
            </a:r>
          </a:p>
        </p:txBody>
      </p:sp>
    </p:spTree>
    <p:extLst>
      <p:ext uri="{BB962C8B-B14F-4D97-AF65-F5344CB8AC3E}">
        <p14:creationId xmlns:p14="http://schemas.microsoft.com/office/powerpoint/2010/main" val="336622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 l="10380" r="12731"/>
          <a:stretch>
            <a:fillRect/>
          </a:stretch>
        </p:blipFill>
        <p:spPr bwMode="auto">
          <a:xfrm>
            <a:off x="952499" y="3683684"/>
            <a:ext cx="2540001" cy="190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98500" y="5578308"/>
            <a:ext cx="3107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Photonic crystal coupler-type switch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A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Microphotonics</a:t>
            </a:r>
            <a:r>
              <a:rPr kumimoji="0" lang="en-A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group, St Andrews, UK)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t="7207" r="50814"/>
          <a:stretch>
            <a:fillRect/>
          </a:stretch>
        </p:blipFill>
        <p:spPr bwMode="auto">
          <a:xfrm>
            <a:off x="5334000" y="3709643"/>
            <a:ext cx="2514600" cy="190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lum bright="28000" contrast="12000"/>
          </a:blip>
          <a:srcRect l="51447" t="13006" b="13775"/>
          <a:stretch>
            <a:fillRect/>
          </a:stretch>
        </p:blipFill>
        <p:spPr bwMode="auto">
          <a:xfrm flipH="1">
            <a:off x="952500" y="1533880"/>
            <a:ext cx="2540000" cy="153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34999" y="3071564"/>
            <a:ext cx="3328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Photonic crystal waveguide in </a:t>
            </a:r>
            <a:br>
              <a:rPr kumimoji="0" lang="en-A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lang="en-A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chalcogenide</a:t>
            </a:r>
            <a:r>
              <a:rPr kumimoji="0" lang="en-A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(CUDOS)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18100" y="5654051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Photonic crystal cavity resonator </a:t>
            </a:r>
            <a:br>
              <a:rPr kumimoji="0" lang="en-A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lang="en-A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(CUDOS)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9400" y="989568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Structured materials in </a:t>
            </a:r>
            <a:r>
              <a:rPr kumimoji="0" lang="en-A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nanophotonics</a:t>
            </a:r>
            <a:endParaRPr kumimoji="0" lang="en-AU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4" name="Group 14"/>
          <p:cNvGrpSpPr/>
          <p:nvPr/>
        </p:nvGrpSpPr>
        <p:grpSpPr>
          <a:xfrm>
            <a:off x="3214708" y="3857628"/>
            <a:ext cx="1475911" cy="671860"/>
            <a:chOff x="4951566" y="2286000"/>
            <a:chExt cx="1475911" cy="671860"/>
          </a:xfrm>
        </p:grpSpPr>
        <p:sp>
          <p:nvSpPr>
            <p:cNvPr id="25" name="TextBox 24"/>
            <p:cNvSpPr txBox="1"/>
            <p:nvPr/>
          </p:nvSpPr>
          <p:spPr>
            <a:xfrm>
              <a:off x="5638800" y="2286000"/>
              <a:ext cx="788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Silicon</a:t>
              </a:r>
              <a:endPara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6" name="Straight Connector 25"/>
            <p:cNvCxnSpPr>
              <a:stCxn id="25" idx="1"/>
            </p:cNvCxnSpPr>
            <p:nvPr/>
          </p:nvCxnSpPr>
          <p:spPr>
            <a:xfrm rot="10800000" flipV="1">
              <a:off x="4951566" y="2470666"/>
              <a:ext cx="687235" cy="487194"/>
            </a:xfrm>
            <a:prstGeom prst="line">
              <a:avLst/>
            </a:prstGeom>
            <a:noFill/>
            <a:ln w="9525" cap="flat" cmpd="sng" algn="ctr">
              <a:solidFill>
                <a:srgbClr val="FF3300"/>
              </a:solidFill>
              <a:prstDash val="solid"/>
            </a:ln>
            <a:effectLst/>
          </p:spPr>
        </p:cxnSp>
      </p:grpSp>
      <p:grpSp>
        <p:nvGrpSpPr>
          <p:cNvPr id="27" name="Group 17"/>
          <p:cNvGrpSpPr/>
          <p:nvPr/>
        </p:nvGrpSpPr>
        <p:grpSpPr>
          <a:xfrm>
            <a:off x="3285513" y="5088843"/>
            <a:ext cx="1115568" cy="369332"/>
            <a:chOff x="5291380" y="5458174"/>
            <a:chExt cx="1115568" cy="369332"/>
          </a:xfrm>
        </p:grpSpPr>
        <p:sp>
          <p:nvSpPr>
            <p:cNvPr id="28" name="TextBox 27"/>
            <p:cNvSpPr txBox="1"/>
            <p:nvPr/>
          </p:nvSpPr>
          <p:spPr>
            <a:xfrm>
              <a:off x="5978626" y="5458174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air</a:t>
              </a:r>
              <a:endPara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9" name="Straight Connector 28"/>
            <p:cNvCxnSpPr>
              <a:stCxn id="28" idx="1"/>
            </p:cNvCxnSpPr>
            <p:nvPr/>
          </p:nvCxnSpPr>
          <p:spPr>
            <a:xfrm rot="10800000">
              <a:off x="5291380" y="5458174"/>
              <a:ext cx="687247" cy="184666"/>
            </a:xfrm>
            <a:prstGeom prst="line">
              <a:avLst/>
            </a:prstGeom>
            <a:noFill/>
            <a:ln w="9525" cap="flat" cmpd="sng" algn="ctr">
              <a:solidFill>
                <a:srgbClr val="FF3300"/>
              </a:solidFill>
              <a:prstDash val="solid"/>
            </a:ln>
            <a:effectLst/>
          </p:spPr>
        </p:cxnSp>
      </p:grpSp>
      <p:pic>
        <p:nvPicPr>
          <p:cNvPr id="30" name="Picture 1" descr="cid:image011.jpg@01C6ACD5.CC25D200"/>
          <p:cNvPicPr>
            <a:picLocks noChangeAspect="1" noChangeArrowheads="1"/>
          </p:cNvPicPr>
          <p:nvPr/>
        </p:nvPicPr>
        <p:blipFill>
          <a:blip r:embed="rId4" r:link="rId5">
            <a:lum contrast="40000"/>
          </a:blip>
          <a:srcRect/>
          <a:stretch>
            <a:fillRect/>
          </a:stretch>
        </p:blipFill>
        <p:spPr bwMode="auto">
          <a:xfrm>
            <a:off x="5541818" y="1557482"/>
            <a:ext cx="2136284" cy="1604818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5067300" y="3177551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Photonic crystal fibre </a:t>
            </a:r>
            <a:br>
              <a:rPr kumimoji="0" lang="en-A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lang="en-A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(Max Planck Erlangen, Germany)</a:t>
            </a:r>
          </a:p>
        </p:txBody>
      </p:sp>
      <p:sp>
        <p:nvSpPr>
          <p:cNvPr id="13314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17500" y="2351088"/>
            <a:ext cx="577850" cy="265112"/>
          </a:xfrm>
          <a:custGeom>
            <a:avLst/>
            <a:gdLst>
              <a:gd name="T0" fmla="+- 0 910 881"/>
              <a:gd name="T1" fmla="*/ T0 w 1607"/>
              <a:gd name="T2" fmla="+- 0 7268 6530"/>
              <a:gd name="T3" fmla="*/ 7268 h 739"/>
              <a:gd name="T4" fmla="+- 0 974 881"/>
              <a:gd name="T5" fmla="*/ T4 w 1607"/>
              <a:gd name="T6" fmla="+- 0 7166 6530"/>
              <a:gd name="T7" fmla="*/ 7166 h 739"/>
              <a:gd name="T8" fmla="+- 0 1345 881"/>
              <a:gd name="T9" fmla="*/ T8 w 1607"/>
              <a:gd name="T10" fmla="+- 0 6993 6530"/>
              <a:gd name="T11" fmla="*/ 6993 h 739"/>
              <a:gd name="T12" fmla="+- 0 1755 881"/>
              <a:gd name="T13" fmla="*/ T12 w 1607"/>
              <a:gd name="T14" fmla="+- 0 6819 6530"/>
              <a:gd name="T15" fmla="*/ 6819 h 739"/>
              <a:gd name="T16" fmla="+- 0 2115 881"/>
              <a:gd name="T17" fmla="*/ T16 w 1607"/>
              <a:gd name="T18" fmla="+- 0 6685 6530"/>
              <a:gd name="T19" fmla="*/ 6685 h 739"/>
              <a:gd name="T20" fmla="+- 0 2250 881"/>
              <a:gd name="T21" fmla="*/ T20 w 1607"/>
              <a:gd name="T22" fmla="+- 0 6643 6530"/>
              <a:gd name="T23" fmla="*/ 6643 h 739"/>
              <a:gd name="T24" fmla="+- 0 2305 881"/>
              <a:gd name="T25" fmla="*/ T24 w 1607"/>
              <a:gd name="T26" fmla="+- 0 6628 6530"/>
              <a:gd name="T27" fmla="*/ 6628 h 739"/>
              <a:gd name="T28" fmla="+- 0 2305 881"/>
              <a:gd name="T29" fmla="*/ T28 w 1607"/>
              <a:gd name="T30" fmla="+- 0 6626 6530"/>
              <a:gd name="T31" fmla="*/ 6626 h 739"/>
              <a:gd name="T32" fmla="+- 0 2031 881"/>
              <a:gd name="T33" fmla="*/ T32 w 1607"/>
              <a:gd name="T34" fmla="+- 0 6543 6530"/>
              <a:gd name="T35" fmla="*/ 6543 h 739"/>
              <a:gd name="T36" fmla="+- 0 1967 881"/>
              <a:gd name="T37" fmla="*/ T36 w 1607"/>
              <a:gd name="T38" fmla="+- 0 6530 6530"/>
              <a:gd name="T39" fmla="*/ 6530 h 739"/>
              <a:gd name="T40" fmla="+- 0 2062 881"/>
              <a:gd name="T41" fmla="*/ T40 w 1607"/>
              <a:gd name="T42" fmla="+- 0 6551 6530"/>
              <a:gd name="T43" fmla="*/ 6551 h 739"/>
              <a:gd name="T44" fmla="+- 0 2266 881"/>
              <a:gd name="T45" fmla="*/ T44 w 1607"/>
              <a:gd name="T46" fmla="+- 0 6587 6530"/>
              <a:gd name="T47" fmla="*/ 6587 h 739"/>
              <a:gd name="T48" fmla="+- 0 2447 881"/>
              <a:gd name="T49" fmla="*/ T48 w 1607"/>
              <a:gd name="T50" fmla="+- 0 6644 6530"/>
              <a:gd name="T51" fmla="*/ 6644 h 739"/>
              <a:gd name="T52" fmla="+- 0 2483 881"/>
              <a:gd name="T53" fmla="*/ T52 w 1607"/>
              <a:gd name="T54" fmla="+- 0 6716 6530"/>
              <a:gd name="T55" fmla="*/ 6716 h 739"/>
              <a:gd name="T56" fmla="+- 0 2447 881"/>
              <a:gd name="T57" fmla="*/ T56 w 1607"/>
              <a:gd name="T58" fmla="+- 0 6800 6530"/>
              <a:gd name="T59" fmla="*/ 6800 h 739"/>
              <a:gd name="T60" fmla="+- 0 2465 881"/>
              <a:gd name="T61" fmla="*/ T60 w 1607"/>
              <a:gd name="T62" fmla="+- 0 6823 6530"/>
              <a:gd name="T63" fmla="*/ 6823 h 73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</a:cxnLst>
            <a:rect l="0" t="0" r="r" b="b"/>
            <a:pathLst>
              <a:path w="1607" h="739" extrusionOk="0">
                <a:moveTo>
                  <a:pt x="29" y="738"/>
                </a:moveTo>
                <a:cubicBezTo>
                  <a:pt x="23" y="695"/>
                  <a:pt x="3" y="685"/>
                  <a:pt x="93" y="636"/>
                </a:cubicBezTo>
                <a:cubicBezTo>
                  <a:pt x="214" y="570"/>
                  <a:pt x="337" y="516"/>
                  <a:pt x="464" y="463"/>
                </a:cubicBezTo>
                <a:cubicBezTo>
                  <a:pt x="601" y="406"/>
                  <a:pt x="737" y="346"/>
                  <a:pt x="874" y="289"/>
                </a:cubicBezTo>
                <a:cubicBezTo>
                  <a:pt x="992" y="240"/>
                  <a:pt x="1113" y="196"/>
                  <a:pt x="1234" y="155"/>
                </a:cubicBezTo>
                <a:cubicBezTo>
                  <a:pt x="1279" y="140"/>
                  <a:pt x="1323" y="125"/>
                  <a:pt x="1369" y="113"/>
                </a:cubicBezTo>
                <a:cubicBezTo>
                  <a:pt x="1388" y="108"/>
                  <a:pt x="1406" y="105"/>
                  <a:pt x="1424" y="98"/>
                </a:cubicBezTo>
                <a:cubicBezTo>
                  <a:pt x="1433" y="97"/>
                  <a:pt x="1436" y="97"/>
                  <a:pt x="1424" y="96"/>
                </a:cubicBezTo>
              </a:path>
              <a:path w="1607" h="739" extrusionOk="0">
                <a:moveTo>
                  <a:pt x="1150" y="13"/>
                </a:moveTo>
                <a:cubicBezTo>
                  <a:pt x="1128" y="8"/>
                  <a:pt x="1108" y="3"/>
                  <a:pt x="1086" y="0"/>
                </a:cubicBezTo>
                <a:cubicBezTo>
                  <a:pt x="1116" y="19"/>
                  <a:pt x="1146" y="16"/>
                  <a:pt x="1181" y="21"/>
                </a:cubicBezTo>
                <a:cubicBezTo>
                  <a:pt x="1250" y="30"/>
                  <a:pt x="1317" y="43"/>
                  <a:pt x="1385" y="57"/>
                </a:cubicBezTo>
                <a:cubicBezTo>
                  <a:pt x="1446" y="70"/>
                  <a:pt x="1512" y="81"/>
                  <a:pt x="1566" y="114"/>
                </a:cubicBezTo>
                <a:cubicBezTo>
                  <a:pt x="1591" y="129"/>
                  <a:pt x="1616" y="155"/>
                  <a:pt x="1602" y="186"/>
                </a:cubicBezTo>
                <a:cubicBezTo>
                  <a:pt x="1590" y="214"/>
                  <a:pt x="1568" y="239"/>
                  <a:pt x="1566" y="270"/>
                </a:cubicBezTo>
                <a:cubicBezTo>
                  <a:pt x="1568" y="286"/>
                  <a:pt x="1570" y="291"/>
                  <a:pt x="1584" y="293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5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336675" y="2227263"/>
            <a:ext cx="1693863" cy="247650"/>
          </a:xfrm>
          <a:custGeom>
            <a:avLst/>
            <a:gdLst>
              <a:gd name="T0" fmla="+- 0 3717 3713"/>
              <a:gd name="T1" fmla="*/ T0 w 4706"/>
              <a:gd name="T2" fmla="+- 0 6580 6189"/>
              <a:gd name="T3" fmla="*/ 6580 h 685"/>
              <a:gd name="T4" fmla="+- 0 3730 3713"/>
              <a:gd name="T5" fmla="*/ T4 w 4706"/>
              <a:gd name="T6" fmla="+- 0 6540 6189"/>
              <a:gd name="T7" fmla="*/ 6540 h 685"/>
              <a:gd name="T8" fmla="+- 0 3791 3713"/>
              <a:gd name="T9" fmla="*/ T8 w 4706"/>
              <a:gd name="T10" fmla="+- 0 6521 6189"/>
              <a:gd name="T11" fmla="*/ 6521 h 685"/>
              <a:gd name="T12" fmla="+- 0 3982 3713"/>
              <a:gd name="T13" fmla="*/ T12 w 4706"/>
              <a:gd name="T14" fmla="+- 0 6548 6189"/>
              <a:gd name="T15" fmla="*/ 6548 h 685"/>
              <a:gd name="T16" fmla="+- 0 4290 3713"/>
              <a:gd name="T17" fmla="*/ T16 w 4706"/>
              <a:gd name="T18" fmla="+- 0 6589 6189"/>
              <a:gd name="T19" fmla="*/ 6589 h 685"/>
              <a:gd name="T20" fmla="+- 0 4887 3713"/>
              <a:gd name="T21" fmla="*/ T20 w 4706"/>
              <a:gd name="T22" fmla="+- 0 6688 6189"/>
              <a:gd name="T23" fmla="*/ 6688 h 685"/>
              <a:gd name="T24" fmla="+- 0 5061 3713"/>
              <a:gd name="T25" fmla="*/ T24 w 4706"/>
              <a:gd name="T26" fmla="+- 0 6687 6189"/>
              <a:gd name="T27" fmla="*/ 6687 h 685"/>
              <a:gd name="T28" fmla="+- 0 5071 3713"/>
              <a:gd name="T29" fmla="*/ T28 w 4706"/>
              <a:gd name="T30" fmla="+- 0 6687 6189"/>
              <a:gd name="T31" fmla="*/ 6687 h 685"/>
              <a:gd name="T32" fmla="+- 0 4956 3713"/>
              <a:gd name="T33" fmla="*/ T32 w 4706"/>
              <a:gd name="T34" fmla="+- 0 6572 6189"/>
              <a:gd name="T35" fmla="*/ 6572 h 685"/>
              <a:gd name="T36" fmla="+- 0 4944 3713"/>
              <a:gd name="T37" fmla="*/ T36 w 4706"/>
              <a:gd name="T38" fmla="+- 0 6571 6189"/>
              <a:gd name="T39" fmla="*/ 6571 h 685"/>
              <a:gd name="T40" fmla="+- 0 5009 3713"/>
              <a:gd name="T41" fmla="*/ T40 w 4706"/>
              <a:gd name="T42" fmla="+- 0 6624 6189"/>
              <a:gd name="T43" fmla="*/ 6624 h 685"/>
              <a:gd name="T44" fmla="+- 0 5142 3713"/>
              <a:gd name="T45" fmla="*/ T44 w 4706"/>
              <a:gd name="T46" fmla="+- 0 6707 6189"/>
              <a:gd name="T47" fmla="*/ 6707 h 685"/>
              <a:gd name="T48" fmla="+- 0 5168 3713"/>
              <a:gd name="T49" fmla="*/ T48 w 4706"/>
              <a:gd name="T50" fmla="+- 0 6763 6189"/>
              <a:gd name="T51" fmla="*/ 6763 h 685"/>
              <a:gd name="T52" fmla="+- 0 5074 3713"/>
              <a:gd name="T53" fmla="*/ T52 w 4706"/>
              <a:gd name="T54" fmla="+- 0 6820 6189"/>
              <a:gd name="T55" fmla="*/ 6820 h 685"/>
              <a:gd name="T56" fmla="+- 0 5014 3713"/>
              <a:gd name="T57" fmla="*/ T56 w 4706"/>
              <a:gd name="T58" fmla="+- 0 6873 6189"/>
              <a:gd name="T59" fmla="*/ 6873 h 685"/>
              <a:gd name="T60" fmla="+- 0 5024 3713"/>
              <a:gd name="T61" fmla="*/ T60 w 4706"/>
              <a:gd name="T62" fmla="+- 0 6872 6189"/>
              <a:gd name="T63" fmla="*/ 6872 h 685"/>
              <a:gd name="T64" fmla="+- 0 5598 3713"/>
              <a:gd name="T65" fmla="*/ T64 w 4706"/>
              <a:gd name="T66" fmla="+- 0 6727 6189"/>
              <a:gd name="T67" fmla="*/ 6727 h 685"/>
              <a:gd name="T68" fmla="+- 0 5575 3713"/>
              <a:gd name="T69" fmla="*/ T68 w 4706"/>
              <a:gd name="T70" fmla="+- 0 6719 6189"/>
              <a:gd name="T71" fmla="*/ 6719 h 685"/>
              <a:gd name="T72" fmla="+- 0 5620 3713"/>
              <a:gd name="T73" fmla="*/ T72 w 4706"/>
              <a:gd name="T74" fmla="+- 0 6674 6189"/>
              <a:gd name="T75" fmla="*/ 6674 h 685"/>
              <a:gd name="T76" fmla="+- 0 5792 3713"/>
              <a:gd name="T77" fmla="*/ T76 w 4706"/>
              <a:gd name="T78" fmla="+- 0 6599 6189"/>
              <a:gd name="T79" fmla="*/ 6599 h 685"/>
              <a:gd name="T80" fmla="+- 0 6069 3713"/>
              <a:gd name="T81" fmla="*/ T80 w 4706"/>
              <a:gd name="T82" fmla="+- 0 6499 6189"/>
              <a:gd name="T83" fmla="*/ 6499 h 685"/>
              <a:gd name="T84" fmla="+- 0 6375 3713"/>
              <a:gd name="T85" fmla="*/ T84 w 4706"/>
              <a:gd name="T86" fmla="+- 0 6378 6189"/>
              <a:gd name="T87" fmla="*/ 6378 h 685"/>
              <a:gd name="T88" fmla="+- 0 6517 3713"/>
              <a:gd name="T89" fmla="*/ T88 w 4706"/>
              <a:gd name="T90" fmla="+- 0 6325 6189"/>
              <a:gd name="T91" fmla="*/ 6325 h 685"/>
              <a:gd name="T92" fmla="+- 0 6556 3713"/>
              <a:gd name="T93" fmla="*/ T92 w 4706"/>
              <a:gd name="T94" fmla="+- 0 6289 6189"/>
              <a:gd name="T95" fmla="*/ 6289 h 685"/>
              <a:gd name="T96" fmla="+- 0 6527 3713"/>
              <a:gd name="T97" fmla="*/ T96 w 4706"/>
              <a:gd name="T98" fmla="+- 0 6269 6189"/>
              <a:gd name="T99" fmla="*/ 6269 h 685"/>
              <a:gd name="T100" fmla="+- 0 6298 3713"/>
              <a:gd name="T101" fmla="*/ T100 w 4706"/>
              <a:gd name="T102" fmla="+- 0 6199 6189"/>
              <a:gd name="T103" fmla="*/ 6199 h 685"/>
              <a:gd name="T104" fmla="+- 0 6253 3713"/>
              <a:gd name="T105" fmla="*/ T104 w 4706"/>
              <a:gd name="T106" fmla="+- 0 6189 6189"/>
              <a:gd name="T107" fmla="*/ 6189 h 685"/>
              <a:gd name="T108" fmla="+- 0 6323 3713"/>
              <a:gd name="T109" fmla="*/ T108 w 4706"/>
              <a:gd name="T110" fmla="+- 0 6198 6189"/>
              <a:gd name="T111" fmla="*/ 6198 h 685"/>
              <a:gd name="T112" fmla="+- 0 6491 3713"/>
              <a:gd name="T113" fmla="*/ T112 w 4706"/>
              <a:gd name="T114" fmla="+- 0 6229 6189"/>
              <a:gd name="T115" fmla="*/ 6229 h 685"/>
              <a:gd name="T116" fmla="+- 0 6691 3713"/>
              <a:gd name="T117" fmla="*/ T116 w 4706"/>
              <a:gd name="T118" fmla="+- 0 6288 6189"/>
              <a:gd name="T119" fmla="*/ 6288 h 685"/>
              <a:gd name="T120" fmla="+- 0 6721 3713"/>
              <a:gd name="T121" fmla="*/ T120 w 4706"/>
              <a:gd name="T122" fmla="+- 0 6350 6189"/>
              <a:gd name="T123" fmla="*/ 6350 h 685"/>
              <a:gd name="T124" fmla="+- 0 6665 3713"/>
              <a:gd name="T125" fmla="*/ T124 w 4706"/>
              <a:gd name="T126" fmla="+- 0 6424 6189"/>
              <a:gd name="T127" fmla="*/ 6424 h 685"/>
              <a:gd name="T128" fmla="+- 0 6681 3713"/>
              <a:gd name="T129" fmla="*/ T128 w 4706"/>
              <a:gd name="T130" fmla="+- 0 6484 6189"/>
              <a:gd name="T131" fmla="*/ 6484 h 685"/>
              <a:gd name="T132" fmla="+- 0 7228 3713"/>
              <a:gd name="T133" fmla="*/ T132 w 4706"/>
              <a:gd name="T134" fmla="+- 0 6470 6189"/>
              <a:gd name="T135" fmla="*/ 6470 h 685"/>
              <a:gd name="T136" fmla="+- 0 7213 3713"/>
              <a:gd name="T137" fmla="*/ T136 w 4706"/>
              <a:gd name="T138" fmla="+- 0 6436 6189"/>
              <a:gd name="T139" fmla="*/ 6436 h 685"/>
              <a:gd name="T140" fmla="+- 0 7285 3713"/>
              <a:gd name="T141" fmla="*/ T140 w 4706"/>
              <a:gd name="T142" fmla="+- 0 6417 6189"/>
              <a:gd name="T143" fmla="*/ 6417 h 685"/>
              <a:gd name="T144" fmla="+- 0 7528 3713"/>
              <a:gd name="T145" fmla="*/ T144 w 4706"/>
              <a:gd name="T146" fmla="+- 0 6453 6189"/>
              <a:gd name="T147" fmla="*/ 6453 h 685"/>
              <a:gd name="T148" fmla="+- 0 7956 3713"/>
              <a:gd name="T149" fmla="*/ T148 w 4706"/>
              <a:gd name="T150" fmla="+- 0 6527 6189"/>
              <a:gd name="T151" fmla="*/ 6527 h 685"/>
              <a:gd name="T152" fmla="+- 0 8203 3713"/>
              <a:gd name="T153" fmla="*/ T152 w 4706"/>
              <a:gd name="T154" fmla="+- 0 6558 6189"/>
              <a:gd name="T155" fmla="*/ 6558 h 685"/>
              <a:gd name="T156" fmla="+- 0 8254 3713"/>
              <a:gd name="T157" fmla="*/ T156 w 4706"/>
              <a:gd name="T158" fmla="+- 0 6576 6189"/>
              <a:gd name="T159" fmla="*/ 6576 h 685"/>
              <a:gd name="T160" fmla="+- 0 8263 3713"/>
              <a:gd name="T161" fmla="*/ T160 w 4706"/>
              <a:gd name="T162" fmla="+- 0 6573 6189"/>
              <a:gd name="T163" fmla="*/ 6573 h 685"/>
              <a:gd name="T164" fmla="+- 0 8229 3713"/>
              <a:gd name="T165" fmla="*/ T164 w 4706"/>
              <a:gd name="T166" fmla="+- 0 6446 6189"/>
              <a:gd name="T167" fmla="*/ 6446 h 685"/>
              <a:gd name="T168" fmla="+- 0 8313 3713"/>
              <a:gd name="T169" fmla="*/ T168 w 4706"/>
              <a:gd name="T170" fmla="+- 0 6455 6189"/>
              <a:gd name="T171" fmla="*/ 6455 h 685"/>
              <a:gd name="T172" fmla="+- 0 8403 3713"/>
              <a:gd name="T173" fmla="*/ T172 w 4706"/>
              <a:gd name="T174" fmla="+- 0 6506 6189"/>
              <a:gd name="T175" fmla="*/ 6506 h 685"/>
              <a:gd name="T176" fmla="+- 0 8409 3713"/>
              <a:gd name="T177" fmla="*/ T176 w 4706"/>
              <a:gd name="T178" fmla="+- 0 6584 6189"/>
              <a:gd name="T179" fmla="*/ 6584 h 685"/>
              <a:gd name="T180" fmla="+- 0 8335 3713"/>
              <a:gd name="T181" fmla="*/ T180 w 4706"/>
              <a:gd name="T182" fmla="+- 0 6674 6189"/>
              <a:gd name="T183" fmla="*/ 6674 h 685"/>
              <a:gd name="T184" fmla="+- 0 8212 3713"/>
              <a:gd name="T185" fmla="*/ T184 w 4706"/>
              <a:gd name="T186" fmla="+- 0 6760 6189"/>
              <a:gd name="T187" fmla="*/ 6760 h 685"/>
              <a:gd name="T188" fmla="+- 0 8197 3713"/>
              <a:gd name="T189" fmla="*/ T188 w 4706"/>
              <a:gd name="T190" fmla="+- 0 6764 6189"/>
              <a:gd name="T191" fmla="*/ 6764 h 68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</a:cxnLst>
            <a:rect l="0" t="0" r="r" b="b"/>
            <a:pathLst>
              <a:path w="4706" h="685" extrusionOk="0">
                <a:moveTo>
                  <a:pt x="4" y="391"/>
                </a:moveTo>
                <a:cubicBezTo>
                  <a:pt x="8" y="369"/>
                  <a:pt x="0" y="366"/>
                  <a:pt x="17" y="351"/>
                </a:cubicBezTo>
                <a:cubicBezTo>
                  <a:pt x="36" y="335"/>
                  <a:pt x="54" y="331"/>
                  <a:pt x="78" y="332"/>
                </a:cubicBezTo>
                <a:cubicBezTo>
                  <a:pt x="142" y="334"/>
                  <a:pt x="206" y="352"/>
                  <a:pt x="269" y="359"/>
                </a:cubicBezTo>
                <a:cubicBezTo>
                  <a:pt x="372" y="370"/>
                  <a:pt x="474" y="384"/>
                  <a:pt x="577" y="400"/>
                </a:cubicBezTo>
                <a:cubicBezTo>
                  <a:pt x="776" y="431"/>
                  <a:pt x="974" y="479"/>
                  <a:pt x="1174" y="499"/>
                </a:cubicBezTo>
                <a:cubicBezTo>
                  <a:pt x="1234" y="505"/>
                  <a:pt x="1289" y="504"/>
                  <a:pt x="1348" y="498"/>
                </a:cubicBezTo>
                <a:cubicBezTo>
                  <a:pt x="1351" y="498"/>
                  <a:pt x="1355" y="498"/>
                  <a:pt x="1358" y="498"/>
                </a:cubicBezTo>
              </a:path>
              <a:path w="4706" h="685" extrusionOk="0">
                <a:moveTo>
                  <a:pt x="1243" y="383"/>
                </a:moveTo>
                <a:cubicBezTo>
                  <a:pt x="1239" y="383"/>
                  <a:pt x="1235" y="382"/>
                  <a:pt x="1231" y="382"/>
                </a:cubicBezTo>
                <a:cubicBezTo>
                  <a:pt x="1251" y="405"/>
                  <a:pt x="1271" y="418"/>
                  <a:pt x="1296" y="435"/>
                </a:cubicBezTo>
                <a:cubicBezTo>
                  <a:pt x="1339" y="465"/>
                  <a:pt x="1386" y="488"/>
                  <a:pt x="1429" y="518"/>
                </a:cubicBezTo>
                <a:cubicBezTo>
                  <a:pt x="1449" y="532"/>
                  <a:pt x="1475" y="549"/>
                  <a:pt x="1455" y="574"/>
                </a:cubicBezTo>
                <a:cubicBezTo>
                  <a:pt x="1434" y="601"/>
                  <a:pt x="1390" y="615"/>
                  <a:pt x="1361" y="631"/>
                </a:cubicBezTo>
                <a:cubicBezTo>
                  <a:pt x="1355" y="634"/>
                  <a:pt x="1287" y="670"/>
                  <a:pt x="1301" y="684"/>
                </a:cubicBezTo>
                <a:cubicBezTo>
                  <a:pt x="1304" y="684"/>
                  <a:pt x="1308" y="683"/>
                  <a:pt x="1311" y="683"/>
                </a:cubicBezTo>
              </a:path>
              <a:path w="4706" h="685" extrusionOk="0">
                <a:moveTo>
                  <a:pt x="1885" y="538"/>
                </a:moveTo>
                <a:cubicBezTo>
                  <a:pt x="1872" y="537"/>
                  <a:pt x="1868" y="537"/>
                  <a:pt x="1862" y="530"/>
                </a:cubicBezTo>
                <a:cubicBezTo>
                  <a:pt x="1877" y="508"/>
                  <a:pt x="1874" y="506"/>
                  <a:pt x="1907" y="485"/>
                </a:cubicBezTo>
                <a:cubicBezTo>
                  <a:pt x="1960" y="451"/>
                  <a:pt x="2020" y="433"/>
                  <a:pt x="2079" y="410"/>
                </a:cubicBezTo>
                <a:cubicBezTo>
                  <a:pt x="2170" y="374"/>
                  <a:pt x="2263" y="343"/>
                  <a:pt x="2356" y="310"/>
                </a:cubicBezTo>
                <a:cubicBezTo>
                  <a:pt x="2459" y="273"/>
                  <a:pt x="2560" y="230"/>
                  <a:pt x="2662" y="189"/>
                </a:cubicBezTo>
                <a:cubicBezTo>
                  <a:pt x="2709" y="170"/>
                  <a:pt x="2756" y="153"/>
                  <a:pt x="2804" y="136"/>
                </a:cubicBezTo>
                <a:cubicBezTo>
                  <a:pt x="2824" y="129"/>
                  <a:pt x="2859" y="129"/>
                  <a:pt x="2843" y="100"/>
                </a:cubicBezTo>
                <a:cubicBezTo>
                  <a:pt x="2828" y="92"/>
                  <a:pt x="2822" y="89"/>
                  <a:pt x="2814" y="80"/>
                </a:cubicBezTo>
              </a:path>
              <a:path w="4706" h="685" extrusionOk="0">
                <a:moveTo>
                  <a:pt x="2585" y="10"/>
                </a:moveTo>
                <a:cubicBezTo>
                  <a:pt x="2566" y="10"/>
                  <a:pt x="2558" y="8"/>
                  <a:pt x="2540" y="0"/>
                </a:cubicBezTo>
                <a:cubicBezTo>
                  <a:pt x="2563" y="3"/>
                  <a:pt x="2587" y="5"/>
                  <a:pt x="2610" y="9"/>
                </a:cubicBezTo>
                <a:cubicBezTo>
                  <a:pt x="2666" y="18"/>
                  <a:pt x="2722" y="28"/>
                  <a:pt x="2778" y="40"/>
                </a:cubicBezTo>
                <a:cubicBezTo>
                  <a:pt x="2843" y="54"/>
                  <a:pt x="2918" y="67"/>
                  <a:pt x="2978" y="99"/>
                </a:cubicBezTo>
                <a:cubicBezTo>
                  <a:pt x="3002" y="112"/>
                  <a:pt x="3020" y="133"/>
                  <a:pt x="3008" y="161"/>
                </a:cubicBezTo>
                <a:cubicBezTo>
                  <a:pt x="2995" y="190"/>
                  <a:pt x="2968" y="209"/>
                  <a:pt x="2952" y="235"/>
                </a:cubicBezTo>
                <a:cubicBezTo>
                  <a:pt x="2928" y="273"/>
                  <a:pt x="2928" y="274"/>
                  <a:pt x="2968" y="295"/>
                </a:cubicBezTo>
              </a:path>
              <a:path w="4706" h="685" extrusionOk="0">
                <a:moveTo>
                  <a:pt x="3515" y="281"/>
                </a:moveTo>
                <a:cubicBezTo>
                  <a:pt x="3500" y="267"/>
                  <a:pt x="3494" y="263"/>
                  <a:pt x="3500" y="247"/>
                </a:cubicBezTo>
                <a:cubicBezTo>
                  <a:pt x="3524" y="237"/>
                  <a:pt x="3544" y="229"/>
                  <a:pt x="3572" y="228"/>
                </a:cubicBezTo>
                <a:cubicBezTo>
                  <a:pt x="3652" y="226"/>
                  <a:pt x="3738" y="249"/>
                  <a:pt x="3815" y="264"/>
                </a:cubicBezTo>
                <a:cubicBezTo>
                  <a:pt x="3957" y="292"/>
                  <a:pt x="4100" y="315"/>
                  <a:pt x="4243" y="338"/>
                </a:cubicBezTo>
                <a:cubicBezTo>
                  <a:pt x="4325" y="351"/>
                  <a:pt x="4407" y="362"/>
                  <a:pt x="4490" y="369"/>
                </a:cubicBezTo>
                <a:cubicBezTo>
                  <a:pt x="4511" y="371"/>
                  <a:pt x="4541" y="387"/>
                  <a:pt x="4541" y="387"/>
                </a:cubicBezTo>
                <a:cubicBezTo>
                  <a:pt x="4544" y="386"/>
                  <a:pt x="4547" y="385"/>
                  <a:pt x="4550" y="384"/>
                </a:cubicBezTo>
              </a:path>
              <a:path w="4706" h="685" extrusionOk="0">
                <a:moveTo>
                  <a:pt x="4516" y="257"/>
                </a:moveTo>
                <a:cubicBezTo>
                  <a:pt x="4544" y="250"/>
                  <a:pt x="4570" y="256"/>
                  <a:pt x="4600" y="266"/>
                </a:cubicBezTo>
                <a:cubicBezTo>
                  <a:pt x="4630" y="276"/>
                  <a:pt x="4669" y="291"/>
                  <a:pt x="4690" y="317"/>
                </a:cubicBezTo>
                <a:cubicBezTo>
                  <a:pt x="4709" y="341"/>
                  <a:pt x="4708" y="369"/>
                  <a:pt x="4696" y="395"/>
                </a:cubicBezTo>
                <a:cubicBezTo>
                  <a:pt x="4680" y="430"/>
                  <a:pt x="4651" y="461"/>
                  <a:pt x="4622" y="485"/>
                </a:cubicBezTo>
                <a:cubicBezTo>
                  <a:pt x="4586" y="515"/>
                  <a:pt x="4539" y="549"/>
                  <a:pt x="4499" y="571"/>
                </a:cubicBezTo>
                <a:cubicBezTo>
                  <a:pt x="4494" y="572"/>
                  <a:pt x="4489" y="574"/>
                  <a:pt x="4484" y="575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9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Theory of SBS: original formulation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827584" y="2067083"/>
            <a:ext cx="135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Optical fields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8877" y="3091242"/>
            <a:ext cx="1391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Acoustic field</a:t>
            </a:r>
          </a:p>
        </p:txBody>
      </p:sp>
      <p:sp>
        <p:nvSpPr>
          <p:cNvPr id="12" name="Left Brace 11"/>
          <p:cNvSpPr/>
          <p:nvPr/>
        </p:nvSpPr>
        <p:spPr>
          <a:xfrm>
            <a:off x="2317653" y="1895194"/>
            <a:ext cx="263237" cy="734291"/>
          </a:xfrm>
          <a:prstGeom prst="leftBrace">
            <a:avLst>
              <a:gd name="adj1" fmla="val 25000"/>
              <a:gd name="adj2" fmla="val 5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179512" y="5229200"/>
            <a:ext cx="3942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u="sng" dirty="0" smtClean="0"/>
              <a:t>However</a:t>
            </a:r>
            <a:r>
              <a:rPr lang="en-AU" sz="1800" dirty="0" smtClean="0"/>
              <a:t>: optical forces in materials</a:t>
            </a:r>
            <a:br>
              <a:rPr lang="en-AU" sz="1800" dirty="0" smtClean="0"/>
            </a:br>
            <a:r>
              <a:rPr lang="en-AU" sz="1800" dirty="0" smtClean="0"/>
              <a:t>(and at boundaries) are complicated!</a:t>
            </a:r>
          </a:p>
        </p:txBody>
      </p:sp>
      <p:pic>
        <p:nvPicPr>
          <p:cNvPr id="23" name="Picture 2" descr="C:\Users\iman\Desktop\ANZCOP2013\ppt\picturs\E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143" y="4500787"/>
            <a:ext cx="9429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iman\Desktop\ANZCOP2013\ppt\picturs\E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4" t="21653" r="-5976" b="22960"/>
          <a:stretch>
            <a:fillRect/>
          </a:stretch>
        </p:blipFill>
        <p:spPr bwMode="auto">
          <a:xfrm>
            <a:off x="5504143" y="5119464"/>
            <a:ext cx="968188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35886" y="4522404"/>
            <a:ext cx="42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AU" sz="1800" baseline="-25000" dirty="0" smtClean="0"/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35886" y="5277698"/>
            <a:ext cx="42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AU" sz="1800" baseline="-25000" dirty="0" smtClean="0"/>
              <a:t>2</a:t>
            </a:r>
          </a:p>
        </p:txBody>
      </p:sp>
      <p:pic>
        <p:nvPicPr>
          <p:cNvPr id="8" name="Picture 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3062" y="1546592"/>
            <a:ext cx="3247200" cy="58348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5735" y="2190184"/>
            <a:ext cx="3141855" cy="58276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7227" y="2948023"/>
            <a:ext cx="3441666" cy="58204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" descr="C:\Users\iman\Desktop\ANZCOP2013\ppt\picturs\RP01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414" y="4293096"/>
            <a:ext cx="2035466" cy="146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9512" y="6217567"/>
            <a:ext cx="6667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Barnett</a:t>
            </a:r>
            <a:r>
              <a:rPr lang="en-AU" sz="1400" dirty="0"/>
              <a:t>, S. M., &amp; Loudon, R</a:t>
            </a:r>
            <a:r>
              <a:rPr lang="en-AU" sz="1400" dirty="0" smtClean="0"/>
              <a:t>. </a:t>
            </a:r>
            <a:r>
              <a:rPr lang="en-AU" sz="1400" dirty="0"/>
              <a:t> </a:t>
            </a:r>
            <a:r>
              <a:rPr lang="en-AU" sz="1400" i="1" dirty="0" smtClean="0"/>
              <a:t>Phil. Trans. Roy. Soc. </a:t>
            </a:r>
            <a:r>
              <a:rPr lang="en-AU" sz="1400" i="1" dirty="0" err="1" smtClean="0"/>
              <a:t>Lond</a:t>
            </a:r>
            <a:r>
              <a:rPr lang="en-AU" sz="1400" i="1" dirty="0" smtClean="0"/>
              <a:t>. A</a:t>
            </a:r>
            <a:r>
              <a:rPr lang="en-AU" sz="1400" dirty="0"/>
              <a:t> </a:t>
            </a:r>
            <a:r>
              <a:rPr lang="en-AU" sz="1400" b="1" dirty="0" smtClean="0"/>
              <a:t>368</a:t>
            </a:r>
            <a:r>
              <a:rPr lang="en-AU" sz="1400" dirty="0" smtClean="0"/>
              <a:t>, 927-939 (2010).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9512" y="1034893"/>
            <a:ext cx="174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u="sng" dirty="0" smtClean="0"/>
              <a:t>Original theory:</a:t>
            </a:r>
            <a:endParaRPr lang="en-AU" sz="1800" dirty="0" smtClean="0"/>
          </a:p>
        </p:txBody>
      </p:sp>
      <p:cxnSp>
        <p:nvCxnSpPr>
          <p:cNvPr id="31" name="Elbow Connector 30"/>
          <p:cNvCxnSpPr>
            <a:stCxn id="36" idx="2"/>
            <a:endCxn id="43" idx="0"/>
          </p:cNvCxnSpPr>
          <p:nvPr/>
        </p:nvCxnSpPr>
        <p:spPr>
          <a:xfrm rot="5400000">
            <a:off x="3377513" y="2411817"/>
            <a:ext cx="1040604" cy="3076562"/>
          </a:xfrm>
          <a:prstGeom prst="bentConnector3">
            <a:avLst>
              <a:gd name="adj1" fmla="val 30473"/>
            </a:avLst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5148064" y="2948023"/>
            <a:ext cx="576064" cy="481773"/>
          </a:xfrm>
          <a:prstGeom prst="roundRect">
            <a:avLst/>
          </a:prstGeom>
          <a:noFill/>
          <a:ln w="38100">
            <a:noFill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extBox 16"/>
          <p:cNvSpPr txBox="1"/>
          <p:nvPr/>
        </p:nvSpPr>
        <p:spPr>
          <a:xfrm>
            <a:off x="179512" y="3812116"/>
            <a:ext cx="44678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1800" dirty="0" smtClean="0"/>
              <a:t>The coupling terms involve </a:t>
            </a:r>
            <a:r>
              <a:rPr lang="en-AU" sz="1800" i="1" dirty="0" smtClean="0"/>
              <a:t>optical forces:</a:t>
            </a:r>
            <a:endParaRPr lang="en-AU" sz="1800" dirty="0" smtClean="0"/>
          </a:p>
        </p:txBody>
      </p:sp>
      <p:sp>
        <p:nvSpPr>
          <p:cNvPr id="43" name="Rounded Rectangle 42"/>
          <p:cNvSpPr/>
          <p:nvPr/>
        </p:nvSpPr>
        <p:spPr>
          <a:xfrm>
            <a:off x="2071502" y="4470400"/>
            <a:ext cx="576064" cy="369455"/>
          </a:xfrm>
          <a:prstGeom prst="roundRect">
            <a:avLst/>
          </a:prstGeom>
          <a:noFill/>
          <a:ln w="38100">
            <a:noFill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Rectangle 50"/>
          <p:cNvSpPr/>
          <p:nvPr/>
        </p:nvSpPr>
        <p:spPr>
          <a:xfrm>
            <a:off x="7408475" y="2996279"/>
            <a:ext cx="451675" cy="385259"/>
          </a:xfrm>
          <a:prstGeom prst="rect">
            <a:avLst/>
          </a:prstGeom>
          <a:scene3d>
            <a:camera prst="obliqueTopLeft">
              <a:rot lat="602169" lon="2347152" rev="286254"/>
            </a:camera>
            <a:lightRig rig="threePt" dir="t"/>
          </a:scene3d>
          <a:sp3d extrusionH="254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>
              <a:solidFill>
                <a:schemeClr val="lt1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7020272" y="3020291"/>
            <a:ext cx="378055" cy="1480496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7860150" y="3091242"/>
            <a:ext cx="936570" cy="1379159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21995" y="5913567"/>
            <a:ext cx="1241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Electric fields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698102" y="1897087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waveguide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020272" y="5651957"/>
            <a:ext cx="1776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dirty="0" smtClean="0"/>
              <a:t>Resulting boundary </a:t>
            </a:r>
            <a:br>
              <a:rPr lang="en-AU" sz="1400" dirty="0" smtClean="0"/>
            </a:br>
            <a:r>
              <a:rPr lang="en-AU" sz="1400" dirty="0" smtClean="0"/>
              <a:t>force</a:t>
            </a:r>
          </a:p>
        </p:txBody>
      </p:sp>
      <p:sp>
        <p:nvSpPr>
          <p:cNvPr id="63" name="Right Brace 62"/>
          <p:cNvSpPr/>
          <p:nvPr/>
        </p:nvSpPr>
        <p:spPr>
          <a:xfrm>
            <a:off x="6472331" y="4707070"/>
            <a:ext cx="331917" cy="810162"/>
          </a:xfrm>
          <a:prstGeom prst="rightBrace">
            <a:avLst>
              <a:gd name="adj1" fmla="val 28647"/>
              <a:gd name="adj2" fmla="val 5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8" name="Straight Connector 67"/>
          <p:cNvCxnSpPr/>
          <p:nvPr/>
        </p:nvCxnSpPr>
        <p:spPr>
          <a:xfrm flipH="1" flipV="1">
            <a:off x="7832436" y="3057236"/>
            <a:ext cx="147782" cy="230909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 flipV="1">
            <a:off x="7301558" y="2211477"/>
            <a:ext cx="437214" cy="41800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7847" y="4562483"/>
            <a:ext cx="1563372" cy="27737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6365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Theory of SBS: new formulation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827584" y="1779051"/>
            <a:ext cx="135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Optical fields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8877" y="2803210"/>
            <a:ext cx="1391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Acoustic field</a:t>
            </a:r>
          </a:p>
        </p:txBody>
      </p:sp>
      <p:sp>
        <p:nvSpPr>
          <p:cNvPr id="12" name="Left Brace 11"/>
          <p:cNvSpPr/>
          <p:nvPr/>
        </p:nvSpPr>
        <p:spPr>
          <a:xfrm>
            <a:off x="2317653" y="1607162"/>
            <a:ext cx="263237" cy="734291"/>
          </a:xfrm>
          <a:prstGeom prst="leftBrace">
            <a:avLst>
              <a:gd name="adj1" fmla="val 25000"/>
              <a:gd name="adj2" fmla="val 5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3062" y="1258560"/>
            <a:ext cx="3247200" cy="58348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5735" y="1902152"/>
            <a:ext cx="3141855" cy="58276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7227" y="2659991"/>
            <a:ext cx="3441666" cy="58204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9512" y="1034893"/>
            <a:ext cx="141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u="sng" dirty="0" smtClean="0"/>
              <a:t>New theory:</a:t>
            </a:r>
            <a:endParaRPr lang="en-AU" sz="1800" dirty="0" smtClean="0"/>
          </a:p>
        </p:txBody>
      </p:sp>
      <p:cxnSp>
        <p:nvCxnSpPr>
          <p:cNvPr id="31" name="Elbow Connector 30"/>
          <p:cNvCxnSpPr>
            <a:stCxn id="36" idx="2"/>
            <a:endCxn id="43" idx="2"/>
          </p:cNvCxnSpPr>
          <p:nvPr/>
        </p:nvCxnSpPr>
        <p:spPr>
          <a:xfrm rot="5400000">
            <a:off x="3192786" y="2308512"/>
            <a:ext cx="1410059" cy="3076562"/>
          </a:xfrm>
          <a:prstGeom prst="bentConnector3">
            <a:avLst>
              <a:gd name="adj1" fmla="val 22839"/>
            </a:avLst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5148064" y="2659991"/>
            <a:ext cx="576064" cy="481773"/>
          </a:xfrm>
          <a:prstGeom prst="roundRect">
            <a:avLst/>
          </a:prstGeom>
          <a:noFill/>
          <a:ln w="38100">
            <a:noFill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extBox 16"/>
          <p:cNvSpPr txBox="1"/>
          <p:nvPr/>
        </p:nvSpPr>
        <p:spPr>
          <a:xfrm>
            <a:off x="179512" y="3524084"/>
            <a:ext cx="565371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1800" dirty="0" smtClean="0"/>
              <a:t>The coupling terms involve </a:t>
            </a:r>
            <a:r>
              <a:rPr lang="en-AU" sz="1800" i="1" dirty="0" smtClean="0"/>
              <a:t>conserved field quantities</a:t>
            </a:r>
            <a:br>
              <a:rPr lang="en-AU" sz="1800" i="1" dirty="0" smtClean="0"/>
            </a:br>
            <a:r>
              <a:rPr lang="en-AU" sz="1800" i="1" dirty="0" smtClean="0"/>
              <a:t>on the boundaries:</a:t>
            </a:r>
            <a:endParaRPr lang="en-AU" sz="1800" dirty="0" smtClean="0"/>
          </a:p>
        </p:txBody>
      </p:sp>
      <p:sp>
        <p:nvSpPr>
          <p:cNvPr id="43" name="Rounded Rectangle 42"/>
          <p:cNvSpPr/>
          <p:nvPr/>
        </p:nvSpPr>
        <p:spPr>
          <a:xfrm>
            <a:off x="2071502" y="4182368"/>
            <a:ext cx="576064" cy="369455"/>
          </a:xfrm>
          <a:prstGeom prst="roundRect">
            <a:avLst/>
          </a:prstGeom>
          <a:noFill/>
          <a:ln w="38100">
            <a:noFill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Rectangle 50"/>
          <p:cNvSpPr/>
          <p:nvPr/>
        </p:nvSpPr>
        <p:spPr>
          <a:xfrm>
            <a:off x="7408475" y="2996279"/>
            <a:ext cx="451675" cy="385259"/>
          </a:xfrm>
          <a:prstGeom prst="rect">
            <a:avLst/>
          </a:prstGeom>
          <a:scene3d>
            <a:camera prst="obliqueTopLeft">
              <a:rot lat="602169" lon="2347152" rev="286254"/>
            </a:camera>
            <a:lightRig rig="threePt" dir="t"/>
          </a:scene3d>
          <a:sp3d extrusionH="254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>
              <a:solidFill>
                <a:schemeClr val="lt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98102" y="1897087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waveguide</a:t>
            </a:r>
          </a:p>
        </p:txBody>
      </p:sp>
      <p:cxnSp>
        <p:nvCxnSpPr>
          <p:cNvPr id="71" name="Straight Connector 70"/>
          <p:cNvCxnSpPr/>
          <p:nvPr/>
        </p:nvCxnSpPr>
        <p:spPr>
          <a:xfrm flipH="1" flipV="1">
            <a:off x="7301558" y="2211477"/>
            <a:ext cx="437214" cy="41800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428" y="4665048"/>
            <a:ext cx="2728087" cy="27786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3" r="6550"/>
          <a:stretch/>
        </p:blipFill>
        <p:spPr bwMode="auto">
          <a:xfrm>
            <a:off x="6181490" y="3812116"/>
            <a:ext cx="2753187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24413" y="5169966"/>
            <a:ext cx="5067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dirty="0" smtClean="0"/>
              <a:t>Equating these two formulation we show that </a:t>
            </a:r>
            <a:br>
              <a:rPr lang="en-AU" sz="1800" dirty="0" smtClean="0"/>
            </a:br>
            <a:r>
              <a:rPr lang="en-AU" sz="1800" u="sng" dirty="0" smtClean="0"/>
              <a:t>each scattering process has a corresponding optical force</a:t>
            </a:r>
          </a:p>
        </p:txBody>
      </p:sp>
    </p:spTree>
    <p:extLst>
      <p:ext uri="{BB962C8B-B14F-4D97-AF65-F5344CB8AC3E}">
        <p14:creationId xmlns:p14="http://schemas.microsoft.com/office/powerpoint/2010/main" val="3172314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68984" y="1505226"/>
            <a:ext cx="6518147" cy="2250050"/>
            <a:chOff x="11126242" y="16183471"/>
            <a:chExt cx="9208208" cy="3534292"/>
          </a:xfrm>
        </p:grpSpPr>
        <p:pic>
          <p:nvPicPr>
            <p:cNvPr id="5" name="Picture 4" descr="wg_pic6.t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43518" y="16193539"/>
              <a:ext cx="8546976" cy="242249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126242" y="18412465"/>
              <a:ext cx="9208208" cy="1305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i="1" dirty="0" smtClean="0"/>
                <a:t>Computed (longitudinal) mode of a </a:t>
              </a:r>
              <a:r>
                <a:rPr lang="en-AU" sz="1600" i="1" dirty="0" smtClean="0">
                  <a:latin typeface="Arial"/>
                </a:rPr>
                <a:t>As</a:t>
              </a:r>
              <a:r>
                <a:rPr lang="en-AU" sz="1600" i="1" baseline="-25000" dirty="0" smtClean="0">
                  <a:latin typeface="Arial"/>
                </a:rPr>
                <a:t>2</a:t>
              </a:r>
              <a:r>
                <a:rPr lang="en-AU" sz="1600" i="1" dirty="0" smtClean="0">
                  <a:latin typeface="Arial"/>
                </a:rPr>
                <a:t>S</a:t>
              </a:r>
              <a:r>
                <a:rPr lang="en-AU" sz="1600" i="1" baseline="-25000" dirty="0" smtClean="0">
                  <a:latin typeface="Arial"/>
                </a:rPr>
                <a:t>3</a:t>
              </a:r>
              <a:r>
                <a:rPr lang="en-US" sz="1600" i="1" dirty="0" smtClean="0"/>
                <a:t> rib waveguide. Shading indicates the change in the material density, which determines the magnitude of </a:t>
              </a:r>
              <a:r>
                <a:rPr lang="en-US" sz="1600" i="1" dirty="0" err="1" smtClean="0"/>
                <a:t>Brillouin</a:t>
              </a:r>
              <a:r>
                <a:rPr lang="en-US" sz="1600" i="1" dirty="0" smtClean="0"/>
                <a:t> gain via electrostriction.</a:t>
              </a:r>
              <a:endParaRPr lang="en-AU" sz="1600" b="1" i="1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377361" y="17206726"/>
              <a:ext cx="917603" cy="483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400" dirty="0" smtClean="0">
                  <a:latin typeface="Arial"/>
                </a:rPr>
                <a:t>As</a:t>
              </a:r>
              <a:r>
                <a:rPr lang="en-AU" sz="1400" baseline="-25000" dirty="0" smtClean="0">
                  <a:latin typeface="Arial"/>
                </a:rPr>
                <a:t>2</a:t>
              </a:r>
              <a:r>
                <a:rPr lang="en-AU" sz="1400" dirty="0" smtClean="0">
                  <a:latin typeface="Arial"/>
                </a:rPr>
                <a:t>S</a:t>
              </a:r>
              <a:r>
                <a:rPr lang="en-AU" sz="1400" baseline="-25000" dirty="0" smtClean="0">
                  <a:latin typeface="Arial"/>
                </a:rPr>
                <a:t>3</a:t>
              </a:r>
              <a:endParaRPr lang="en-AU" sz="14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7644389" y="16183471"/>
              <a:ext cx="2554885" cy="483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400" dirty="0" smtClean="0">
                  <a:latin typeface="Arial"/>
                </a:rPr>
                <a:t>140 nm SiO</a:t>
              </a:r>
              <a:r>
                <a:rPr lang="en-AU" sz="1400" baseline="-25000" dirty="0" smtClean="0">
                  <a:latin typeface="Arial"/>
                </a:rPr>
                <a:t>2 </a:t>
              </a:r>
              <a:r>
                <a:rPr lang="en-AU" sz="1400" dirty="0" smtClean="0">
                  <a:latin typeface="Arial"/>
                </a:rPr>
                <a:t>coating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8464446" y="17714731"/>
              <a:ext cx="849666" cy="483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400" dirty="0" smtClean="0">
                  <a:latin typeface="Arial"/>
                </a:rPr>
                <a:t>SiO</a:t>
              </a:r>
              <a:r>
                <a:rPr lang="en-AU" sz="1400" baseline="-25000" dirty="0" smtClean="0">
                  <a:latin typeface="Arial"/>
                </a:rPr>
                <a:t>2</a:t>
              </a:r>
              <a:r>
                <a:rPr lang="en-AU" sz="1400" dirty="0" smtClean="0">
                  <a:latin typeface="Arial"/>
                </a:rPr>
                <a:t> 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14122714" y="16584032"/>
              <a:ext cx="274320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1" name="Rectangle 10"/>
            <p:cNvSpPr/>
            <p:nvPr/>
          </p:nvSpPr>
          <p:spPr>
            <a:xfrm>
              <a:off x="15075347" y="16234270"/>
              <a:ext cx="772968" cy="435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1200" dirty="0" smtClean="0">
                  <a:latin typeface="Arial"/>
                </a:rPr>
                <a:t>4 </a:t>
              </a:r>
              <a:r>
                <a:rPr lang="en-AU" sz="1200" dirty="0" smtClean="0">
                  <a:latin typeface="cmmi10"/>
                </a:rPr>
                <a:t>¹</a:t>
              </a:r>
              <a:r>
                <a:rPr lang="en-AU" sz="1200" dirty="0" smtClean="0">
                  <a:latin typeface="Arial"/>
                </a:rPr>
                <a:t>m </a:t>
              </a:r>
              <a:endParaRPr lang="en-AU" sz="1200" dirty="0"/>
            </a:p>
          </p:txBody>
        </p:sp>
        <p:cxnSp>
          <p:nvCxnSpPr>
            <p:cNvPr id="12" name="Straight Connector 11"/>
            <p:cNvCxnSpPr>
              <a:stCxn id="8" idx="2"/>
            </p:cNvCxnSpPr>
            <p:nvPr/>
          </p:nvCxnSpPr>
          <p:spPr bwMode="auto">
            <a:xfrm rot="5400000">
              <a:off x="18232862" y="16374039"/>
              <a:ext cx="396093" cy="98184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281193" y="1097889"/>
            <a:ext cx="2739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/>
              <a:t>Results (acoustic modes):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8984" y="4000504"/>
            <a:ext cx="2569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/>
              <a:t>Results (optical modes):</a:t>
            </a:r>
          </a:p>
        </p:txBody>
      </p:sp>
      <p:pic>
        <p:nvPicPr>
          <p:cNvPr id="16" name="Picture 15" descr="em_ip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562" y="4572007"/>
            <a:ext cx="5636549" cy="11661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8050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r="6116"/>
          <a:stretch>
            <a:fillRect/>
          </a:stretch>
        </p:blipFill>
        <p:spPr bwMode="auto">
          <a:xfrm>
            <a:off x="371213" y="1928802"/>
            <a:ext cx="4272225" cy="235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85720" y="1071546"/>
            <a:ext cx="53437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Result: </a:t>
            </a:r>
            <a:r>
              <a:rPr lang="en-US" sz="1600" i="1" dirty="0" smtClean="0"/>
              <a:t/>
            </a:r>
            <a:br>
              <a:rPr lang="en-US" sz="1600" i="1" dirty="0" smtClean="0"/>
            </a:br>
            <a:r>
              <a:rPr lang="en-US" sz="1600" dirty="0" smtClean="0"/>
              <a:t>Calculated </a:t>
            </a:r>
            <a:r>
              <a:rPr lang="en-US" sz="1600" dirty="0" err="1" smtClean="0"/>
              <a:t>Brillouin</a:t>
            </a:r>
            <a:r>
              <a:rPr lang="en-US" sz="1600" dirty="0" smtClean="0"/>
              <a:t> gain spectrum for a coated rib waveguide:</a:t>
            </a:r>
            <a:endParaRPr lang="en-AU" sz="16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3125" t="6857" r="20000" b="8572"/>
          <a:stretch>
            <a:fillRect/>
          </a:stretch>
        </p:blipFill>
        <p:spPr bwMode="auto">
          <a:xfrm>
            <a:off x="6072345" y="1405749"/>
            <a:ext cx="2962577" cy="271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V="1">
            <a:off x="7174590" y="2518806"/>
            <a:ext cx="586005" cy="40381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5739999" y="3248495"/>
            <a:ext cx="939569" cy="67368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 flipV="1">
            <a:off x="5918594" y="3350681"/>
            <a:ext cx="939569" cy="6736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68348" y="3185779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Incident light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63288" y="3768295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Reflected light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3795" y="4574743"/>
            <a:ext cx="261477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394" y="4353772"/>
            <a:ext cx="4977122" cy="207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6878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Applications of on-chip SBS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1000100" y="2509059"/>
            <a:ext cx="228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Pant et al. Optics Letters 2011.</a:t>
            </a:r>
            <a:endParaRPr lang="en-US" sz="1200" dirty="0" smtClean="0"/>
          </a:p>
        </p:txBody>
      </p:sp>
      <p:sp>
        <p:nvSpPr>
          <p:cNvPr id="57" name="TextBox 14"/>
          <p:cNvSpPr txBox="1"/>
          <p:nvPr/>
        </p:nvSpPr>
        <p:spPr>
          <a:xfrm>
            <a:off x="6345324" y="4866513"/>
            <a:ext cx="2584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Poulton et al. Optics Express 2012.</a:t>
            </a:r>
            <a:endParaRPr lang="en-US" sz="1200" dirty="0" smtClean="0"/>
          </a:p>
        </p:txBody>
      </p:sp>
      <p:sp>
        <p:nvSpPr>
          <p:cNvPr id="58" name="Oval 57"/>
          <p:cNvSpPr/>
          <p:nvPr/>
        </p:nvSpPr>
        <p:spPr>
          <a:xfrm>
            <a:off x="941078" y="1285860"/>
            <a:ext cx="2343752" cy="1185518"/>
          </a:xfrm>
          <a:prstGeom prst="ellipse">
            <a:avLst/>
          </a:prstGeom>
          <a:noFill/>
          <a:ln w="38100">
            <a:solidFill>
              <a:srgbClr val="00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Slow/fast light</a:t>
            </a:r>
            <a:endParaRPr lang="en-AU" dirty="0"/>
          </a:p>
        </p:txBody>
      </p:sp>
      <p:sp>
        <p:nvSpPr>
          <p:cNvPr id="59" name="Oval 58"/>
          <p:cNvSpPr/>
          <p:nvPr/>
        </p:nvSpPr>
        <p:spPr>
          <a:xfrm>
            <a:off x="5467531" y="1252103"/>
            <a:ext cx="2343752" cy="1185518"/>
          </a:xfrm>
          <a:prstGeom prst="ellipse">
            <a:avLst/>
          </a:prstGeom>
          <a:noFill/>
          <a:ln w="38100">
            <a:solidFill>
              <a:srgbClr val="00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On-chip SBS laser</a:t>
            </a:r>
            <a:endParaRPr lang="en-AU" dirty="0"/>
          </a:p>
        </p:txBody>
      </p:sp>
      <p:sp>
        <p:nvSpPr>
          <p:cNvPr id="60" name="TextBox 59"/>
          <p:cNvSpPr txBox="1"/>
          <p:nvPr/>
        </p:nvSpPr>
        <p:spPr>
          <a:xfrm>
            <a:off x="5429256" y="2437621"/>
            <a:ext cx="2661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err="1" smtClean="0"/>
              <a:t>Kabakova</a:t>
            </a:r>
            <a:r>
              <a:rPr lang="en-AU" sz="1200" dirty="0" smtClean="0"/>
              <a:t> et al. Optics Letters 2013.</a:t>
            </a:r>
            <a:endParaRPr lang="en-US" sz="1200" dirty="0" smtClean="0"/>
          </a:p>
        </p:txBody>
      </p:sp>
      <p:sp>
        <p:nvSpPr>
          <p:cNvPr id="61" name="Rectangle 60"/>
          <p:cNvSpPr/>
          <p:nvPr/>
        </p:nvSpPr>
        <p:spPr>
          <a:xfrm>
            <a:off x="357158" y="5232456"/>
            <a:ext cx="26669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 smtClean="0"/>
              <a:t>Pant et al. Optics Letters 2013</a:t>
            </a:r>
            <a:endParaRPr lang="en-AU" sz="1200" dirty="0"/>
          </a:p>
        </p:txBody>
      </p:sp>
      <p:sp>
        <p:nvSpPr>
          <p:cNvPr id="62" name="Oval 61"/>
          <p:cNvSpPr/>
          <p:nvPr/>
        </p:nvSpPr>
        <p:spPr>
          <a:xfrm>
            <a:off x="285720" y="3857628"/>
            <a:ext cx="2343752" cy="1372865"/>
          </a:xfrm>
          <a:prstGeom prst="ellipse">
            <a:avLst/>
          </a:prstGeom>
          <a:noFill/>
          <a:ln w="38100">
            <a:solidFill>
              <a:srgbClr val="00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Tuneable dynamic gratings</a:t>
            </a:r>
            <a:endParaRPr lang="en-AU" dirty="0"/>
          </a:p>
        </p:txBody>
      </p:sp>
      <p:sp>
        <p:nvSpPr>
          <p:cNvPr id="63" name="Oval 62"/>
          <p:cNvSpPr/>
          <p:nvPr/>
        </p:nvSpPr>
        <p:spPr>
          <a:xfrm>
            <a:off x="3657008" y="4652757"/>
            <a:ext cx="2343752" cy="1464480"/>
          </a:xfrm>
          <a:prstGeom prst="ellipse">
            <a:avLst/>
          </a:prstGeom>
          <a:noFill/>
          <a:ln w="38100">
            <a:solidFill>
              <a:srgbClr val="00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Microwave photonic filters</a:t>
            </a:r>
            <a:endParaRPr lang="en-AU" dirty="0"/>
          </a:p>
        </p:txBody>
      </p:sp>
      <p:sp>
        <p:nvSpPr>
          <p:cNvPr id="64" name="TextBox 14"/>
          <p:cNvSpPr txBox="1"/>
          <p:nvPr/>
        </p:nvSpPr>
        <p:spPr>
          <a:xfrm>
            <a:off x="3727279" y="6207300"/>
            <a:ext cx="2085558" cy="222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Byrnes et al. Optics Express 2012.</a:t>
            </a:r>
            <a:endParaRPr lang="en-US" sz="1200" dirty="0" smtClean="0"/>
          </a:p>
        </p:txBody>
      </p:sp>
      <p:sp>
        <p:nvSpPr>
          <p:cNvPr id="65" name="Oval 64"/>
          <p:cNvSpPr/>
          <p:nvPr/>
        </p:nvSpPr>
        <p:spPr>
          <a:xfrm>
            <a:off x="6259921" y="3357562"/>
            <a:ext cx="2343752" cy="1464480"/>
          </a:xfrm>
          <a:prstGeom prst="ellipse">
            <a:avLst/>
          </a:prstGeom>
          <a:noFill/>
          <a:ln w="38100">
            <a:solidFill>
              <a:srgbClr val="00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Non-reciprocal effects</a:t>
            </a:r>
            <a:endParaRPr lang="en-AU" dirty="0"/>
          </a:p>
        </p:txBody>
      </p:sp>
      <p:sp>
        <p:nvSpPr>
          <p:cNvPr id="66" name="Rectangle 65"/>
          <p:cNvSpPr/>
          <p:nvPr/>
        </p:nvSpPr>
        <p:spPr>
          <a:xfrm>
            <a:off x="3587888" y="2917245"/>
            <a:ext cx="1785950" cy="1214446"/>
          </a:xfrm>
          <a:prstGeom prst="rect">
            <a:avLst/>
          </a:prstGeom>
          <a:noFill/>
          <a:ln w="38100">
            <a:solidFill>
              <a:srgbClr val="00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On-chip SBS</a:t>
            </a:r>
            <a:endParaRPr lang="en-AU" dirty="0"/>
          </a:p>
        </p:txBody>
      </p:sp>
      <p:cxnSp>
        <p:nvCxnSpPr>
          <p:cNvPr id="68" name="Straight Arrow Connector 67"/>
          <p:cNvCxnSpPr/>
          <p:nvPr/>
        </p:nvCxnSpPr>
        <p:spPr>
          <a:xfrm rot="10800000">
            <a:off x="3228109" y="2341419"/>
            <a:ext cx="499170" cy="39820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rot="10800000" flipV="1">
            <a:off x="2590803" y="3671455"/>
            <a:ext cx="942107" cy="42949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rot="16200000" flipH="1">
            <a:off x="4475022" y="4419602"/>
            <a:ext cx="346360" cy="138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5514109" y="3754582"/>
            <a:ext cx="623458" cy="11083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rot="5400000" flipH="1" flipV="1">
            <a:off x="5056909" y="2244437"/>
            <a:ext cx="568036" cy="54032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95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1101194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u="sng" dirty="0" smtClean="0"/>
              <a:t>Slow-light on a chip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5721" y="1470526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dirty="0" smtClean="0"/>
              <a:t>We can use </a:t>
            </a:r>
            <a:r>
              <a:rPr lang="en-AU" sz="1800" dirty="0" err="1" smtClean="0"/>
              <a:t>Brillouin</a:t>
            </a:r>
            <a:r>
              <a:rPr lang="en-AU" sz="1800" dirty="0" smtClean="0"/>
              <a:t> scattering to introduce a </a:t>
            </a:r>
            <a:r>
              <a:rPr lang="en-AU" sz="1800" i="1" dirty="0" smtClean="0"/>
              <a:t>gain resonance </a:t>
            </a:r>
            <a:r>
              <a:rPr lang="en-AU" sz="1800" dirty="0" smtClean="0"/>
              <a:t>in the counter-propagating direction: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t="11052" r="51780"/>
          <a:stretch>
            <a:fillRect/>
          </a:stretch>
        </p:blipFill>
        <p:spPr bwMode="auto">
          <a:xfrm>
            <a:off x="714348" y="2116857"/>
            <a:ext cx="2667236" cy="205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3125" t="6857" r="20000" b="8572"/>
          <a:stretch>
            <a:fillRect/>
          </a:stretch>
        </p:blipFill>
        <p:spPr bwMode="auto">
          <a:xfrm>
            <a:off x="5346943" y="1988265"/>
            <a:ext cx="2962577" cy="271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5380383" y="3786191"/>
            <a:ext cx="691815" cy="50751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 flipV="1">
            <a:off x="7649724" y="2112369"/>
            <a:ext cx="939569" cy="6736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20571" y="3768295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Pump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0029" y="2416726"/>
            <a:ext cx="11785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Counter-</a:t>
            </a:r>
            <a:br>
              <a:rPr lang="en-AU" sz="1400" dirty="0" smtClean="0"/>
            </a:br>
            <a:r>
              <a:rPr lang="en-AU" sz="1400" dirty="0" smtClean="0"/>
              <a:t>propagating </a:t>
            </a:r>
            <a:br>
              <a:rPr lang="en-AU" sz="1400" dirty="0" smtClean="0"/>
            </a:br>
            <a:r>
              <a:rPr lang="en-AU" sz="1400" dirty="0" smtClean="0"/>
              <a:t>light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5203" y="4381666"/>
            <a:ext cx="5181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Due to causality, this gain must be accompanied </a:t>
            </a:r>
            <a:br>
              <a:rPr lang="en-AU" sz="1800" dirty="0" smtClean="0"/>
            </a:br>
            <a:r>
              <a:rPr lang="en-AU" sz="1800" dirty="0" smtClean="0"/>
              <a:t>by a change in the refractive index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71625" y="5052614"/>
            <a:ext cx="5639594" cy="1219996"/>
            <a:chOff x="2894806" y="4953000"/>
            <a:chExt cx="5639594" cy="1219996"/>
          </a:xfrm>
        </p:grpSpPr>
        <p:cxnSp>
          <p:nvCxnSpPr>
            <p:cNvPr id="14" name="Straight Connector 13"/>
            <p:cNvCxnSpPr/>
            <p:nvPr/>
          </p:nvCxnSpPr>
          <p:spPr>
            <a:xfrm rot="5400000" flipH="1" flipV="1">
              <a:off x="2365977" y="5637277"/>
              <a:ext cx="1064548" cy="689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4"/>
            <p:cNvSpPr/>
            <p:nvPr/>
          </p:nvSpPr>
          <p:spPr>
            <a:xfrm>
              <a:off x="2900363" y="5151438"/>
              <a:ext cx="2162175" cy="969962"/>
            </a:xfrm>
            <a:custGeom>
              <a:avLst/>
              <a:gdLst>
                <a:gd name="connsiteX0" fmla="*/ 0 w 2162175"/>
                <a:gd name="connsiteY0" fmla="*/ 606425 h 969962"/>
                <a:gd name="connsiteX1" fmla="*/ 319087 w 2162175"/>
                <a:gd name="connsiteY1" fmla="*/ 654050 h 969962"/>
                <a:gd name="connsiteX2" fmla="*/ 628650 w 2162175"/>
                <a:gd name="connsiteY2" fmla="*/ 773112 h 969962"/>
                <a:gd name="connsiteX3" fmla="*/ 800100 w 2162175"/>
                <a:gd name="connsiteY3" fmla="*/ 906462 h 969962"/>
                <a:gd name="connsiteX4" fmla="*/ 895350 w 2162175"/>
                <a:gd name="connsiteY4" fmla="*/ 954087 h 969962"/>
                <a:gd name="connsiteX5" fmla="*/ 952500 w 2162175"/>
                <a:gd name="connsiteY5" fmla="*/ 811212 h 969962"/>
                <a:gd name="connsiteX6" fmla="*/ 1023937 w 2162175"/>
                <a:gd name="connsiteY6" fmla="*/ 463550 h 969962"/>
                <a:gd name="connsiteX7" fmla="*/ 1100137 w 2162175"/>
                <a:gd name="connsiteY7" fmla="*/ 73025 h 969962"/>
                <a:gd name="connsiteX8" fmla="*/ 1181100 w 2162175"/>
                <a:gd name="connsiteY8" fmla="*/ 25400 h 969962"/>
                <a:gd name="connsiteX9" fmla="*/ 1390650 w 2162175"/>
                <a:gd name="connsiteY9" fmla="*/ 182562 h 969962"/>
                <a:gd name="connsiteX10" fmla="*/ 1766887 w 2162175"/>
                <a:gd name="connsiteY10" fmla="*/ 315912 h 969962"/>
                <a:gd name="connsiteX11" fmla="*/ 2162175 w 2162175"/>
                <a:gd name="connsiteY11" fmla="*/ 373062 h 969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2175" h="969962">
                  <a:moveTo>
                    <a:pt x="0" y="606425"/>
                  </a:moveTo>
                  <a:cubicBezTo>
                    <a:pt x="107156" y="616347"/>
                    <a:pt x="214312" y="626269"/>
                    <a:pt x="319087" y="654050"/>
                  </a:cubicBezTo>
                  <a:cubicBezTo>
                    <a:pt x="423862" y="681831"/>
                    <a:pt x="548481" y="731043"/>
                    <a:pt x="628650" y="773112"/>
                  </a:cubicBezTo>
                  <a:cubicBezTo>
                    <a:pt x="708819" y="815181"/>
                    <a:pt x="755650" y="876300"/>
                    <a:pt x="800100" y="906462"/>
                  </a:cubicBezTo>
                  <a:cubicBezTo>
                    <a:pt x="844550" y="936624"/>
                    <a:pt x="869950" y="969962"/>
                    <a:pt x="895350" y="954087"/>
                  </a:cubicBezTo>
                  <a:cubicBezTo>
                    <a:pt x="920750" y="938212"/>
                    <a:pt x="931069" y="892968"/>
                    <a:pt x="952500" y="811212"/>
                  </a:cubicBezTo>
                  <a:cubicBezTo>
                    <a:pt x="973931" y="729456"/>
                    <a:pt x="999331" y="586581"/>
                    <a:pt x="1023937" y="463550"/>
                  </a:cubicBezTo>
                  <a:cubicBezTo>
                    <a:pt x="1048543" y="340519"/>
                    <a:pt x="1073943" y="146050"/>
                    <a:pt x="1100137" y="73025"/>
                  </a:cubicBezTo>
                  <a:cubicBezTo>
                    <a:pt x="1126331" y="0"/>
                    <a:pt x="1132681" y="7144"/>
                    <a:pt x="1181100" y="25400"/>
                  </a:cubicBezTo>
                  <a:cubicBezTo>
                    <a:pt x="1229519" y="43656"/>
                    <a:pt x="1293019" y="134143"/>
                    <a:pt x="1390650" y="182562"/>
                  </a:cubicBezTo>
                  <a:cubicBezTo>
                    <a:pt x="1488281" y="230981"/>
                    <a:pt x="1638299" y="284162"/>
                    <a:pt x="1766887" y="315912"/>
                  </a:cubicBezTo>
                  <a:cubicBezTo>
                    <a:pt x="1895475" y="347662"/>
                    <a:pt x="2028825" y="360362"/>
                    <a:pt x="2162175" y="373062"/>
                  </a:cubicBezTo>
                </a:path>
              </a:pathLst>
            </a:custGeom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Freeform 15"/>
            <p:cNvSpPr/>
            <p:nvPr/>
          </p:nvSpPr>
          <p:spPr>
            <a:xfrm flipH="1">
              <a:off x="6119813" y="5122863"/>
              <a:ext cx="2162175" cy="969962"/>
            </a:xfrm>
            <a:custGeom>
              <a:avLst/>
              <a:gdLst>
                <a:gd name="connsiteX0" fmla="*/ 0 w 2162175"/>
                <a:gd name="connsiteY0" fmla="*/ 606425 h 969962"/>
                <a:gd name="connsiteX1" fmla="*/ 319087 w 2162175"/>
                <a:gd name="connsiteY1" fmla="*/ 654050 h 969962"/>
                <a:gd name="connsiteX2" fmla="*/ 628650 w 2162175"/>
                <a:gd name="connsiteY2" fmla="*/ 773112 h 969962"/>
                <a:gd name="connsiteX3" fmla="*/ 800100 w 2162175"/>
                <a:gd name="connsiteY3" fmla="*/ 906462 h 969962"/>
                <a:gd name="connsiteX4" fmla="*/ 895350 w 2162175"/>
                <a:gd name="connsiteY4" fmla="*/ 954087 h 969962"/>
                <a:gd name="connsiteX5" fmla="*/ 952500 w 2162175"/>
                <a:gd name="connsiteY5" fmla="*/ 811212 h 969962"/>
                <a:gd name="connsiteX6" fmla="*/ 1023937 w 2162175"/>
                <a:gd name="connsiteY6" fmla="*/ 463550 h 969962"/>
                <a:gd name="connsiteX7" fmla="*/ 1100137 w 2162175"/>
                <a:gd name="connsiteY7" fmla="*/ 73025 h 969962"/>
                <a:gd name="connsiteX8" fmla="*/ 1181100 w 2162175"/>
                <a:gd name="connsiteY8" fmla="*/ 25400 h 969962"/>
                <a:gd name="connsiteX9" fmla="*/ 1390650 w 2162175"/>
                <a:gd name="connsiteY9" fmla="*/ 182562 h 969962"/>
                <a:gd name="connsiteX10" fmla="*/ 1766887 w 2162175"/>
                <a:gd name="connsiteY10" fmla="*/ 315912 h 969962"/>
                <a:gd name="connsiteX11" fmla="*/ 2162175 w 2162175"/>
                <a:gd name="connsiteY11" fmla="*/ 373062 h 969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2175" h="969962">
                  <a:moveTo>
                    <a:pt x="0" y="606425"/>
                  </a:moveTo>
                  <a:cubicBezTo>
                    <a:pt x="107156" y="616347"/>
                    <a:pt x="214312" y="626269"/>
                    <a:pt x="319087" y="654050"/>
                  </a:cubicBezTo>
                  <a:cubicBezTo>
                    <a:pt x="423862" y="681831"/>
                    <a:pt x="548481" y="731043"/>
                    <a:pt x="628650" y="773112"/>
                  </a:cubicBezTo>
                  <a:cubicBezTo>
                    <a:pt x="708819" y="815181"/>
                    <a:pt x="755650" y="876300"/>
                    <a:pt x="800100" y="906462"/>
                  </a:cubicBezTo>
                  <a:cubicBezTo>
                    <a:pt x="844550" y="936624"/>
                    <a:pt x="869950" y="969962"/>
                    <a:pt x="895350" y="954087"/>
                  </a:cubicBezTo>
                  <a:cubicBezTo>
                    <a:pt x="920750" y="938212"/>
                    <a:pt x="931069" y="892968"/>
                    <a:pt x="952500" y="811212"/>
                  </a:cubicBezTo>
                  <a:cubicBezTo>
                    <a:pt x="973931" y="729456"/>
                    <a:pt x="999331" y="586581"/>
                    <a:pt x="1023937" y="463550"/>
                  </a:cubicBezTo>
                  <a:cubicBezTo>
                    <a:pt x="1048543" y="340519"/>
                    <a:pt x="1073943" y="146050"/>
                    <a:pt x="1100137" y="73025"/>
                  </a:cubicBezTo>
                  <a:cubicBezTo>
                    <a:pt x="1126331" y="0"/>
                    <a:pt x="1132681" y="7144"/>
                    <a:pt x="1181100" y="25400"/>
                  </a:cubicBezTo>
                  <a:cubicBezTo>
                    <a:pt x="1229519" y="43656"/>
                    <a:pt x="1293019" y="134143"/>
                    <a:pt x="1390650" y="182562"/>
                  </a:cubicBezTo>
                  <a:cubicBezTo>
                    <a:pt x="1488281" y="230981"/>
                    <a:pt x="1638299" y="284162"/>
                    <a:pt x="1766887" y="315912"/>
                  </a:cubicBezTo>
                  <a:cubicBezTo>
                    <a:pt x="1895475" y="347662"/>
                    <a:pt x="2028825" y="360362"/>
                    <a:pt x="2162175" y="373062"/>
                  </a:cubicBezTo>
                </a:path>
              </a:pathLst>
            </a:custGeom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5581650" y="5324475"/>
              <a:ext cx="0" cy="29527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 17"/>
            <p:cNvSpPr/>
            <p:nvPr/>
          </p:nvSpPr>
          <p:spPr>
            <a:xfrm>
              <a:off x="2895600" y="5160170"/>
              <a:ext cx="2038350" cy="462756"/>
            </a:xfrm>
            <a:custGeom>
              <a:avLst/>
              <a:gdLst>
                <a:gd name="connsiteX0" fmla="*/ 0 w 2038350"/>
                <a:gd name="connsiteY0" fmla="*/ 454818 h 462756"/>
                <a:gd name="connsiteX1" fmla="*/ 428625 w 2038350"/>
                <a:gd name="connsiteY1" fmla="*/ 450056 h 462756"/>
                <a:gd name="connsiteX2" fmla="*/ 762000 w 2038350"/>
                <a:gd name="connsiteY2" fmla="*/ 378618 h 462756"/>
                <a:gd name="connsiteX3" fmla="*/ 919163 w 2038350"/>
                <a:gd name="connsiteY3" fmla="*/ 207168 h 462756"/>
                <a:gd name="connsiteX4" fmla="*/ 985838 w 2038350"/>
                <a:gd name="connsiteY4" fmla="*/ 59531 h 462756"/>
                <a:gd name="connsiteX5" fmla="*/ 1028700 w 2038350"/>
                <a:gd name="connsiteY5" fmla="*/ 2381 h 462756"/>
                <a:gd name="connsiteX6" fmla="*/ 1085850 w 2038350"/>
                <a:gd name="connsiteY6" fmla="*/ 45243 h 462756"/>
                <a:gd name="connsiteX7" fmla="*/ 1157288 w 2038350"/>
                <a:gd name="connsiteY7" fmla="*/ 211931 h 462756"/>
                <a:gd name="connsiteX8" fmla="*/ 1266825 w 2038350"/>
                <a:gd name="connsiteY8" fmla="*/ 354806 h 462756"/>
                <a:gd name="connsiteX9" fmla="*/ 1528763 w 2038350"/>
                <a:gd name="connsiteY9" fmla="*/ 440531 h 462756"/>
                <a:gd name="connsiteX10" fmla="*/ 2038350 w 2038350"/>
                <a:gd name="connsiteY10" fmla="*/ 459581 h 46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8350" h="462756">
                  <a:moveTo>
                    <a:pt x="0" y="454818"/>
                  </a:moveTo>
                  <a:cubicBezTo>
                    <a:pt x="150812" y="458787"/>
                    <a:pt x="301625" y="462756"/>
                    <a:pt x="428625" y="450056"/>
                  </a:cubicBezTo>
                  <a:cubicBezTo>
                    <a:pt x="555625" y="437356"/>
                    <a:pt x="680244" y="419099"/>
                    <a:pt x="762000" y="378618"/>
                  </a:cubicBezTo>
                  <a:cubicBezTo>
                    <a:pt x="843756" y="338137"/>
                    <a:pt x="881857" y="260349"/>
                    <a:pt x="919163" y="207168"/>
                  </a:cubicBezTo>
                  <a:cubicBezTo>
                    <a:pt x="956469" y="153987"/>
                    <a:pt x="967582" y="93662"/>
                    <a:pt x="985838" y="59531"/>
                  </a:cubicBezTo>
                  <a:cubicBezTo>
                    <a:pt x="1004094" y="25400"/>
                    <a:pt x="1012031" y="4762"/>
                    <a:pt x="1028700" y="2381"/>
                  </a:cubicBezTo>
                  <a:cubicBezTo>
                    <a:pt x="1045369" y="0"/>
                    <a:pt x="1064419" y="10318"/>
                    <a:pt x="1085850" y="45243"/>
                  </a:cubicBezTo>
                  <a:cubicBezTo>
                    <a:pt x="1107281" y="80168"/>
                    <a:pt x="1127125" y="160337"/>
                    <a:pt x="1157288" y="211931"/>
                  </a:cubicBezTo>
                  <a:cubicBezTo>
                    <a:pt x="1187451" y="263525"/>
                    <a:pt x="1204912" y="316706"/>
                    <a:pt x="1266825" y="354806"/>
                  </a:cubicBezTo>
                  <a:cubicBezTo>
                    <a:pt x="1328738" y="392906"/>
                    <a:pt x="1400176" y="423069"/>
                    <a:pt x="1528763" y="440531"/>
                  </a:cubicBezTo>
                  <a:cubicBezTo>
                    <a:pt x="1657350" y="457993"/>
                    <a:pt x="1847850" y="458787"/>
                    <a:pt x="2038350" y="459581"/>
                  </a:cubicBezTo>
                </a:path>
              </a:pathLst>
            </a:cu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Freeform 18"/>
            <p:cNvSpPr/>
            <p:nvPr/>
          </p:nvSpPr>
          <p:spPr>
            <a:xfrm flipH="1" flipV="1">
              <a:off x="6219826" y="5618956"/>
              <a:ext cx="2038350" cy="462756"/>
            </a:xfrm>
            <a:custGeom>
              <a:avLst/>
              <a:gdLst>
                <a:gd name="connsiteX0" fmla="*/ 0 w 2038350"/>
                <a:gd name="connsiteY0" fmla="*/ 454818 h 462756"/>
                <a:gd name="connsiteX1" fmla="*/ 428625 w 2038350"/>
                <a:gd name="connsiteY1" fmla="*/ 450056 h 462756"/>
                <a:gd name="connsiteX2" fmla="*/ 762000 w 2038350"/>
                <a:gd name="connsiteY2" fmla="*/ 378618 h 462756"/>
                <a:gd name="connsiteX3" fmla="*/ 919163 w 2038350"/>
                <a:gd name="connsiteY3" fmla="*/ 207168 h 462756"/>
                <a:gd name="connsiteX4" fmla="*/ 985838 w 2038350"/>
                <a:gd name="connsiteY4" fmla="*/ 59531 h 462756"/>
                <a:gd name="connsiteX5" fmla="*/ 1028700 w 2038350"/>
                <a:gd name="connsiteY5" fmla="*/ 2381 h 462756"/>
                <a:gd name="connsiteX6" fmla="*/ 1085850 w 2038350"/>
                <a:gd name="connsiteY6" fmla="*/ 45243 h 462756"/>
                <a:gd name="connsiteX7" fmla="*/ 1157288 w 2038350"/>
                <a:gd name="connsiteY7" fmla="*/ 211931 h 462756"/>
                <a:gd name="connsiteX8" fmla="*/ 1266825 w 2038350"/>
                <a:gd name="connsiteY8" fmla="*/ 354806 h 462756"/>
                <a:gd name="connsiteX9" fmla="*/ 1528763 w 2038350"/>
                <a:gd name="connsiteY9" fmla="*/ 440531 h 462756"/>
                <a:gd name="connsiteX10" fmla="*/ 2038350 w 2038350"/>
                <a:gd name="connsiteY10" fmla="*/ 459581 h 46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8350" h="462756">
                  <a:moveTo>
                    <a:pt x="0" y="454818"/>
                  </a:moveTo>
                  <a:cubicBezTo>
                    <a:pt x="150812" y="458787"/>
                    <a:pt x="301625" y="462756"/>
                    <a:pt x="428625" y="450056"/>
                  </a:cubicBezTo>
                  <a:cubicBezTo>
                    <a:pt x="555625" y="437356"/>
                    <a:pt x="680244" y="419099"/>
                    <a:pt x="762000" y="378618"/>
                  </a:cubicBezTo>
                  <a:cubicBezTo>
                    <a:pt x="843756" y="338137"/>
                    <a:pt x="881857" y="260349"/>
                    <a:pt x="919163" y="207168"/>
                  </a:cubicBezTo>
                  <a:cubicBezTo>
                    <a:pt x="956469" y="153987"/>
                    <a:pt x="967582" y="93662"/>
                    <a:pt x="985838" y="59531"/>
                  </a:cubicBezTo>
                  <a:cubicBezTo>
                    <a:pt x="1004094" y="25400"/>
                    <a:pt x="1012031" y="4762"/>
                    <a:pt x="1028700" y="2381"/>
                  </a:cubicBezTo>
                  <a:cubicBezTo>
                    <a:pt x="1045369" y="0"/>
                    <a:pt x="1064419" y="10318"/>
                    <a:pt x="1085850" y="45243"/>
                  </a:cubicBezTo>
                  <a:cubicBezTo>
                    <a:pt x="1107281" y="80168"/>
                    <a:pt x="1127125" y="160337"/>
                    <a:pt x="1157288" y="211931"/>
                  </a:cubicBezTo>
                  <a:cubicBezTo>
                    <a:pt x="1187451" y="263525"/>
                    <a:pt x="1204912" y="316706"/>
                    <a:pt x="1266825" y="354806"/>
                  </a:cubicBezTo>
                  <a:cubicBezTo>
                    <a:pt x="1328738" y="392906"/>
                    <a:pt x="1400176" y="423069"/>
                    <a:pt x="1528763" y="440531"/>
                  </a:cubicBezTo>
                  <a:cubicBezTo>
                    <a:pt x="1657350" y="457993"/>
                    <a:pt x="1847850" y="458787"/>
                    <a:pt x="2038350" y="459581"/>
                  </a:cubicBezTo>
                </a:path>
              </a:pathLst>
            </a:cu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2895600" y="5619750"/>
              <a:ext cx="543877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3878952" y="5574268"/>
              <a:ext cx="3882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 smtClean="0">
                  <a:latin typeface="cmmi10"/>
                </a:rPr>
                <a:t>!</a:t>
              </a:r>
              <a:r>
                <a:rPr lang="en-AU" baseline="-25000" dirty="0" smtClean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en-AU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919904" y="5519738"/>
              <a:ext cx="4571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 smtClean="0">
                  <a:latin typeface="cmmi10"/>
                </a:rPr>
                <a:t>!</a:t>
              </a:r>
              <a:r>
                <a:rPr lang="en-AU" baseline="-25000" dirty="0" smtClean="0">
                  <a:latin typeface="Times New Roman" pitchFamily="18" charset="0"/>
                  <a:cs typeface="Times New Roman" pitchFamily="18" charset="0"/>
                </a:rPr>
                <a:t>as</a:t>
              </a:r>
              <a:endParaRPr lang="en-AU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410200" y="5562600"/>
              <a:ext cx="4138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 smtClean="0">
                  <a:latin typeface="cmmi10"/>
                </a:rPr>
                <a:t>!</a:t>
              </a:r>
              <a:r>
                <a:rPr lang="en-AU" baseline="-25000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endParaRPr lang="en-AU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43400" y="4953000"/>
              <a:ext cx="914400" cy="379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2800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n(</a:t>
              </a:r>
              <a:r>
                <a:rPr lang="en-AU" sz="2800" baseline="-25000" dirty="0" smtClean="0">
                  <a:solidFill>
                    <a:srgbClr val="C00000"/>
                  </a:solidFill>
                  <a:latin typeface="Symbol" pitchFamily="18" charset="2"/>
                  <a:cs typeface="Times New Roman" pitchFamily="18" charset="0"/>
                </a:rPr>
                <a:t>w</a:t>
              </a:r>
              <a:r>
                <a:rPr lang="en-AU" sz="2800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endParaRPr lang="en-AU" sz="2800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239000" y="4953000"/>
              <a:ext cx="914400" cy="379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2800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n(</a:t>
              </a:r>
              <a:r>
                <a:rPr lang="en-AU" sz="2800" baseline="-25000" dirty="0" smtClean="0">
                  <a:solidFill>
                    <a:srgbClr val="C00000"/>
                  </a:solidFill>
                  <a:latin typeface="Symbol" pitchFamily="18" charset="2"/>
                  <a:cs typeface="Times New Roman" pitchFamily="18" charset="0"/>
                </a:rPr>
                <a:t>w</a:t>
              </a:r>
              <a:r>
                <a:rPr lang="en-AU" sz="2800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endParaRPr lang="en-AU" sz="2800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400800" y="5638800"/>
              <a:ext cx="1143000" cy="379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2800" baseline="-25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-g(</a:t>
              </a:r>
              <a:r>
                <a:rPr lang="en-AU" sz="2800" baseline="-25000" dirty="0" smtClean="0">
                  <a:solidFill>
                    <a:srgbClr val="002060"/>
                  </a:solidFill>
                  <a:latin typeface="Symbol" pitchFamily="18" charset="2"/>
                  <a:cs typeface="Times New Roman" pitchFamily="18" charset="0"/>
                </a:rPr>
                <a:t>w</a:t>
              </a:r>
              <a:r>
                <a:rPr lang="en-AU" sz="2800" baseline="-25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endParaRPr lang="en-AU" sz="28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276600" y="5029200"/>
              <a:ext cx="1143000" cy="379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2800" baseline="-25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g(</a:t>
              </a:r>
              <a:r>
                <a:rPr lang="en-AU" sz="2800" baseline="-25000" dirty="0" smtClean="0">
                  <a:solidFill>
                    <a:srgbClr val="002060"/>
                  </a:solidFill>
                  <a:latin typeface="Symbol" pitchFamily="18" charset="2"/>
                  <a:cs typeface="Times New Roman" pitchFamily="18" charset="0"/>
                </a:rPr>
                <a:t>w</a:t>
              </a:r>
              <a:r>
                <a:rPr lang="en-AU" sz="2800" baseline="-25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endParaRPr lang="en-AU" sz="28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62182" y="4953000"/>
              <a:ext cx="37221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3200" baseline="-25000" dirty="0" smtClean="0">
                  <a:latin typeface="Symbol" pitchFamily="18" charset="2"/>
                  <a:cs typeface="Times New Roman" pitchFamily="18" charset="0"/>
                </a:rPr>
                <a:t>w</a:t>
              </a:r>
              <a:endParaRPr lang="en-AU" sz="3200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964500" y="5625818"/>
              <a:ext cx="72000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174425" y="5621055"/>
              <a:ext cx="72000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1238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0972" y="1071546"/>
            <a:ext cx="5639594" cy="1219996"/>
            <a:chOff x="2894806" y="4953000"/>
            <a:chExt cx="5639594" cy="1219996"/>
          </a:xfrm>
        </p:grpSpPr>
        <p:cxnSp>
          <p:nvCxnSpPr>
            <p:cNvPr id="3" name="Straight Connector 2"/>
            <p:cNvCxnSpPr/>
            <p:nvPr/>
          </p:nvCxnSpPr>
          <p:spPr>
            <a:xfrm rot="5400000" flipH="1" flipV="1">
              <a:off x="2365977" y="5637277"/>
              <a:ext cx="1064548" cy="689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Freeform 3"/>
            <p:cNvSpPr/>
            <p:nvPr/>
          </p:nvSpPr>
          <p:spPr>
            <a:xfrm>
              <a:off x="2900363" y="5151438"/>
              <a:ext cx="2162175" cy="969962"/>
            </a:xfrm>
            <a:custGeom>
              <a:avLst/>
              <a:gdLst>
                <a:gd name="connsiteX0" fmla="*/ 0 w 2162175"/>
                <a:gd name="connsiteY0" fmla="*/ 606425 h 969962"/>
                <a:gd name="connsiteX1" fmla="*/ 319087 w 2162175"/>
                <a:gd name="connsiteY1" fmla="*/ 654050 h 969962"/>
                <a:gd name="connsiteX2" fmla="*/ 628650 w 2162175"/>
                <a:gd name="connsiteY2" fmla="*/ 773112 h 969962"/>
                <a:gd name="connsiteX3" fmla="*/ 800100 w 2162175"/>
                <a:gd name="connsiteY3" fmla="*/ 906462 h 969962"/>
                <a:gd name="connsiteX4" fmla="*/ 895350 w 2162175"/>
                <a:gd name="connsiteY4" fmla="*/ 954087 h 969962"/>
                <a:gd name="connsiteX5" fmla="*/ 952500 w 2162175"/>
                <a:gd name="connsiteY5" fmla="*/ 811212 h 969962"/>
                <a:gd name="connsiteX6" fmla="*/ 1023937 w 2162175"/>
                <a:gd name="connsiteY6" fmla="*/ 463550 h 969962"/>
                <a:gd name="connsiteX7" fmla="*/ 1100137 w 2162175"/>
                <a:gd name="connsiteY7" fmla="*/ 73025 h 969962"/>
                <a:gd name="connsiteX8" fmla="*/ 1181100 w 2162175"/>
                <a:gd name="connsiteY8" fmla="*/ 25400 h 969962"/>
                <a:gd name="connsiteX9" fmla="*/ 1390650 w 2162175"/>
                <a:gd name="connsiteY9" fmla="*/ 182562 h 969962"/>
                <a:gd name="connsiteX10" fmla="*/ 1766887 w 2162175"/>
                <a:gd name="connsiteY10" fmla="*/ 315912 h 969962"/>
                <a:gd name="connsiteX11" fmla="*/ 2162175 w 2162175"/>
                <a:gd name="connsiteY11" fmla="*/ 373062 h 969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2175" h="969962">
                  <a:moveTo>
                    <a:pt x="0" y="606425"/>
                  </a:moveTo>
                  <a:cubicBezTo>
                    <a:pt x="107156" y="616347"/>
                    <a:pt x="214312" y="626269"/>
                    <a:pt x="319087" y="654050"/>
                  </a:cubicBezTo>
                  <a:cubicBezTo>
                    <a:pt x="423862" y="681831"/>
                    <a:pt x="548481" y="731043"/>
                    <a:pt x="628650" y="773112"/>
                  </a:cubicBezTo>
                  <a:cubicBezTo>
                    <a:pt x="708819" y="815181"/>
                    <a:pt x="755650" y="876300"/>
                    <a:pt x="800100" y="906462"/>
                  </a:cubicBezTo>
                  <a:cubicBezTo>
                    <a:pt x="844550" y="936624"/>
                    <a:pt x="869950" y="969962"/>
                    <a:pt x="895350" y="954087"/>
                  </a:cubicBezTo>
                  <a:cubicBezTo>
                    <a:pt x="920750" y="938212"/>
                    <a:pt x="931069" y="892968"/>
                    <a:pt x="952500" y="811212"/>
                  </a:cubicBezTo>
                  <a:cubicBezTo>
                    <a:pt x="973931" y="729456"/>
                    <a:pt x="999331" y="586581"/>
                    <a:pt x="1023937" y="463550"/>
                  </a:cubicBezTo>
                  <a:cubicBezTo>
                    <a:pt x="1048543" y="340519"/>
                    <a:pt x="1073943" y="146050"/>
                    <a:pt x="1100137" y="73025"/>
                  </a:cubicBezTo>
                  <a:cubicBezTo>
                    <a:pt x="1126331" y="0"/>
                    <a:pt x="1132681" y="7144"/>
                    <a:pt x="1181100" y="25400"/>
                  </a:cubicBezTo>
                  <a:cubicBezTo>
                    <a:pt x="1229519" y="43656"/>
                    <a:pt x="1293019" y="134143"/>
                    <a:pt x="1390650" y="182562"/>
                  </a:cubicBezTo>
                  <a:cubicBezTo>
                    <a:pt x="1488281" y="230981"/>
                    <a:pt x="1638299" y="284162"/>
                    <a:pt x="1766887" y="315912"/>
                  </a:cubicBezTo>
                  <a:cubicBezTo>
                    <a:pt x="1895475" y="347662"/>
                    <a:pt x="2028825" y="360362"/>
                    <a:pt x="2162175" y="373062"/>
                  </a:cubicBezTo>
                </a:path>
              </a:pathLst>
            </a:custGeom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Freeform 4"/>
            <p:cNvSpPr/>
            <p:nvPr/>
          </p:nvSpPr>
          <p:spPr>
            <a:xfrm flipH="1">
              <a:off x="6119813" y="5122863"/>
              <a:ext cx="2162175" cy="969962"/>
            </a:xfrm>
            <a:custGeom>
              <a:avLst/>
              <a:gdLst>
                <a:gd name="connsiteX0" fmla="*/ 0 w 2162175"/>
                <a:gd name="connsiteY0" fmla="*/ 606425 h 969962"/>
                <a:gd name="connsiteX1" fmla="*/ 319087 w 2162175"/>
                <a:gd name="connsiteY1" fmla="*/ 654050 h 969962"/>
                <a:gd name="connsiteX2" fmla="*/ 628650 w 2162175"/>
                <a:gd name="connsiteY2" fmla="*/ 773112 h 969962"/>
                <a:gd name="connsiteX3" fmla="*/ 800100 w 2162175"/>
                <a:gd name="connsiteY3" fmla="*/ 906462 h 969962"/>
                <a:gd name="connsiteX4" fmla="*/ 895350 w 2162175"/>
                <a:gd name="connsiteY4" fmla="*/ 954087 h 969962"/>
                <a:gd name="connsiteX5" fmla="*/ 952500 w 2162175"/>
                <a:gd name="connsiteY5" fmla="*/ 811212 h 969962"/>
                <a:gd name="connsiteX6" fmla="*/ 1023937 w 2162175"/>
                <a:gd name="connsiteY6" fmla="*/ 463550 h 969962"/>
                <a:gd name="connsiteX7" fmla="*/ 1100137 w 2162175"/>
                <a:gd name="connsiteY7" fmla="*/ 73025 h 969962"/>
                <a:gd name="connsiteX8" fmla="*/ 1181100 w 2162175"/>
                <a:gd name="connsiteY8" fmla="*/ 25400 h 969962"/>
                <a:gd name="connsiteX9" fmla="*/ 1390650 w 2162175"/>
                <a:gd name="connsiteY9" fmla="*/ 182562 h 969962"/>
                <a:gd name="connsiteX10" fmla="*/ 1766887 w 2162175"/>
                <a:gd name="connsiteY10" fmla="*/ 315912 h 969962"/>
                <a:gd name="connsiteX11" fmla="*/ 2162175 w 2162175"/>
                <a:gd name="connsiteY11" fmla="*/ 373062 h 969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2175" h="969962">
                  <a:moveTo>
                    <a:pt x="0" y="606425"/>
                  </a:moveTo>
                  <a:cubicBezTo>
                    <a:pt x="107156" y="616347"/>
                    <a:pt x="214312" y="626269"/>
                    <a:pt x="319087" y="654050"/>
                  </a:cubicBezTo>
                  <a:cubicBezTo>
                    <a:pt x="423862" y="681831"/>
                    <a:pt x="548481" y="731043"/>
                    <a:pt x="628650" y="773112"/>
                  </a:cubicBezTo>
                  <a:cubicBezTo>
                    <a:pt x="708819" y="815181"/>
                    <a:pt x="755650" y="876300"/>
                    <a:pt x="800100" y="906462"/>
                  </a:cubicBezTo>
                  <a:cubicBezTo>
                    <a:pt x="844550" y="936624"/>
                    <a:pt x="869950" y="969962"/>
                    <a:pt x="895350" y="954087"/>
                  </a:cubicBezTo>
                  <a:cubicBezTo>
                    <a:pt x="920750" y="938212"/>
                    <a:pt x="931069" y="892968"/>
                    <a:pt x="952500" y="811212"/>
                  </a:cubicBezTo>
                  <a:cubicBezTo>
                    <a:pt x="973931" y="729456"/>
                    <a:pt x="999331" y="586581"/>
                    <a:pt x="1023937" y="463550"/>
                  </a:cubicBezTo>
                  <a:cubicBezTo>
                    <a:pt x="1048543" y="340519"/>
                    <a:pt x="1073943" y="146050"/>
                    <a:pt x="1100137" y="73025"/>
                  </a:cubicBezTo>
                  <a:cubicBezTo>
                    <a:pt x="1126331" y="0"/>
                    <a:pt x="1132681" y="7144"/>
                    <a:pt x="1181100" y="25400"/>
                  </a:cubicBezTo>
                  <a:cubicBezTo>
                    <a:pt x="1229519" y="43656"/>
                    <a:pt x="1293019" y="134143"/>
                    <a:pt x="1390650" y="182562"/>
                  </a:cubicBezTo>
                  <a:cubicBezTo>
                    <a:pt x="1488281" y="230981"/>
                    <a:pt x="1638299" y="284162"/>
                    <a:pt x="1766887" y="315912"/>
                  </a:cubicBezTo>
                  <a:cubicBezTo>
                    <a:pt x="1895475" y="347662"/>
                    <a:pt x="2028825" y="360362"/>
                    <a:pt x="2162175" y="373062"/>
                  </a:cubicBezTo>
                </a:path>
              </a:pathLst>
            </a:custGeom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5581650" y="5324475"/>
              <a:ext cx="0" cy="29527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2895600" y="5160170"/>
              <a:ext cx="2038350" cy="462756"/>
            </a:xfrm>
            <a:custGeom>
              <a:avLst/>
              <a:gdLst>
                <a:gd name="connsiteX0" fmla="*/ 0 w 2038350"/>
                <a:gd name="connsiteY0" fmla="*/ 454818 h 462756"/>
                <a:gd name="connsiteX1" fmla="*/ 428625 w 2038350"/>
                <a:gd name="connsiteY1" fmla="*/ 450056 h 462756"/>
                <a:gd name="connsiteX2" fmla="*/ 762000 w 2038350"/>
                <a:gd name="connsiteY2" fmla="*/ 378618 h 462756"/>
                <a:gd name="connsiteX3" fmla="*/ 919163 w 2038350"/>
                <a:gd name="connsiteY3" fmla="*/ 207168 h 462756"/>
                <a:gd name="connsiteX4" fmla="*/ 985838 w 2038350"/>
                <a:gd name="connsiteY4" fmla="*/ 59531 h 462756"/>
                <a:gd name="connsiteX5" fmla="*/ 1028700 w 2038350"/>
                <a:gd name="connsiteY5" fmla="*/ 2381 h 462756"/>
                <a:gd name="connsiteX6" fmla="*/ 1085850 w 2038350"/>
                <a:gd name="connsiteY6" fmla="*/ 45243 h 462756"/>
                <a:gd name="connsiteX7" fmla="*/ 1157288 w 2038350"/>
                <a:gd name="connsiteY7" fmla="*/ 211931 h 462756"/>
                <a:gd name="connsiteX8" fmla="*/ 1266825 w 2038350"/>
                <a:gd name="connsiteY8" fmla="*/ 354806 h 462756"/>
                <a:gd name="connsiteX9" fmla="*/ 1528763 w 2038350"/>
                <a:gd name="connsiteY9" fmla="*/ 440531 h 462756"/>
                <a:gd name="connsiteX10" fmla="*/ 2038350 w 2038350"/>
                <a:gd name="connsiteY10" fmla="*/ 459581 h 46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8350" h="462756">
                  <a:moveTo>
                    <a:pt x="0" y="454818"/>
                  </a:moveTo>
                  <a:cubicBezTo>
                    <a:pt x="150812" y="458787"/>
                    <a:pt x="301625" y="462756"/>
                    <a:pt x="428625" y="450056"/>
                  </a:cubicBezTo>
                  <a:cubicBezTo>
                    <a:pt x="555625" y="437356"/>
                    <a:pt x="680244" y="419099"/>
                    <a:pt x="762000" y="378618"/>
                  </a:cubicBezTo>
                  <a:cubicBezTo>
                    <a:pt x="843756" y="338137"/>
                    <a:pt x="881857" y="260349"/>
                    <a:pt x="919163" y="207168"/>
                  </a:cubicBezTo>
                  <a:cubicBezTo>
                    <a:pt x="956469" y="153987"/>
                    <a:pt x="967582" y="93662"/>
                    <a:pt x="985838" y="59531"/>
                  </a:cubicBezTo>
                  <a:cubicBezTo>
                    <a:pt x="1004094" y="25400"/>
                    <a:pt x="1012031" y="4762"/>
                    <a:pt x="1028700" y="2381"/>
                  </a:cubicBezTo>
                  <a:cubicBezTo>
                    <a:pt x="1045369" y="0"/>
                    <a:pt x="1064419" y="10318"/>
                    <a:pt x="1085850" y="45243"/>
                  </a:cubicBezTo>
                  <a:cubicBezTo>
                    <a:pt x="1107281" y="80168"/>
                    <a:pt x="1127125" y="160337"/>
                    <a:pt x="1157288" y="211931"/>
                  </a:cubicBezTo>
                  <a:cubicBezTo>
                    <a:pt x="1187451" y="263525"/>
                    <a:pt x="1204912" y="316706"/>
                    <a:pt x="1266825" y="354806"/>
                  </a:cubicBezTo>
                  <a:cubicBezTo>
                    <a:pt x="1328738" y="392906"/>
                    <a:pt x="1400176" y="423069"/>
                    <a:pt x="1528763" y="440531"/>
                  </a:cubicBezTo>
                  <a:cubicBezTo>
                    <a:pt x="1657350" y="457993"/>
                    <a:pt x="1847850" y="458787"/>
                    <a:pt x="2038350" y="459581"/>
                  </a:cubicBezTo>
                </a:path>
              </a:pathLst>
            </a:cu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Freeform 7"/>
            <p:cNvSpPr/>
            <p:nvPr/>
          </p:nvSpPr>
          <p:spPr>
            <a:xfrm flipH="1" flipV="1">
              <a:off x="6219826" y="5618956"/>
              <a:ext cx="2038350" cy="462756"/>
            </a:xfrm>
            <a:custGeom>
              <a:avLst/>
              <a:gdLst>
                <a:gd name="connsiteX0" fmla="*/ 0 w 2038350"/>
                <a:gd name="connsiteY0" fmla="*/ 454818 h 462756"/>
                <a:gd name="connsiteX1" fmla="*/ 428625 w 2038350"/>
                <a:gd name="connsiteY1" fmla="*/ 450056 h 462756"/>
                <a:gd name="connsiteX2" fmla="*/ 762000 w 2038350"/>
                <a:gd name="connsiteY2" fmla="*/ 378618 h 462756"/>
                <a:gd name="connsiteX3" fmla="*/ 919163 w 2038350"/>
                <a:gd name="connsiteY3" fmla="*/ 207168 h 462756"/>
                <a:gd name="connsiteX4" fmla="*/ 985838 w 2038350"/>
                <a:gd name="connsiteY4" fmla="*/ 59531 h 462756"/>
                <a:gd name="connsiteX5" fmla="*/ 1028700 w 2038350"/>
                <a:gd name="connsiteY5" fmla="*/ 2381 h 462756"/>
                <a:gd name="connsiteX6" fmla="*/ 1085850 w 2038350"/>
                <a:gd name="connsiteY6" fmla="*/ 45243 h 462756"/>
                <a:gd name="connsiteX7" fmla="*/ 1157288 w 2038350"/>
                <a:gd name="connsiteY7" fmla="*/ 211931 h 462756"/>
                <a:gd name="connsiteX8" fmla="*/ 1266825 w 2038350"/>
                <a:gd name="connsiteY8" fmla="*/ 354806 h 462756"/>
                <a:gd name="connsiteX9" fmla="*/ 1528763 w 2038350"/>
                <a:gd name="connsiteY9" fmla="*/ 440531 h 462756"/>
                <a:gd name="connsiteX10" fmla="*/ 2038350 w 2038350"/>
                <a:gd name="connsiteY10" fmla="*/ 459581 h 46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8350" h="462756">
                  <a:moveTo>
                    <a:pt x="0" y="454818"/>
                  </a:moveTo>
                  <a:cubicBezTo>
                    <a:pt x="150812" y="458787"/>
                    <a:pt x="301625" y="462756"/>
                    <a:pt x="428625" y="450056"/>
                  </a:cubicBezTo>
                  <a:cubicBezTo>
                    <a:pt x="555625" y="437356"/>
                    <a:pt x="680244" y="419099"/>
                    <a:pt x="762000" y="378618"/>
                  </a:cubicBezTo>
                  <a:cubicBezTo>
                    <a:pt x="843756" y="338137"/>
                    <a:pt x="881857" y="260349"/>
                    <a:pt x="919163" y="207168"/>
                  </a:cubicBezTo>
                  <a:cubicBezTo>
                    <a:pt x="956469" y="153987"/>
                    <a:pt x="967582" y="93662"/>
                    <a:pt x="985838" y="59531"/>
                  </a:cubicBezTo>
                  <a:cubicBezTo>
                    <a:pt x="1004094" y="25400"/>
                    <a:pt x="1012031" y="4762"/>
                    <a:pt x="1028700" y="2381"/>
                  </a:cubicBezTo>
                  <a:cubicBezTo>
                    <a:pt x="1045369" y="0"/>
                    <a:pt x="1064419" y="10318"/>
                    <a:pt x="1085850" y="45243"/>
                  </a:cubicBezTo>
                  <a:cubicBezTo>
                    <a:pt x="1107281" y="80168"/>
                    <a:pt x="1127125" y="160337"/>
                    <a:pt x="1157288" y="211931"/>
                  </a:cubicBezTo>
                  <a:cubicBezTo>
                    <a:pt x="1187451" y="263525"/>
                    <a:pt x="1204912" y="316706"/>
                    <a:pt x="1266825" y="354806"/>
                  </a:cubicBezTo>
                  <a:cubicBezTo>
                    <a:pt x="1328738" y="392906"/>
                    <a:pt x="1400176" y="423069"/>
                    <a:pt x="1528763" y="440531"/>
                  </a:cubicBezTo>
                  <a:cubicBezTo>
                    <a:pt x="1657350" y="457993"/>
                    <a:pt x="1847850" y="458787"/>
                    <a:pt x="2038350" y="459581"/>
                  </a:cubicBezTo>
                </a:path>
              </a:pathLst>
            </a:cu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2895600" y="5619750"/>
              <a:ext cx="543877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3878952" y="5574268"/>
              <a:ext cx="3882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 smtClean="0">
                  <a:latin typeface="cmmi10"/>
                </a:rPr>
                <a:t>!</a:t>
              </a:r>
              <a:r>
                <a:rPr lang="en-AU" baseline="-25000" dirty="0" smtClean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en-AU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19904" y="5519738"/>
              <a:ext cx="4571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 smtClean="0">
                  <a:latin typeface="cmmi10"/>
                </a:rPr>
                <a:t>!</a:t>
              </a:r>
              <a:r>
                <a:rPr lang="en-AU" baseline="-25000" dirty="0" smtClean="0">
                  <a:latin typeface="Times New Roman" pitchFamily="18" charset="0"/>
                  <a:cs typeface="Times New Roman" pitchFamily="18" charset="0"/>
                </a:rPr>
                <a:t>as</a:t>
              </a:r>
              <a:endParaRPr lang="en-AU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10200" y="5562600"/>
              <a:ext cx="4138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 smtClean="0">
                  <a:latin typeface="cmmi10"/>
                </a:rPr>
                <a:t>!</a:t>
              </a:r>
              <a:r>
                <a:rPr lang="en-AU" baseline="-25000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endParaRPr lang="en-AU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43400" y="4953000"/>
              <a:ext cx="914400" cy="379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2800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n(</a:t>
              </a:r>
              <a:r>
                <a:rPr lang="en-AU" sz="2800" baseline="-25000" dirty="0" smtClean="0">
                  <a:solidFill>
                    <a:srgbClr val="C00000"/>
                  </a:solidFill>
                  <a:latin typeface="Symbol" pitchFamily="18" charset="2"/>
                  <a:cs typeface="Times New Roman" pitchFamily="18" charset="0"/>
                </a:rPr>
                <a:t>w</a:t>
              </a:r>
              <a:r>
                <a:rPr lang="en-AU" sz="2800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endParaRPr lang="en-AU" sz="2800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39000" y="4953000"/>
              <a:ext cx="914400" cy="379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2800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n(</a:t>
              </a:r>
              <a:r>
                <a:rPr lang="en-AU" sz="2800" baseline="-25000" dirty="0" smtClean="0">
                  <a:solidFill>
                    <a:srgbClr val="C00000"/>
                  </a:solidFill>
                  <a:latin typeface="Symbol" pitchFamily="18" charset="2"/>
                  <a:cs typeface="Times New Roman" pitchFamily="18" charset="0"/>
                </a:rPr>
                <a:t>w</a:t>
              </a:r>
              <a:r>
                <a:rPr lang="en-AU" sz="2800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endParaRPr lang="en-AU" sz="2800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00800" y="5638800"/>
              <a:ext cx="1143000" cy="379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2800" baseline="-25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-g(</a:t>
              </a:r>
              <a:r>
                <a:rPr lang="en-AU" sz="2800" baseline="-25000" dirty="0" smtClean="0">
                  <a:solidFill>
                    <a:srgbClr val="002060"/>
                  </a:solidFill>
                  <a:latin typeface="Symbol" pitchFamily="18" charset="2"/>
                  <a:cs typeface="Times New Roman" pitchFamily="18" charset="0"/>
                </a:rPr>
                <a:t>w</a:t>
              </a:r>
              <a:r>
                <a:rPr lang="en-AU" sz="2800" baseline="-25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endParaRPr lang="en-AU" sz="28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276600" y="5029200"/>
              <a:ext cx="1143000" cy="379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2800" baseline="-25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g(</a:t>
              </a:r>
              <a:r>
                <a:rPr lang="en-AU" sz="2800" baseline="-25000" dirty="0" smtClean="0">
                  <a:solidFill>
                    <a:srgbClr val="002060"/>
                  </a:solidFill>
                  <a:latin typeface="Symbol" pitchFamily="18" charset="2"/>
                  <a:cs typeface="Times New Roman" pitchFamily="18" charset="0"/>
                </a:rPr>
                <a:t>w</a:t>
              </a:r>
              <a:r>
                <a:rPr lang="en-AU" sz="2800" baseline="-25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endParaRPr lang="en-AU" sz="28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162182" y="4953000"/>
              <a:ext cx="37221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3200" baseline="-25000" dirty="0" smtClean="0">
                  <a:latin typeface="Symbol" pitchFamily="18" charset="2"/>
                  <a:cs typeface="Times New Roman" pitchFamily="18" charset="0"/>
                </a:rPr>
                <a:t>w</a:t>
              </a:r>
              <a:endParaRPr lang="en-AU" sz="3200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 flipH="1" flipV="1">
              <a:off x="3964500" y="5625818"/>
              <a:ext cx="72000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7174425" y="5621055"/>
              <a:ext cx="72000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490151" y="2845354"/>
            <a:ext cx="31341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Velocity of a pulse:</a:t>
            </a:r>
          </a:p>
          <a:p>
            <a:endParaRPr lang="en-AU" sz="1800" dirty="0" smtClean="0"/>
          </a:p>
          <a:p>
            <a:endParaRPr lang="en-AU" sz="1800" dirty="0" smtClean="0"/>
          </a:p>
          <a:p>
            <a:endParaRPr lang="en-AU" sz="1800" dirty="0" smtClean="0"/>
          </a:p>
          <a:p>
            <a:r>
              <a:rPr lang="en-AU" sz="1800" dirty="0" smtClean="0"/>
              <a:t>Where </a:t>
            </a:r>
            <a:r>
              <a:rPr lang="en-AU" sz="1800" dirty="0" err="1" smtClean="0">
                <a:latin typeface="Arial"/>
              </a:rPr>
              <a:t>n</a:t>
            </a:r>
            <a:r>
              <a:rPr lang="en-AU" sz="1800" baseline="-25000" dirty="0" err="1" smtClean="0">
                <a:latin typeface="Arial"/>
              </a:rPr>
              <a:t>g</a:t>
            </a:r>
            <a:r>
              <a:rPr lang="en-AU" sz="1800" dirty="0" smtClean="0"/>
              <a:t> is the group index:</a:t>
            </a:r>
          </a:p>
          <a:p>
            <a:endParaRPr lang="en-AU" sz="1800" dirty="0" smtClean="0"/>
          </a:p>
          <a:p>
            <a:endParaRPr lang="en-AU" sz="1800" dirty="0" smtClean="0"/>
          </a:p>
          <a:p>
            <a:endParaRPr lang="en-AU" sz="1800" dirty="0" smtClean="0"/>
          </a:p>
          <a:p>
            <a:endParaRPr lang="en-AU" sz="1800" dirty="0" smtClean="0"/>
          </a:p>
        </p:txBody>
      </p:sp>
      <p:pic>
        <p:nvPicPr>
          <p:cNvPr id="23" name="Picture 22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1697" y="4357694"/>
            <a:ext cx="1574295" cy="559310"/>
          </a:xfrm>
          <a:prstGeom prst="rect">
            <a:avLst/>
          </a:prstGeom>
        </p:spPr>
      </p:pic>
      <p:pic>
        <p:nvPicPr>
          <p:cNvPr id="25" name="Picture 24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60011" y="3286124"/>
            <a:ext cx="1092710" cy="2788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97863" y="5345684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Large change in refractive index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73246" y="5345684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Strongly modified pulse velocities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4329599" y="5345684"/>
            <a:ext cx="805567" cy="369332"/>
          </a:xfrm>
          <a:prstGeom prst="rightArrow">
            <a:avLst/>
          </a:prstGeom>
          <a:solidFill>
            <a:schemeClr val="accent1"/>
          </a:solidFill>
          <a:ln w="38100">
            <a:noFill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700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1285860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Schematic of experiment: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795269" y="2043130"/>
            <a:ext cx="2844800" cy="2133600"/>
            <a:chOff x="3886200" y="762000"/>
            <a:chExt cx="2844800" cy="2133600"/>
          </a:xfrm>
        </p:grpSpPr>
        <p:pic>
          <p:nvPicPr>
            <p:cNvPr id="4" name="Picture 2" descr="C:\Users\chris\Documents\POV-Ray\v3.6\scenes\ribwg2.bmp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3886200" y="762000"/>
              <a:ext cx="2844800" cy="2133600"/>
            </a:xfrm>
            <a:prstGeom prst="rect">
              <a:avLst/>
            </a:prstGeom>
            <a:noFill/>
          </p:spPr>
        </p:pic>
        <p:cxnSp>
          <p:nvCxnSpPr>
            <p:cNvPr id="5" name="Straight Connector 4"/>
            <p:cNvCxnSpPr/>
            <p:nvPr/>
          </p:nvCxnSpPr>
          <p:spPr>
            <a:xfrm rot="16200000" flipV="1">
              <a:off x="4427936" y="2525315"/>
              <a:ext cx="233364" cy="1071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5400000">
              <a:off x="4245772" y="2062166"/>
              <a:ext cx="650078" cy="1595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6200000" flipH="1">
              <a:off x="4604146" y="1770459"/>
              <a:ext cx="80964" cy="11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 flipH="1" flipV="1">
              <a:off x="4552952" y="1574006"/>
              <a:ext cx="247651" cy="762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 flipH="1" flipV="1">
              <a:off x="4625580" y="1270398"/>
              <a:ext cx="340521" cy="952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6200000" flipH="1">
              <a:off x="4695825" y="1514474"/>
              <a:ext cx="50007" cy="11906"/>
            </a:xfrm>
            <a:prstGeom prst="line">
              <a:avLst/>
            </a:prstGeom>
            <a:ln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 flipH="1" flipV="1">
              <a:off x="4716063" y="1503763"/>
              <a:ext cx="47631" cy="16669"/>
            </a:xfrm>
            <a:prstGeom prst="line">
              <a:avLst/>
            </a:prstGeom>
            <a:ln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233669" y="2994106"/>
            <a:ext cx="1541265" cy="877824"/>
            <a:chOff x="6324600" y="1712976"/>
            <a:chExt cx="1541265" cy="877824"/>
          </a:xfrm>
        </p:grpSpPr>
        <p:sp>
          <p:nvSpPr>
            <p:cNvPr id="13" name="Freeform 12"/>
            <p:cNvSpPr/>
            <p:nvPr/>
          </p:nvSpPr>
          <p:spPr>
            <a:xfrm>
              <a:off x="6324600" y="1712976"/>
              <a:ext cx="685800" cy="877824"/>
            </a:xfrm>
            <a:custGeom>
              <a:avLst/>
              <a:gdLst>
                <a:gd name="connsiteX0" fmla="*/ 938784 w 938784"/>
                <a:gd name="connsiteY0" fmla="*/ 877824 h 877824"/>
                <a:gd name="connsiteX1" fmla="*/ 682752 w 938784"/>
                <a:gd name="connsiteY1" fmla="*/ 158496 h 877824"/>
                <a:gd name="connsiteX2" fmla="*/ 0 w 938784"/>
                <a:gd name="connsiteY2" fmla="*/ 0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8784" h="877824">
                  <a:moveTo>
                    <a:pt x="938784" y="877824"/>
                  </a:moveTo>
                  <a:cubicBezTo>
                    <a:pt x="889000" y="591312"/>
                    <a:pt x="839216" y="304800"/>
                    <a:pt x="682752" y="158496"/>
                  </a:cubicBezTo>
                  <a:cubicBezTo>
                    <a:pt x="526288" y="12192"/>
                    <a:pt x="263144" y="6096"/>
                    <a:pt x="0" y="0"/>
                  </a:cubicBezTo>
                </a:path>
              </a:pathLst>
            </a:custGeom>
            <a:ln w="38100">
              <a:solidFill>
                <a:srgbClr val="33CC33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34200" y="2023646"/>
              <a:ext cx="9316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dirty="0" smtClean="0">
                  <a:solidFill>
                    <a:srgbClr val="005828"/>
                  </a:solidFill>
                </a:rPr>
                <a:t>Pump </a:t>
              </a:r>
              <a:r>
                <a:rPr lang="en-AU" sz="1600" dirty="0" smtClean="0">
                  <a:solidFill>
                    <a:srgbClr val="005828"/>
                  </a:solidFill>
                  <a:latin typeface="cmmi10"/>
                </a:rPr>
                <a:t>!</a:t>
              </a:r>
              <a:r>
                <a:rPr lang="en-AU" sz="1600" baseline="-25000" dirty="0" smtClean="0">
                  <a:solidFill>
                    <a:srgbClr val="005828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804669" y="1780776"/>
            <a:ext cx="1391599" cy="1391602"/>
            <a:chOff x="2895600" y="499646"/>
            <a:chExt cx="1391599" cy="1391602"/>
          </a:xfrm>
        </p:grpSpPr>
        <p:grpSp>
          <p:nvGrpSpPr>
            <p:cNvPr id="16" name="Group 23"/>
            <p:cNvGrpSpPr/>
            <p:nvPr/>
          </p:nvGrpSpPr>
          <p:grpSpPr>
            <a:xfrm>
              <a:off x="2971800" y="885428"/>
              <a:ext cx="1295400" cy="714772"/>
              <a:chOff x="3200400" y="2819400"/>
              <a:chExt cx="1295400" cy="714772"/>
            </a:xfrm>
          </p:grpSpPr>
          <p:sp>
            <p:nvSpPr>
              <p:cNvPr id="19" name="Freeform 18"/>
              <p:cNvSpPr/>
              <p:nvPr/>
            </p:nvSpPr>
            <p:spPr>
              <a:xfrm>
                <a:off x="3413760" y="2819400"/>
                <a:ext cx="777240" cy="714772"/>
              </a:xfrm>
              <a:custGeom>
                <a:avLst/>
                <a:gdLst>
                  <a:gd name="connsiteX0" fmla="*/ 0 w 1524000"/>
                  <a:gd name="connsiteY0" fmla="*/ 713232 h 723392"/>
                  <a:gd name="connsiteX1" fmla="*/ 365760 w 1524000"/>
                  <a:gd name="connsiteY1" fmla="*/ 627888 h 723392"/>
                  <a:gd name="connsiteX2" fmla="*/ 573024 w 1524000"/>
                  <a:gd name="connsiteY2" fmla="*/ 140208 h 723392"/>
                  <a:gd name="connsiteX3" fmla="*/ 804672 w 1524000"/>
                  <a:gd name="connsiteY3" fmla="*/ 6096 h 723392"/>
                  <a:gd name="connsiteX4" fmla="*/ 987552 w 1524000"/>
                  <a:gd name="connsiteY4" fmla="*/ 176784 h 723392"/>
                  <a:gd name="connsiteX5" fmla="*/ 1121664 w 1524000"/>
                  <a:gd name="connsiteY5" fmla="*/ 603504 h 723392"/>
                  <a:gd name="connsiteX6" fmla="*/ 1524000 w 1524000"/>
                  <a:gd name="connsiteY6" fmla="*/ 701040 h 723392"/>
                  <a:gd name="connsiteX0" fmla="*/ 0 w 1524000"/>
                  <a:gd name="connsiteY0" fmla="*/ 713232 h 723392"/>
                  <a:gd name="connsiteX1" fmla="*/ 365760 w 1524000"/>
                  <a:gd name="connsiteY1" fmla="*/ 627888 h 723392"/>
                  <a:gd name="connsiteX2" fmla="*/ 573024 w 1524000"/>
                  <a:gd name="connsiteY2" fmla="*/ 140208 h 723392"/>
                  <a:gd name="connsiteX3" fmla="*/ 804672 w 1524000"/>
                  <a:gd name="connsiteY3" fmla="*/ 6096 h 723392"/>
                  <a:gd name="connsiteX4" fmla="*/ 987552 w 1524000"/>
                  <a:gd name="connsiteY4" fmla="*/ 176784 h 723392"/>
                  <a:gd name="connsiteX5" fmla="*/ 1121664 w 1524000"/>
                  <a:gd name="connsiteY5" fmla="*/ 603504 h 723392"/>
                  <a:gd name="connsiteX6" fmla="*/ 1524000 w 1524000"/>
                  <a:gd name="connsiteY6" fmla="*/ 701040 h 723392"/>
                  <a:gd name="connsiteX0" fmla="*/ 0 w 1524000"/>
                  <a:gd name="connsiteY0" fmla="*/ 713232 h 723392"/>
                  <a:gd name="connsiteX1" fmla="*/ 365760 w 1524000"/>
                  <a:gd name="connsiteY1" fmla="*/ 627888 h 723392"/>
                  <a:gd name="connsiteX2" fmla="*/ 573024 w 1524000"/>
                  <a:gd name="connsiteY2" fmla="*/ 140208 h 723392"/>
                  <a:gd name="connsiteX3" fmla="*/ 804672 w 1524000"/>
                  <a:gd name="connsiteY3" fmla="*/ 6096 h 723392"/>
                  <a:gd name="connsiteX4" fmla="*/ 987552 w 1524000"/>
                  <a:gd name="connsiteY4" fmla="*/ 176784 h 723392"/>
                  <a:gd name="connsiteX5" fmla="*/ 1166473 w 1524000"/>
                  <a:gd name="connsiteY5" fmla="*/ 622554 h 723392"/>
                  <a:gd name="connsiteX6" fmla="*/ 1524000 w 1524000"/>
                  <a:gd name="connsiteY6" fmla="*/ 701040 h 723392"/>
                  <a:gd name="connsiteX0" fmla="*/ 0 w 1524000"/>
                  <a:gd name="connsiteY0" fmla="*/ 713232 h 728980"/>
                  <a:gd name="connsiteX1" fmla="*/ 365760 w 1524000"/>
                  <a:gd name="connsiteY1" fmla="*/ 627888 h 728980"/>
                  <a:gd name="connsiteX2" fmla="*/ 573024 w 1524000"/>
                  <a:gd name="connsiteY2" fmla="*/ 140208 h 728980"/>
                  <a:gd name="connsiteX3" fmla="*/ 804672 w 1524000"/>
                  <a:gd name="connsiteY3" fmla="*/ 6096 h 728980"/>
                  <a:gd name="connsiteX4" fmla="*/ 987552 w 1524000"/>
                  <a:gd name="connsiteY4" fmla="*/ 176784 h 728980"/>
                  <a:gd name="connsiteX5" fmla="*/ 1182476 w 1524000"/>
                  <a:gd name="connsiteY5" fmla="*/ 641604 h 728980"/>
                  <a:gd name="connsiteX6" fmla="*/ 1524000 w 1524000"/>
                  <a:gd name="connsiteY6" fmla="*/ 701040 h 728980"/>
                  <a:gd name="connsiteX0" fmla="*/ 0 w 1536802"/>
                  <a:gd name="connsiteY0" fmla="*/ 713232 h 728980"/>
                  <a:gd name="connsiteX1" fmla="*/ 365760 w 1536802"/>
                  <a:gd name="connsiteY1" fmla="*/ 627888 h 728980"/>
                  <a:gd name="connsiteX2" fmla="*/ 573024 w 1536802"/>
                  <a:gd name="connsiteY2" fmla="*/ 140208 h 728980"/>
                  <a:gd name="connsiteX3" fmla="*/ 804672 w 1536802"/>
                  <a:gd name="connsiteY3" fmla="*/ 6096 h 728980"/>
                  <a:gd name="connsiteX4" fmla="*/ 987552 w 1536802"/>
                  <a:gd name="connsiteY4" fmla="*/ 176784 h 728980"/>
                  <a:gd name="connsiteX5" fmla="*/ 1182476 w 1536802"/>
                  <a:gd name="connsiteY5" fmla="*/ 641604 h 728980"/>
                  <a:gd name="connsiteX6" fmla="*/ 1524000 w 1536802"/>
                  <a:gd name="connsiteY6" fmla="*/ 701040 h 728980"/>
                  <a:gd name="connsiteX0" fmla="*/ 0 w 1524000"/>
                  <a:gd name="connsiteY0" fmla="*/ 713232 h 728980"/>
                  <a:gd name="connsiteX1" fmla="*/ 365760 w 1524000"/>
                  <a:gd name="connsiteY1" fmla="*/ 627888 h 728980"/>
                  <a:gd name="connsiteX2" fmla="*/ 573024 w 1524000"/>
                  <a:gd name="connsiteY2" fmla="*/ 140208 h 728980"/>
                  <a:gd name="connsiteX3" fmla="*/ 804672 w 1524000"/>
                  <a:gd name="connsiteY3" fmla="*/ 6096 h 728980"/>
                  <a:gd name="connsiteX4" fmla="*/ 987552 w 1524000"/>
                  <a:gd name="connsiteY4" fmla="*/ 176784 h 728980"/>
                  <a:gd name="connsiteX5" fmla="*/ 1182476 w 1524000"/>
                  <a:gd name="connsiteY5" fmla="*/ 641604 h 728980"/>
                  <a:gd name="connsiteX6" fmla="*/ 1524000 w 1524000"/>
                  <a:gd name="connsiteY6" fmla="*/ 701040 h 728980"/>
                  <a:gd name="connsiteX0" fmla="*/ 0 w 1524000"/>
                  <a:gd name="connsiteY0" fmla="*/ 713232 h 726599"/>
                  <a:gd name="connsiteX1" fmla="*/ 365760 w 1524000"/>
                  <a:gd name="connsiteY1" fmla="*/ 627888 h 726599"/>
                  <a:gd name="connsiteX2" fmla="*/ 573024 w 1524000"/>
                  <a:gd name="connsiteY2" fmla="*/ 140208 h 726599"/>
                  <a:gd name="connsiteX3" fmla="*/ 804672 w 1524000"/>
                  <a:gd name="connsiteY3" fmla="*/ 6096 h 726599"/>
                  <a:gd name="connsiteX4" fmla="*/ 987552 w 1524000"/>
                  <a:gd name="connsiteY4" fmla="*/ 176784 h 726599"/>
                  <a:gd name="connsiteX5" fmla="*/ 1195278 w 1524000"/>
                  <a:gd name="connsiteY5" fmla="*/ 639223 h 726599"/>
                  <a:gd name="connsiteX6" fmla="*/ 1524000 w 1524000"/>
                  <a:gd name="connsiteY6" fmla="*/ 701040 h 726599"/>
                  <a:gd name="connsiteX0" fmla="*/ 0 w 1524000"/>
                  <a:gd name="connsiteY0" fmla="*/ 713232 h 723392"/>
                  <a:gd name="connsiteX1" fmla="*/ 365760 w 1524000"/>
                  <a:gd name="connsiteY1" fmla="*/ 627888 h 723392"/>
                  <a:gd name="connsiteX2" fmla="*/ 573024 w 1524000"/>
                  <a:gd name="connsiteY2" fmla="*/ 140208 h 723392"/>
                  <a:gd name="connsiteX3" fmla="*/ 804672 w 1524000"/>
                  <a:gd name="connsiteY3" fmla="*/ 6096 h 723392"/>
                  <a:gd name="connsiteX4" fmla="*/ 987552 w 1524000"/>
                  <a:gd name="connsiteY4" fmla="*/ 176784 h 723392"/>
                  <a:gd name="connsiteX5" fmla="*/ 1195278 w 1524000"/>
                  <a:gd name="connsiteY5" fmla="*/ 639223 h 723392"/>
                  <a:gd name="connsiteX6" fmla="*/ 1524000 w 1524000"/>
                  <a:gd name="connsiteY6" fmla="*/ 701040 h 723392"/>
                  <a:gd name="connsiteX0" fmla="*/ 0 w 1524000"/>
                  <a:gd name="connsiteY0" fmla="*/ 708977 h 719137"/>
                  <a:gd name="connsiteX1" fmla="*/ 365760 w 1524000"/>
                  <a:gd name="connsiteY1" fmla="*/ 623633 h 719137"/>
                  <a:gd name="connsiteX2" fmla="*/ 573024 w 1524000"/>
                  <a:gd name="connsiteY2" fmla="*/ 135953 h 719137"/>
                  <a:gd name="connsiteX3" fmla="*/ 804672 w 1524000"/>
                  <a:gd name="connsiteY3" fmla="*/ 1841 h 719137"/>
                  <a:gd name="connsiteX4" fmla="*/ 977950 w 1524000"/>
                  <a:gd name="connsiteY4" fmla="*/ 124904 h 719137"/>
                  <a:gd name="connsiteX5" fmla="*/ 1195278 w 1524000"/>
                  <a:gd name="connsiteY5" fmla="*/ 634968 h 719137"/>
                  <a:gd name="connsiteX6" fmla="*/ 1524000 w 1524000"/>
                  <a:gd name="connsiteY6" fmla="*/ 696785 h 719137"/>
                  <a:gd name="connsiteX0" fmla="*/ 0 w 1524000"/>
                  <a:gd name="connsiteY0" fmla="*/ 706596 h 716756"/>
                  <a:gd name="connsiteX1" fmla="*/ 365760 w 1524000"/>
                  <a:gd name="connsiteY1" fmla="*/ 621252 h 716756"/>
                  <a:gd name="connsiteX2" fmla="*/ 573024 w 1524000"/>
                  <a:gd name="connsiteY2" fmla="*/ 133572 h 716756"/>
                  <a:gd name="connsiteX3" fmla="*/ 779067 w 1524000"/>
                  <a:gd name="connsiteY3" fmla="*/ 1841 h 716756"/>
                  <a:gd name="connsiteX4" fmla="*/ 977950 w 1524000"/>
                  <a:gd name="connsiteY4" fmla="*/ 122523 h 716756"/>
                  <a:gd name="connsiteX5" fmla="*/ 1195278 w 1524000"/>
                  <a:gd name="connsiteY5" fmla="*/ 632587 h 716756"/>
                  <a:gd name="connsiteX6" fmla="*/ 1524000 w 1524000"/>
                  <a:gd name="connsiteY6" fmla="*/ 694404 h 716756"/>
                  <a:gd name="connsiteX0" fmla="*/ 0 w 1511198"/>
                  <a:gd name="connsiteY0" fmla="*/ 694690 h 714772"/>
                  <a:gd name="connsiteX1" fmla="*/ 352958 w 1511198"/>
                  <a:gd name="connsiteY1" fmla="*/ 621252 h 714772"/>
                  <a:gd name="connsiteX2" fmla="*/ 560222 w 1511198"/>
                  <a:gd name="connsiteY2" fmla="*/ 133572 h 714772"/>
                  <a:gd name="connsiteX3" fmla="*/ 766265 w 1511198"/>
                  <a:gd name="connsiteY3" fmla="*/ 1841 h 714772"/>
                  <a:gd name="connsiteX4" fmla="*/ 965148 w 1511198"/>
                  <a:gd name="connsiteY4" fmla="*/ 122523 h 714772"/>
                  <a:gd name="connsiteX5" fmla="*/ 1182476 w 1511198"/>
                  <a:gd name="connsiteY5" fmla="*/ 632587 h 714772"/>
                  <a:gd name="connsiteX6" fmla="*/ 1511198 w 1511198"/>
                  <a:gd name="connsiteY6" fmla="*/ 694404 h 71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11198" h="714772">
                    <a:moveTo>
                      <a:pt x="0" y="694690"/>
                    </a:moveTo>
                    <a:cubicBezTo>
                      <a:pt x="176735" y="685483"/>
                      <a:pt x="259588" y="714772"/>
                      <a:pt x="352958" y="621252"/>
                    </a:cubicBezTo>
                    <a:cubicBezTo>
                      <a:pt x="446328" y="527732"/>
                      <a:pt x="491338" y="236807"/>
                      <a:pt x="560222" y="133572"/>
                    </a:cubicBezTo>
                    <a:cubicBezTo>
                      <a:pt x="629107" y="30337"/>
                      <a:pt x="698777" y="3683"/>
                      <a:pt x="766265" y="1841"/>
                    </a:cubicBezTo>
                    <a:cubicBezTo>
                      <a:pt x="833753" y="0"/>
                      <a:pt x="895780" y="17399"/>
                      <a:pt x="965148" y="122523"/>
                    </a:cubicBezTo>
                    <a:cubicBezTo>
                      <a:pt x="1034516" y="227647"/>
                      <a:pt x="1093068" y="545211"/>
                      <a:pt x="1182476" y="632587"/>
                    </a:cubicBezTo>
                    <a:cubicBezTo>
                      <a:pt x="1246280" y="674719"/>
                      <a:pt x="1363970" y="689642"/>
                      <a:pt x="1511198" y="694404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>
                <a:off x="3200400" y="3519900"/>
                <a:ext cx="12954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2895600" y="499646"/>
              <a:ext cx="13915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dirty="0" smtClean="0">
                  <a:solidFill>
                    <a:srgbClr val="C00000"/>
                  </a:solidFill>
                </a:rPr>
                <a:t>Input probe </a:t>
              </a:r>
              <a:r>
                <a:rPr lang="en-AU" sz="1600" dirty="0" smtClean="0">
                  <a:solidFill>
                    <a:srgbClr val="C00000"/>
                  </a:solidFill>
                  <a:latin typeface="cmmi10"/>
                </a:rPr>
                <a:t>!</a:t>
              </a:r>
              <a:r>
                <a:rPr lang="en-AU" sz="1600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endParaRPr lang="en-AU" sz="1600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040801" y="1552694"/>
              <a:ext cx="24237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600" i="1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A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776469" y="1814530"/>
            <a:ext cx="2224423" cy="1351752"/>
            <a:chOff x="5867400" y="533400"/>
            <a:chExt cx="2224423" cy="1351752"/>
          </a:xfrm>
        </p:grpSpPr>
        <p:grpSp>
          <p:nvGrpSpPr>
            <p:cNvPr id="22" name="Group 22"/>
            <p:cNvGrpSpPr/>
            <p:nvPr/>
          </p:nvGrpSpPr>
          <p:grpSpPr>
            <a:xfrm>
              <a:off x="6324600" y="879332"/>
              <a:ext cx="1319784" cy="720868"/>
              <a:chOff x="6553200" y="2784332"/>
              <a:chExt cx="1319784" cy="720868"/>
            </a:xfrm>
          </p:grpSpPr>
          <p:sp>
            <p:nvSpPr>
              <p:cNvPr id="28" name="Freeform 27"/>
              <p:cNvSpPr/>
              <p:nvPr/>
            </p:nvSpPr>
            <p:spPr>
              <a:xfrm>
                <a:off x="6943344" y="2784332"/>
                <a:ext cx="777240" cy="714772"/>
              </a:xfrm>
              <a:custGeom>
                <a:avLst/>
                <a:gdLst>
                  <a:gd name="connsiteX0" fmla="*/ 0 w 1524000"/>
                  <a:gd name="connsiteY0" fmla="*/ 713232 h 723392"/>
                  <a:gd name="connsiteX1" fmla="*/ 365760 w 1524000"/>
                  <a:gd name="connsiteY1" fmla="*/ 627888 h 723392"/>
                  <a:gd name="connsiteX2" fmla="*/ 573024 w 1524000"/>
                  <a:gd name="connsiteY2" fmla="*/ 140208 h 723392"/>
                  <a:gd name="connsiteX3" fmla="*/ 804672 w 1524000"/>
                  <a:gd name="connsiteY3" fmla="*/ 6096 h 723392"/>
                  <a:gd name="connsiteX4" fmla="*/ 987552 w 1524000"/>
                  <a:gd name="connsiteY4" fmla="*/ 176784 h 723392"/>
                  <a:gd name="connsiteX5" fmla="*/ 1121664 w 1524000"/>
                  <a:gd name="connsiteY5" fmla="*/ 603504 h 723392"/>
                  <a:gd name="connsiteX6" fmla="*/ 1524000 w 1524000"/>
                  <a:gd name="connsiteY6" fmla="*/ 701040 h 723392"/>
                  <a:gd name="connsiteX0" fmla="*/ 0 w 1524000"/>
                  <a:gd name="connsiteY0" fmla="*/ 713232 h 723392"/>
                  <a:gd name="connsiteX1" fmla="*/ 365760 w 1524000"/>
                  <a:gd name="connsiteY1" fmla="*/ 627888 h 723392"/>
                  <a:gd name="connsiteX2" fmla="*/ 573024 w 1524000"/>
                  <a:gd name="connsiteY2" fmla="*/ 140208 h 723392"/>
                  <a:gd name="connsiteX3" fmla="*/ 804672 w 1524000"/>
                  <a:gd name="connsiteY3" fmla="*/ 6096 h 723392"/>
                  <a:gd name="connsiteX4" fmla="*/ 987552 w 1524000"/>
                  <a:gd name="connsiteY4" fmla="*/ 176784 h 723392"/>
                  <a:gd name="connsiteX5" fmla="*/ 1121664 w 1524000"/>
                  <a:gd name="connsiteY5" fmla="*/ 603504 h 723392"/>
                  <a:gd name="connsiteX6" fmla="*/ 1524000 w 1524000"/>
                  <a:gd name="connsiteY6" fmla="*/ 701040 h 723392"/>
                  <a:gd name="connsiteX0" fmla="*/ 0 w 1524000"/>
                  <a:gd name="connsiteY0" fmla="*/ 713232 h 723392"/>
                  <a:gd name="connsiteX1" fmla="*/ 365760 w 1524000"/>
                  <a:gd name="connsiteY1" fmla="*/ 627888 h 723392"/>
                  <a:gd name="connsiteX2" fmla="*/ 573024 w 1524000"/>
                  <a:gd name="connsiteY2" fmla="*/ 140208 h 723392"/>
                  <a:gd name="connsiteX3" fmla="*/ 804672 w 1524000"/>
                  <a:gd name="connsiteY3" fmla="*/ 6096 h 723392"/>
                  <a:gd name="connsiteX4" fmla="*/ 987552 w 1524000"/>
                  <a:gd name="connsiteY4" fmla="*/ 176784 h 723392"/>
                  <a:gd name="connsiteX5" fmla="*/ 1166473 w 1524000"/>
                  <a:gd name="connsiteY5" fmla="*/ 622554 h 723392"/>
                  <a:gd name="connsiteX6" fmla="*/ 1524000 w 1524000"/>
                  <a:gd name="connsiteY6" fmla="*/ 701040 h 723392"/>
                  <a:gd name="connsiteX0" fmla="*/ 0 w 1524000"/>
                  <a:gd name="connsiteY0" fmla="*/ 713232 h 728980"/>
                  <a:gd name="connsiteX1" fmla="*/ 365760 w 1524000"/>
                  <a:gd name="connsiteY1" fmla="*/ 627888 h 728980"/>
                  <a:gd name="connsiteX2" fmla="*/ 573024 w 1524000"/>
                  <a:gd name="connsiteY2" fmla="*/ 140208 h 728980"/>
                  <a:gd name="connsiteX3" fmla="*/ 804672 w 1524000"/>
                  <a:gd name="connsiteY3" fmla="*/ 6096 h 728980"/>
                  <a:gd name="connsiteX4" fmla="*/ 987552 w 1524000"/>
                  <a:gd name="connsiteY4" fmla="*/ 176784 h 728980"/>
                  <a:gd name="connsiteX5" fmla="*/ 1182476 w 1524000"/>
                  <a:gd name="connsiteY5" fmla="*/ 641604 h 728980"/>
                  <a:gd name="connsiteX6" fmla="*/ 1524000 w 1524000"/>
                  <a:gd name="connsiteY6" fmla="*/ 701040 h 728980"/>
                  <a:gd name="connsiteX0" fmla="*/ 0 w 1536802"/>
                  <a:gd name="connsiteY0" fmla="*/ 713232 h 728980"/>
                  <a:gd name="connsiteX1" fmla="*/ 365760 w 1536802"/>
                  <a:gd name="connsiteY1" fmla="*/ 627888 h 728980"/>
                  <a:gd name="connsiteX2" fmla="*/ 573024 w 1536802"/>
                  <a:gd name="connsiteY2" fmla="*/ 140208 h 728980"/>
                  <a:gd name="connsiteX3" fmla="*/ 804672 w 1536802"/>
                  <a:gd name="connsiteY3" fmla="*/ 6096 h 728980"/>
                  <a:gd name="connsiteX4" fmla="*/ 987552 w 1536802"/>
                  <a:gd name="connsiteY4" fmla="*/ 176784 h 728980"/>
                  <a:gd name="connsiteX5" fmla="*/ 1182476 w 1536802"/>
                  <a:gd name="connsiteY5" fmla="*/ 641604 h 728980"/>
                  <a:gd name="connsiteX6" fmla="*/ 1524000 w 1536802"/>
                  <a:gd name="connsiteY6" fmla="*/ 701040 h 728980"/>
                  <a:gd name="connsiteX0" fmla="*/ 0 w 1524000"/>
                  <a:gd name="connsiteY0" fmla="*/ 713232 h 728980"/>
                  <a:gd name="connsiteX1" fmla="*/ 365760 w 1524000"/>
                  <a:gd name="connsiteY1" fmla="*/ 627888 h 728980"/>
                  <a:gd name="connsiteX2" fmla="*/ 573024 w 1524000"/>
                  <a:gd name="connsiteY2" fmla="*/ 140208 h 728980"/>
                  <a:gd name="connsiteX3" fmla="*/ 804672 w 1524000"/>
                  <a:gd name="connsiteY3" fmla="*/ 6096 h 728980"/>
                  <a:gd name="connsiteX4" fmla="*/ 987552 w 1524000"/>
                  <a:gd name="connsiteY4" fmla="*/ 176784 h 728980"/>
                  <a:gd name="connsiteX5" fmla="*/ 1182476 w 1524000"/>
                  <a:gd name="connsiteY5" fmla="*/ 641604 h 728980"/>
                  <a:gd name="connsiteX6" fmla="*/ 1524000 w 1524000"/>
                  <a:gd name="connsiteY6" fmla="*/ 701040 h 728980"/>
                  <a:gd name="connsiteX0" fmla="*/ 0 w 1524000"/>
                  <a:gd name="connsiteY0" fmla="*/ 713232 h 726599"/>
                  <a:gd name="connsiteX1" fmla="*/ 365760 w 1524000"/>
                  <a:gd name="connsiteY1" fmla="*/ 627888 h 726599"/>
                  <a:gd name="connsiteX2" fmla="*/ 573024 w 1524000"/>
                  <a:gd name="connsiteY2" fmla="*/ 140208 h 726599"/>
                  <a:gd name="connsiteX3" fmla="*/ 804672 w 1524000"/>
                  <a:gd name="connsiteY3" fmla="*/ 6096 h 726599"/>
                  <a:gd name="connsiteX4" fmla="*/ 987552 w 1524000"/>
                  <a:gd name="connsiteY4" fmla="*/ 176784 h 726599"/>
                  <a:gd name="connsiteX5" fmla="*/ 1195278 w 1524000"/>
                  <a:gd name="connsiteY5" fmla="*/ 639223 h 726599"/>
                  <a:gd name="connsiteX6" fmla="*/ 1524000 w 1524000"/>
                  <a:gd name="connsiteY6" fmla="*/ 701040 h 726599"/>
                  <a:gd name="connsiteX0" fmla="*/ 0 w 1524000"/>
                  <a:gd name="connsiteY0" fmla="*/ 713232 h 723392"/>
                  <a:gd name="connsiteX1" fmla="*/ 365760 w 1524000"/>
                  <a:gd name="connsiteY1" fmla="*/ 627888 h 723392"/>
                  <a:gd name="connsiteX2" fmla="*/ 573024 w 1524000"/>
                  <a:gd name="connsiteY2" fmla="*/ 140208 h 723392"/>
                  <a:gd name="connsiteX3" fmla="*/ 804672 w 1524000"/>
                  <a:gd name="connsiteY3" fmla="*/ 6096 h 723392"/>
                  <a:gd name="connsiteX4" fmla="*/ 987552 w 1524000"/>
                  <a:gd name="connsiteY4" fmla="*/ 176784 h 723392"/>
                  <a:gd name="connsiteX5" fmla="*/ 1195278 w 1524000"/>
                  <a:gd name="connsiteY5" fmla="*/ 639223 h 723392"/>
                  <a:gd name="connsiteX6" fmla="*/ 1524000 w 1524000"/>
                  <a:gd name="connsiteY6" fmla="*/ 701040 h 723392"/>
                  <a:gd name="connsiteX0" fmla="*/ 0 w 1524000"/>
                  <a:gd name="connsiteY0" fmla="*/ 708977 h 719137"/>
                  <a:gd name="connsiteX1" fmla="*/ 365760 w 1524000"/>
                  <a:gd name="connsiteY1" fmla="*/ 623633 h 719137"/>
                  <a:gd name="connsiteX2" fmla="*/ 573024 w 1524000"/>
                  <a:gd name="connsiteY2" fmla="*/ 135953 h 719137"/>
                  <a:gd name="connsiteX3" fmla="*/ 804672 w 1524000"/>
                  <a:gd name="connsiteY3" fmla="*/ 1841 h 719137"/>
                  <a:gd name="connsiteX4" fmla="*/ 977950 w 1524000"/>
                  <a:gd name="connsiteY4" fmla="*/ 124904 h 719137"/>
                  <a:gd name="connsiteX5" fmla="*/ 1195278 w 1524000"/>
                  <a:gd name="connsiteY5" fmla="*/ 634968 h 719137"/>
                  <a:gd name="connsiteX6" fmla="*/ 1524000 w 1524000"/>
                  <a:gd name="connsiteY6" fmla="*/ 696785 h 719137"/>
                  <a:gd name="connsiteX0" fmla="*/ 0 w 1524000"/>
                  <a:gd name="connsiteY0" fmla="*/ 706596 h 716756"/>
                  <a:gd name="connsiteX1" fmla="*/ 365760 w 1524000"/>
                  <a:gd name="connsiteY1" fmla="*/ 621252 h 716756"/>
                  <a:gd name="connsiteX2" fmla="*/ 573024 w 1524000"/>
                  <a:gd name="connsiteY2" fmla="*/ 133572 h 716756"/>
                  <a:gd name="connsiteX3" fmla="*/ 779067 w 1524000"/>
                  <a:gd name="connsiteY3" fmla="*/ 1841 h 716756"/>
                  <a:gd name="connsiteX4" fmla="*/ 977950 w 1524000"/>
                  <a:gd name="connsiteY4" fmla="*/ 122523 h 716756"/>
                  <a:gd name="connsiteX5" fmla="*/ 1195278 w 1524000"/>
                  <a:gd name="connsiteY5" fmla="*/ 632587 h 716756"/>
                  <a:gd name="connsiteX6" fmla="*/ 1524000 w 1524000"/>
                  <a:gd name="connsiteY6" fmla="*/ 694404 h 716756"/>
                  <a:gd name="connsiteX0" fmla="*/ 0 w 1511198"/>
                  <a:gd name="connsiteY0" fmla="*/ 694690 h 714772"/>
                  <a:gd name="connsiteX1" fmla="*/ 352958 w 1511198"/>
                  <a:gd name="connsiteY1" fmla="*/ 621252 h 714772"/>
                  <a:gd name="connsiteX2" fmla="*/ 560222 w 1511198"/>
                  <a:gd name="connsiteY2" fmla="*/ 133572 h 714772"/>
                  <a:gd name="connsiteX3" fmla="*/ 766265 w 1511198"/>
                  <a:gd name="connsiteY3" fmla="*/ 1841 h 714772"/>
                  <a:gd name="connsiteX4" fmla="*/ 965148 w 1511198"/>
                  <a:gd name="connsiteY4" fmla="*/ 122523 h 714772"/>
                  <a:gd name="connsiteX5" fmla="*/ 1182476 w 1511198"/>
                  <a:gd name="connsiteY5" fmla="*/ 632587 h 714772"/>
                  <a:gd name="connsiteX6" fmla="*/ 1511198 w 1511198"/>
                  <a:gd name="connsiteY6" fmla="*/ 694404 h 71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11198" h="714772">
                    <a:moveTo>
                      <a:pt x="0" y="694690"/>
                    </a:moveTo>
                    <a:cubicBezTo>
                      <a:pt x="176735" y="685483"/>
                      <a:pt x="259588" y="714772"/>
                      <a:pt x="352958" y="621252"/>
                    </a:cubicBezTo>
                    <a:cubicBezTo>
                      <a:pt x="446328" y="527732"/>
                      <a:pt x="491338" y="236807"/>
                      <a:pt x="560222" y="133572"/>
                    </a:cubicBezTo>
                    <a:cubicBezTo>
                      <a:pt x="629107" y="30337"/>
                      <a:pt x="698777" y="3683"/>
                      <a:pt x="766265" y="1841"/>
                    </a:cubicBezTo>
                    <a:cubicBezTo>
                      <a:pt x="833753" y="0"/>
                      <a:pt x="895780" y="17399"/>
                      <a:pt x="965148" y="122523"/>
                    </a:cubicBezTo>
                    <a:cubicBezTo>
                      <a:pt x="1034516" y="227647"/>
                      <a:pt x="1093068" y="545211"/>
                      <a:pt x="1182476" y="632587"/>
                    </a:cubicBezTo>
                    <a:cubicBezTo>
                      <a:pt x="1246280" y="674719"/>
                      <a:pt x="1363970" y="689642"/>
                      <a:pt x="1511198" y="694404"/>
                    </a:cubicBezTo>
                  </a:path>
                </a:pathLst>
              </a:custGeom>
              <a:noFill/>
              <a:ln>
                <a:solidFill>
                  <a:srgbClr val="FF3D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6553200" y="2790428"/>
                <a:ext cx="777240" cy="714772"/>
              </a:xfrm>
              <a:custGeom>
                <a:avLst/>
                <a:gdLst>
                  <a:gd name="connsiteX0" fmla="*/ 0 w 1524000"/>
                  <a:gd name="connsiteY0" fmla="*/ 713232 h 723392"/>
                  <a:gd name="connsiteX1" fmla="*/ 365760 w 1524000"/>
                  <a:gd name="connsiteY1" fmla="*/ 627888 h 723392"/>
                  <a:gd name="connsiteX2" fmla="*/ 573024 w 1524000"/>
                  <a:gd name="connsiteY2" fmla="*/ 140208 h 723392"/>
                  <a:gd name="connsiteX3" fmla="*/ 804672 w 1524000"/>
                  <a:gd name="connsiteY3" fmla="*/ 6096 h 723392"/>
                  <a:gd name="connsiteX4" fmla="*/ 987552 w 1524000"/>
                  <a:gd name="connsiteY4" fmla="*/ 176784 h 723392"/>
                  <a:gd name="connsiteX5" fmla="*/ 1121664 w 1524000"/>
                  <a:gd name="connsiteY5" fmla="*/ 603504 h 723392"/>
                  <a:gd name="connsiteX6" fmla="*/ 1524000 w 1524000"/>
                  <a:gd name="connsiteY6" fmla="*/ 701040 h 723392"/>
                  <a:gd name="connsiteX0" fmla="*/ 0 w 1524000"/>
                  <a:gd name="connsiteY0" fmla="*/ 713232 h 723392"/>
                  <a:gd name="connsiteX1" fmla="*/ 365760 w 1524000"/>
                  <a:gd name="connsiteY1" fmla="*/ 627888 h 723392"/>
                  <a:gd name="connsiteX2" fmla="*/ 573024 w 1524000"/>
                  <a:gd name="connsiteY2" fmla="*/ 140208 h 723392"/>
                  <a:gd name="connsiteX3" fmla="*/ 804672 w 1524000"/>
                  <a:gd name="connsiteY3" fmla="*/ 6096 h 723392"/>
                  <a:gd name="connsiteX4" fmla="*/ 987552 w 1524000"/>
                  <a:gd name="connsiteY4" fmla="*/ 176784 h 723392"/>
                  <a:gd name="connsiteX5" fmla="*/ 1121664 w 1524000"/>
                  <a:gd name="connsiteY5" fmla="*/ 603504 h 723392"/>
                  <a:gd name="connsiteX6" fmla="*/ 1524000 w 1524000"/>
                  <a:gd name="connsiteY6" fmla="*/ 701040 h 723392"/>
                  <a:gd name="connsiteX0" fmla="*/ 0 w 1524000"/>
                  <a:gd name="connsiteY0" fmla="*/ 713232 h 723392"/>
                  <a:gd name="connsiteX1" fmla="*/ 365760 w 1524000"/>
                  <a:gd name="connsiteY1" fmla="*/ 627888 h 723392"/>
                  <a:gd name="connsiteX2" fmla="*/ 573024 w 1524000"/>
                  <a:gd name="connsiteY2" fmla="*/ 140208 h 723392"/>
                  <a:gd name="connsiteX3" fmla="*/ 804672 w 1524000"/>
                  <a:gd name="connsiteY3" fmla="*/ 6096 h 723392"/>
                  <a:gd name="connsiteX4" fmla="*/ 987552 w 1524000"/>
                  <a:gd name="connsiteY4" fmla="*/ 176784 h 723392"/>
                  <a:gd name="connsiteX5" fmla="*/ 1166473 w 1524000"/>
                  <a:gd name="connsiteY5" fmla="*/ 622554 h 723392"/>
                  <a:gd name="connsiteX6" fmla="*/ 1524000 w 1524000"/>
                  <a:gd name="connsiteY6" fmla="*/ 701040 h 723392"/>
                  <a:gd name="connsiteX0" fmla="*/ 0 w 1524000"/>
                  <a:gd name="connsiteY0" fmla="*/ 713232 h 728980"/>
                  <a:gd name="connsiteX1" fmla="*/ 365760 w 1524000"/>
                  <a:gd name="connsiteY1" fmla="*/ 627888 h 728980"/>
                  <a:gd name="connsiteX2" fmla="*/ 573024 w 1524000"/>
                  <a:gd name="connsiteY2" fmla="*/ 140208 h 728980"/>
                  <a:gd name="connsiteX3" fmla="*/ 804672 w 1524000"/>
                  <a:gd name="connsiteY3" fmla="*/ 6096 h 728980"/>
                  <a:gd name="connsiteX4" fmla="*/ 987552 w 1524000"/>
                  <a:gd name="connsiteY4" fmla="*/ 176784 h 728980"/>
                  <a:gd name="connsiteX5" fmla="*/ 1182476 w 1524000"/>
                  <a:gd name="connsiteY5" fmla="*/ 641604 h 728980"/>
                  <a:gd name="connsiteX6" fmla="*/ 1524000 w 1524000"/>
                  <a:gd name="connsiteY6" fmla="*/ 701040 h 728980"/>
                  <a:gd name="connsiteX0" fmla="*/ 0 w 1536802"/>
                  <a:gd name="connsiteY0" fmla="*/ 713232 h 728980"/>
                  <a:gd name="connsiteX1" fmla="*/ 365760 w 1536802"/>
                  <a:gd name="connsiteY1" fmla="*/ 627888 h 728980"/>
                  <a:gd name="connsiteX2" fmla="*/ 573024 w 1536802"/>
                  <a:gd name="connsiteY2" fmla="*/ 140208 h 728980"/>
                  <a:gd name="connsiteX3" fmla="*/ 804672 w 1536802"/>
                  <a:gd name="connsiteY3" fmla="*/ 6096 h 728980"/>
                  <a:gd name="connsiteX4" fmla="*/ 987552 w 1536802"/>
                  <a:gd name="connsiteY4" fmla="*/ 176784 h 728980"/>
                  <a:gd name="connsiteX5" fmla="*/ 1182476 w 1536802"/>
                  <a:gd name="connsiteY5" fmla="*/ 641604 h 728980"/>
                  <a:gd name="connsiteX6" fmla="*/ 1524000 w 1536802"/>
                  <a:gd name="connsiteY6" fmla="*/ 701040 h 728980"/>
                  <a:gd name="connsiteX0" fmla="*/ 0 w 1524000"/>
                  <a:gd name="connsiteY0" fmla="*/ 713232 h 728980"/>
                  <a:gd name="connsiteX1" fmla="*/ 365760 w 1524000"/>
                  <a:gd name="connsiteY1" fmla="*/ 627888 h 728980"/>
                  <a:gd name="connsiteX2" fmla="*/ 573024 w 1524000"/>
                  <a:gd name="connsiteY2" fmla="*/ 140208 h 728980"/>
                  <a:gd name="connsiteX3" fmla="*/ 804672 w 1524000"/>
                  <a:gd name="connsiteY3" fmla="*/ 6096 h 728980"/>
                  <a:gd name="connsiteX4" fmla="*/ 987552 w 1524000"/>
                  <a:gd name="connsiteY4" fmla="*/ 176784 h 728980"/>
                  <a:gd name="connsiteX5" fmla="*/ 1182476 w 1524000"/>
                  <a:gd name="connsiteY5" fmla="*/ 641604 h 728980"/>
                  <a:gd name="connsiteX6" fmla="*/ 1524000 w 1524000"/>
                  <a:gd name="connsiteY6" fmla="*/ 701040 h 728980"/>
                  <a:gd name="connsiteX0" fmla="*/ 0 w 1524000"/>
                  <a:gd name="connsiteY0" fmla="*/ 713232 h 726599"/>
                  <a:gd name="connsiteX1" fmla="*/ 365760 w 1524000"/>
                  <a:gd name="connsiteY1" fmla="*/ 627888 h 726599"/>
                  <a:gd name="connsiteX2" fmla="*/ 573024 w 1524000"/>
                  <a:gd name="connsiteY2" fmla="*/ 140208 h 726599"/>
                  <a:gd name="connsiteX3" fmla="*/ 804672 w 1524000"/>
                  <a:gd name="connsiteY3" fmla="*/ 6096 h 726599"/>
                  <a:gd name="connsiteX4" fmla="*/ 987552 w 1524000"/>
                  <a:gd name="connsiteY4" fmla="*/ 176784 h 726599"/>
                  <a:gd name="connsiteX5" fmla="*/ 1195278 w 1524000"/>
                  <a:gd name="connsiteY5" fmla="*/ 639223 h 726599"/>
                  <a:gd name="connsiteX6" fmla="*/ 1524000 w 1524000"/>
                  <a:gd name="connsiteY6" fmla="*/ 701040 h 726599"/>
                  <a:gd name="connsiteX0" fmla="*/ 0 w 1524000"/>
                  <a:gd name="connsiteY0" fmla="*/ 713232 h 723392"/>
                  <a:gd name="connsiteX1" fmla="*/ 365760 w 1524000"/>
                  <a:gd name="connsiteY1" fmla="*/ 627888 h 723392"/>
                  <a:gd name="connsiteX2" fmla="*/ 573024 w 1524000"/>
                  <a:gd name="connsiteY2" fmla="*/ 140208 h 723392"/>
                  <a:gd name="connsiteX3" fmla="*/ 804672 w 1524000"/>
                  <a:gd name="connsiteY3" fmla="*/ 6096 h 723392"/>
                  <a:gd name="connsiteX4" fmla="*/ 987552 w 1524000"/>
                  <a:gd name="connsiteY4" fmla="*/ 176784 h 723392"/>
                  <a:gd name="connsiteX5" fmla="*/ 1195278 w 1524000"/>
                  <a:gd name="connsiteY5" fmla="*/ 639223 h 723392"/>
                  <a:gd name="connsiteX6" fmla="*/ 1524000 w 1524000"/>
                  <a:gd name="connsiteY6" fmla="*/ 701040 h 723392"/>
                  <a:gd name="connsiteX0" fmla="*/ 0 w 1524000"/>
                  <a:gd name="connsiteY0" fmla="*/ 708977 h 719137"/>
                  <a:gd name="connsiteX1" fmla="*/ 365760 w 1524000"/>
                  <a:gd name="connsiteY1" fmla="*/ 623633 h 719137"/>
                  <a:gd name="connsiteX2" fmla="*/ 573024 w 1524000"/>
                  <a:gd name="connsiteY2" fmla="*/ 135953 h 719137"/>
                  <a:gd name="connsiteX3" fmla="*/ 804672 w 1524000"/>
                  <a:gd name="connsiteY3" fmla="*/ 1841 h 719137"/>
                  <a:gd name="connsiteX4" fmla="*/ 977950 w 1524000"/>
                  <a:gd name="connsiteY4" fmla="*/ 124904 h 719137"/>
                  <a:gd name="connsiteX5" fmla="*/ 1195278 w 1524000"/>
                  <a:gd name="connsiteY5" fmla="*/ 634968 h 719137"/>
                  <a:gd name="connsiteX6" fmla="*/ 1524000 w 1524000"/>
                  <a:gd name="connsiteY6" fmla="*/ 696785 h 719137"/>
                  <a:gd name="connsiteX0" fmla="*/ 0 w 1524000"/>
                  <a:gd name="connsiteY0" fmla="*/ 706596 h 716756"/>
                  <a:gd name="connsiteX1" fmla="*/ 365760 w 1524000"/>
                  <a:gd name="connsiteY1" fmla="*/ 621252 h 716756"/>
                  <a:gd name="connsiteX2" fmla="*/ 573024 w 1524000"/>
                  <a:gd name="connsiteY2" fmla="*/ 133572 h 716756"/>
                  <a:gd name="connsiteX3" fmla="*/ 779067 w 1524000"/>
                  <a:gd name="connsiteY3" fmla="*/ 1841 h 716756"/>
                  <a:gd name="connsiteX4" fmla="*/ 977950 w 1524000"/>
                  <a:gd name="connsiteY4" fmla="*/ 122523 h 716756"/>
                  <a:gd name="connsiteX5" fmla="*/ 1195278 w 1524000"/>
                  <a:gd name="connsiteY5" fmla="*/ 632587 h 716756"/>
                  <a:gd name="connsiteX6" fmla="*/ 1524000 w 1524000"/>
                  <a:gd name="connsiteY6" fmla="*/ 694404 h 716756"/>
                  <a:gd name="connsiteX0" fmla="*/ 0 w 1511198"/>
                  <a:gd name="connsiteY0" fmla="*/ 694690 h 714772"/>
                  <a:gd name="connsiteX1" fmla="*/ 352958 w 1511198"/>
                  <a:gd name="connsiteY1" fmla="*/ 621252 h 714772"/>
                  <a:gd name="connsiteX2" fmla="*/ 560222 w 1511198"/>
                  <a:gd name="connsiteY2" fmla="*/ 133572 h 714772"/>
                  <a:gd name="connsiteX3" fmla="*/ 766265 w 1511198"/>
                  <a:gd name="connsiteY3" fmla="*/ 1841 h 714772"/>
                  <a:gd name="connsiteX4" fmla="*/ 965148 w 1511198"/>
                  <a:gd name="connsiteY4" fmla="*/ 122523 h 714772"/>
                  <a:gd name="connsiteX5" fmla="*/ 1182476 w 1511198"/>
                  <a:gd name="connsiteY5" fmla="*/ 632587 h 714772"/>
                  <a:gd name="connsiteX6" fmla="*/ 1511198 w 1511198"/>
                  <a:gd name="connsiteY6" fmla="*/ 694404 h 71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11198" h="714772">
                    <a:moveTo>
                      <a:pt x="0" y="694690"/>
                    </a:moveTo>
                    <a:cubicBezTo>
                      <a:pt x="176735" y="685483"/>
                      <a:pt x="259588" y="714772"/>
                      <a:pt x="352958" y="621252"/>
                    </a:cubicBezTo>
                    <a:cubicBezTo>
                      <a:pt x="446328" y="527732"/>
                      <a:pt x="491338" y="236807"/>
                      <a:pt x="560222" y="133572"/>
                    </a:cubicBezTo>
                    <a:cubicBezTo>
                      <a:pt x="629107" y="30337"/>
                      <a:pt x="698777" y="3683"/>
                      <a:pt x="766265" y="1841"/>
                    </a:cubicBezTo>
                    <a:cubicBezTo>
                      <a:pt x="833753" y="0"/>
                      <a:pt x="895780" y="17399"/>
                      <a:pt x="965148" y="122523"/>
                    </a:cubicBezTo>
                    <a:cubicBezTo>
                      <a:pt x="1034516" y="227647"/>
                      <a:pt x="1093068" y="545211"/>
                      <a:pt x="1182476" y="632587"/>
                    </a:cubicBezTo>
                    <a:cubicBezTo>
                      <a:pt x="1246280" y="674719"/>
                      <a:pt x="1363970" y="689642"/>
                      <a:pt x="1511198" y="694404"/>
                    </a:cubicBezTo>
                  </a:path>
                </a:pathLst>
              </a:custGeom>
              <a:solidFill>
                <a:srgbClr val="FF3D0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30" name="Straight Arrow Connector 14"/>
              <p:cNvCxnSpPr/>
              <p:nvPr/>
            </p:nvCxnSpPr>
            <p:spPr>
              <a:xfrm>
                <a:off x="6577584" y="3484832"/>
                <a:ext cx="12954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/>
            <p:cNvSpPr txBox="1"/>
            <p:nvPr/>
          </p:nvSpPr>
          <p:spPr>
            <a:xfrm>
              <a:off x="5867400" y="533400"/>
              <a:ext cx="9316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dirty="0" smtClean="0">
                  <a:solidFill>
                    <a:srgbClr val="C00000"/>
                  </a:solidFill>
                </a:rPr>
                <a:t>Pump on</a:t>
              </a:r>
              <a:endParaRPr lang="en-AU" sz="1600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144512" y="545592"/>
              <a:ext cx="9473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dirty="0" smtClean="0">
                  <a:solidFill>
                    <a:srgbClr val="C00000"/>
                  </a:solidFill>
                </a:rPr>
                <a:t>Pump off</a:t>
              </a:r>
              <a:endParaRPr lang="en-AU" sz="1600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5" name="Straight Connector 24"/>
            <p:cNvCxnSpPr>
              <a:stCxn id="23" idx="2"/>
            </p:cNvCxnSpPr>
            <p:nvPr/>
          </p:nvCxnSpPr>
          <p:spPr>
            <a:xfrm rot="16200000" flipH="1">
              <a:off x="6345793" y="859393"/>
              <a:ext cx="194846" cy="219967"/>
            </a:xfrm>
            <a:prstGeom prst="line">
              <a:avLst/>
            </a:prstGeom>
            <a:ln>
              <a:solidFill>
                <a:srgbClr val="FC65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4" idx="2"/>
            </p:cNvCxnSpPr>
            <p:nvPr/>
          </p:nvCxnSpPr>
          <p:spPr>
            <a:xfrm rot="5400000">
              <a:off x="7393645" y="805701"/>
              <a:ext cx="146078" cy="302968"/>
            </a:xfrm>
            <a:prstGeom prst="line">
              <a:avLst/>
            </a:prstGeom>
            <a:ln>
              <a:solidFill>
                <a:srgbClr val="FC65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7391400" y="1546598"/>
              <a:ext cx="24237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600" i="1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AU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1" name="Picture 3" descr="Fig1_SBS_Sl_FL_schemaic"/>
          <p:cNvPicPr>
            <a:picLocks noChangeAspect="1" noChangeArrowheads="1"/>
          </p:cNvPicPr>
          <p:nvPr/>
        </p:nvPicPr>
        <p:blipFill>
          <a:blip r:embed="rId3" cstate="print"/>
          <a:srcRect l="68450" t="70819" r="3453" b="2777"/>
          <a:stretch>
            <a:fillRect/>
          </a:stretch>
        </p:blipFill>
        <p:spPr bwMode="auto">
          <a:xfrm>
            <a:off x="1423668" y="4557730"/>
            <a:ext cx="2352509" cy="1371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2" name="Straight Connector 31"/>
          <p:cNvCxnSpPr/>
          <p:nvPr/>
        </p:nvCxnSpPr>
        <p:spPr>
          <a:xfrm rot="5400000">
            <a:off x="3000055" y="4010043"/>
            <a:ext cx="533404" cy="3524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42910" y="2545555"/>
            <a:ext cx="1161759" cy="6691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AU" sz="1800" dirty="0" smtClean="0"/>
              <a:t>Laser 1</a:t>
            </a:r>
            <a:endParaRPr lang="en-AU" sz="1800" dirty="0"/>
          </a:p>
        </p:txBody>
      </p:sp>
      <p:sp>
        <p:nvSpPr>
          <p:cNvPr id="35" name="Rectangle 34"/>
          <p:cNvSpPr/>
          <p:nvPr/>
        </p:nvSpPr>
        <p:spPr>
          <a:xfrm>
            <a:off x="5472701" y="3888599"/>
            <a:ext cx="1161759" cy="6691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AU" sz="1800" dirty="0" smtClean="0"/>
              <a:t>Laser 2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4034006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1214422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Actual experiment: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857364"/>
            <a:ext cx="5286412" cy="393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20109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214422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Results: slowing of optical pulses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6823" y="1857364"/>
            <a:ext cx="6560852" cy="347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/>
          <p:nvPr/>
        </p:nvCxnSpPr>
        <p:spPr>
          <a:xfrm rot="5400000">
            <a:off x="6965173" y="2821777"/>
            <a:ext cx="1071570" cy="15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572396" y="2425479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Increasing </a:t>
            </a:r>
            <a:br>
              <a:rPr lang="en-AU" sz="1800" dirty="0" smtClean="0"/>
            </a:br>
            <a:r>
              <a:rPr lang="en-AU" sz="1800" dirty="0" smtClean="0"/>
              <a:t>power</a:t>
            </a:r>
          </a:p>
        </p:txBody>
      </p:sp>
    </p:spTree>
    <p:extLst>
      <p:ext uri="{BB962C8B-B14F-4D97-AF65-F5344CB8AC3E}">
        <p14:creationId xmlns:p14="http://schemas.microsoft.com/office/powerpoint/2010/main" val="1889924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4031" y="2309025"/>
            <a:ext cx="5265111" cy="2610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b="34551"/>
          <a:stretch>
            <a:fillRect/>
          </a:stretch>
        </p:blipFill>
        <p:spPr bwMode="auto">
          <a:xfrm>
            <a:off x="1791920" y="2285992"/>
            <a:ext cx="528371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reeform 3"/>
          <p:cNvSpPr/>
          <p:nvPr/>
        </p:nvSpPr>
        <p:spPr>
          <a:xfrm>
            <a:off x="481550" y="2928934"/>
            <a:ext cx="1310370" cy="259469"/>
          </a:xfrm>
          <a:custGeom>
            <a:avLst/>
            <a:gdLst>
              <a:gd name="connsiteX0" fmla="*/ 0 w 4140200"/>
              <a:gd name="connsiteY0" fmla="*/ 433917 h 762000"/>
              <a:gd name="connsiteX1" fmla="*/ 342900 w 4140200"/>
              <a:gd name="connsiteY1" fmla="*/ 52917 h 762000"/>
              <a:gd name="connsiteX2" fmla="*/ 787400 w 4140200"/>
              <a:gd name="connsiteY2" fmla="*/ 751417 h 762000"/>
              <a:gd name="connsiteX3" fmla="*/ 1257300 w 4140200"/>
              <a:gd name="connsiteY3" fmla="*/ 40217 h 762000"/>
              <a:gd name="connsiteX4" fmla="*/ 1701800 w 4140200"/>
              <a:gd name="connsiteY4" fmla="*/ 713317 h 762000"/>
              <a:gd name="connsiteX5" fmla="*/ 2108200 w 4140200"/>
              <a:gd name="connsiteY5" fmla="*/ 65617 h 762000"/>
              <a:gd name="connsiteX6" fmla="*/ 2552700 w 4140200"/>
              <a:gd name="connsiteY6" fmla="*/ 713317 h 762000"/>
              <a:gd name="connsiteX7" fmla="*/ 2946400 w 4140200"/>
              <a:gd name="connsiteY7" fmla="*/ 40217 h 762000"/>
              <a:gd name="connsiteX8" fmla="*/ 3429000 w 4140200"/>
              <a:gd name="connsiteY8" fmla="*/ 700617 h 762000"/>
              <a:gd name="connsiteX9" fmla="*/ 3797300 w 4140200"/>
              <a:gd name="connsiteY9" fmla="*/ 408517 h 762000"/>
              <a:gd name="connsiteX10" fmla="*/ 4140200 w 4140200"/>
              <a:gd name="connsiteY10" fmla="*/ 383117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40200" h="762000">
                <a:moveTo>
                  <a:pt x="0" y="433917"/>
                </a:moveTo>
                <a:cubicBezTo>
                  <a:pt x="105833" y="216958"/>
                  <a:pt x="211667" y="0"/>
                  <a:pt x="342900" y="52917"/>
                </a:cubicBezTo>
                <a:cubicBezTo>
                  <a:pt x="474133" y="105834"/>
                  <a:pt x="635000" y="753534"/>
                  <a:pt x="787400" y="751417"/>
                </a:cubicBezTo>
                <a:cubicBezTo>
                  <a:pt x="939800" y="749300"/>
                  <a:pt x="1104900" y="46567"/>
                  <a:pt x="1257300" y="40217"/>
                </a:cubicBezTo>
                <a:cubicBezTo>
                  <a:pt x="1409700" y="33867"/>
                  <a:pt x="1559983" y="709084"/>
                  <a:pt x="1701800" y="713317"/>
                </a:cubicBezTo>
                <a:cubicBezTo>
                  <a:pt x="1843617" y="717550"/>
                  <a:pt x="1966383" y="65617"/>
                  <a:pt x="2108200" y="65617"/>
                </a:cubicBezTo>
                <a:cubicBezTo>
                  <a:pt x="2250017" y="65617"/>
                  <a:pt x="2413000" y="717550"/>
                  <a:pt x="2552700" y="713317"/>
                </a:cubicBezTo>
                <a:cubicBezTo>
                  <a:pt x="2692400" y="709084"/>
                  <a:pt x="2800350" y="42334"/>
                  <a:pt x="2946400" y="40217"/>
                </a:cubicBezTo>
                <a:cubicBezTo>
                  <a:pt x="3092450" y="38100"/>
                  <a:pt x="3287183" y="639234"/>
                  <a:pt x="3429000" y="700617"/>
                </a:cubicBezTo>
                <a:cubicBezTo>
                  <a:pt x="3570817" y="762000"/>
                  <a:pt x="3678767" y="461434"/>
                  <a:pt x="3797300" y="408517"/>
                </a:cubicBezTo>
                <a:cubicBezTo>
                  <a:pt x="3915833" y="355600"/>
                  <a:pt x="4083050" y="389467"/>
                  <a:pt x="4140200" y="383117"/>
                </a:cubicBezTo>
              </a:path>
            </a:pathLst>
          </a:custGeom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black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259284" y="3048000"/>
            <a:ext cx="4698742" cy="79514"/>
            <a:chOff x="2259284" y="3048000"/>
            <a:chExt cx="4698742" cy="79514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2259284" y="3048000"/>
              <a:ext cx="1239290" cy="795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3286116" y="3048000"/>
              <a:ext cx="1239290" cy="795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4479446" y="3048000"/>
              <a:ext cx="1239290" cy="795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5718736" y="3048000"/>
              <a:ext cx="1239290" cy="795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85479" y="255960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light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481550" y="5000636"/>
            <a:ext cx="468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dirty="0" smtClean="0"/>
              <a:t>A </a:t>
            </a:r>
            <a:r>
              <a:rPr lang="en-AU" sz="1800" u="sng" dirty="0" smtClean="0"/>
              <a:t>Bragg grating</a:t>
            </a:r>
            <a:r>
              <a:rPr lang="en-AU" sz="1800" dirty="0" smtClean="0"/>
              <a:t> is a one-dimensional periodic modulation of refractive index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214282" y="1142984"/>
            <a:ext cx="468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dirty="0" smtClean="0"/>
              <a:t>An optical fibre confines light to the region in which it is slowest:</a:t>
            </a:r>
          </a:p>
        </p:txBody>
      </p:sp>
      <p:sp>
        <p:nvSpPr>
          <p:cNvPr id="11267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408738" y="1658938"/>
            <a:ext cx="303212" cy="2584450"/>
          </a:xfrm>
          <a:custGeom>
            <a:avLst/>
            <a:gdLst>
              <a:gd name="T0" fmla="+- 0 17941 17802"/>
              <a:gd name="T1" fmla="*/ T0 w 844"/>
              <a:gd name="T2" fmla="+- 0 4679 4610"/>
              <a:gd name="T3" fmla="*/ 4679 h 7177"/>
              <a:gd name="T4" fmla="+- 0 17938 17802"/>
              <a:gd name="T5" fmla="*/ T4 w 844"/>
              <a:gd name="T6" fmla="+- 0 4610 4610"/>
              <a:gd name="T7" fmla="*/ 4610 h 7177"/>
              <a:gd name="T8" fmla="+- 0 17931 17802"/>
              <a:gd name="T9" fmla="*/ T8 w 844"/>
              <a:gd name="T10" fmla="+- 0 4743 4610"/>
              <a:gd name="T11" fmla="*/ 4743 h 7177"/>
              <a:gd name="T12" fmla="+- 0 17865 17802"/>
              <a:gd name="T13" fmla="*/ T12 w 844"/>
              <a:gd name="T14" fmla="+- 0 5850 4610"/>
              <a:gd name="T15" fmla="*/ 5850 h 7177"/>
              <a:gd name="T16" fmla="+- 0 17933 17802"/>
              <a:gd name="T17" fmla="*/ T16 w 844"/>
              <a:gd name="T18" fmla="+- 0 6586 4610"/>
              <a:gd name="T19" fmla="*/ 6586 h 7177"/>
              <a:gd name="T20" fmla="+- 0 17978 17802"/>
              <a:gd name="T21" fmla="*/ T20 w 844"/>
              <a:gd name="T22" fmla="+- 0 7439 4610"/>
              <a:gd name="T23" fmla="*/ 7439 h 7177"/>
              <a:gd name="T24" fmla="+- 0 18220 17802"/>
              <a:gd name="T25" fmla="*/ T24 w 844"/>
              <a:gd name="T26" fmla="+- 0 7986 4610"/>
              <a:gd name="T27" fmla="*/ 7986 h 7177"/>
              <a:gd name="T28" fmla="+- 0 18372 17802"/>
              <a:gd name="T29" fmla="*/ T28 w 844"/>
              <a:gd name="T30" fmla="+- 0 8177 4610"/>
              <a:gd name="T31" fmla="*/ 8177 h 7177"/>
              <a:gd name="T32" fmla="+- 0 18587 17802"/>
              <a:gd name="T33" fmla="*/ T32 w 844"/>
              <a:gd name="T34" fmla="+- 0 8402 4610"/>
              <a:gd name="T35" fmla="*/ 8402 h 7177"/>
              <a:gd name="T36" fmla="+- 0 18629 17802"/>
              <a:gd name="T37" fmla="*/ T36 w 844"/>
              <a:gd name="T38" fmla="+- 0 8691 4610"/>
              <a:gd name="T39" fmla="*/ 8691 h 7177"/>
              <a:gd name="T40" fmla="+- 0 18406 17802"/>
              <a:gd name="T41" fmla="*/ T40 w 844"/>
              <a:gd name="T42" fmla="+- 0 8991 4610"/>
              <a:gd name="T43" fmla="*/ 8991 h 7177"/>
              <a:gd name="T44" fmla="+- 0 18135 17802"/>
              <a:gd name="T45" fmla="*/ T44 w 844"/>
              <a:gd name="T46" fmla="+- 0 9177 4610"/>
              <a:gd name="T47" fmla="*/ 9177 h 7177"/>
              <a:gd name="T48" fmla="+- 0 18089 17802"/>
              <a:gd name="T49" fmla="*/ T48 w 844"/>
              <a:gd name="T50" fmla="+- 0 9242 4610"/>
              <a:gd name="T51" fmla="*/ 9242 h 7177"/>
              <a:gd name="T52" fmla="+- 0 17893 17802"/>
              <a:gd name="T53" fmla="*/ T52 w 844"/>
              <a:gd name="T54" fmla="+- 0 10438 4610"/>
              <a:gd name="T55" fmla="*/ 10438 h 7177"/>
              <a:gd name="T56" fmla="+- 0 17837 17802"/>
              <a:gd name="T57" fmla="*/ T56 w 844"/>
              <a:gd name="T58" fmla="+- 0 11415 4610"/>
              <a:gd name="T59" fmla="*/ 11415 h 7177"/>
              <a:gd name="T60" fmla="+- 0 17838 17802"/>
              <a:gd name="T61" fmla="*/ T60 w 844"/>
              <a:gd name="T62" fmla="+- 0 11392 4610"/>
              <a:gd name="T63" fmla="*/ 11392 h 7177"/>
              <a:gd name="T64" fmla="+- 0 17904 17802"/>
              <a:gd name="T65" fmla="*/ T64 w 844"/>
              <a:gd name="T66" fmla="+- 0 10964 4610"/>
              <a:gd name="T67" fmla="*/ 10964 h 7177"/>
              <a:gd name="T68" fmla="+- 0 17907 17802"/>
              <a:gd name="T69" fmla="*/ T68 w 844"/>
              <a:gd name="T70" fmla="+- 0 11015 4610"/>
              <a:gd name="T71" fmla="*/ 11015 h 7177"/>
              <a:gd name="T72" fmla="+- 0 17900 17802"/>
              <a:gd name="T73" fmla="*/ T72 w 844"/>
              <a:gd name="T74" fmla="+- 0 11067 4610"/>
              <a:gd name="T75" fmla="*/ 11067 h 7177"/>
              <a:gd name="T76" fmla="+- 0 17893 17802"/>
              <a:gd name="T77" fmla="*/ T76 w 844"/>
              <a:gd name="T78" fmla="+- 0 11073 4610"/>
              <a:gd name="T79" fmla="*/ 11073 h 7177"/>
              <a:gd name="T80" fmla="+- 0 17837 17802"/>
              <a:gd name="T81" fmla="*/ T80 w 844"/>
              <a:gd name="T82" fmla="+- 0 11048 4610"/>
              <a:gd name="T83" fmla="*/ 11048 h 7177"/>
              <a:gd name="T84" fmla="+- 0 17828 17802"/>
              <a:gd name="T85" fmla="*/ T84 w 844"/>
              <a:gd name="T86" fmla="+- 0 11168 4610"/>
              <a:gd name="T87" fmla="*/ 11168 h 7177"/>
              <a:gd name="T88" fmla="+- 0 17827 17802"/>
              <a:gd name="T89" fmla="*/ T88 w 844"/>
              <a:gd name="T90" fmla="+- 0 11293 4610"/>
              <a:gd name="T91" fmla="*/ 11293 h 7177"/>
              <a:gd name="T92" fmla="+- 0 17833 17802"/>
              <a:gd name="T93" fmla="*/ T92 w 844"/>
              <a:gd name="T94" fmla="+- 0 11450 4610"/>
              <a:gd name="T95" fmla="*/ 11450 h 7177"/>
              <a:gd name="T96" fmla="+- 0 17857 17802"/>
              <a:gd name="T97" fmla="*/ T96 w 844"/>
              <a:gd name="T98" fmla="+- 0 11672 4610"/>
              <a:gd name="T99" fmla="*/ 11672 h 7177"/>
              <a:gd name="T100" fmla="+- 0 17869 17802"/>
              <a:gd name="T101" fmla="*/ T100 w 844"/>
              <a:gd name="T102" fmla="+- 0 11761 4610"/>
              <a:gd name="T103" fmla="*/ 11761 h 7177"/>
              <a:gd name="T104" fmla="+- 0 17875 17802"/>
              <a:gd name="T105" fmla="*/ T104 w 844"/>
              <a:gd name="T106" fmla="+- 0 11777 4610"/>
              <a:gd name="T107" fmla="*/ 11777 h 717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</a:cxnLst>
            <a:rect l="0" t="0" r="r" b="b"/>
            <a:pathLst>
              <a:path w="844" h="7177" extrusionOk="0">
                <a:moveTo>
                  <a:pt x="139" y="69"/>
                </a:moveTo>
                <a:cubicBezTo>
                  <a:pt x="138" y="46"/>
                  <a:pt x="137" y="22"/>
                  <a:pt x="136" y="0"/>
                </a:cubicBezTo>
                <a:cubicBezTo>
                  <a:pt x="133" y="43"/>
                  <a:pt x="132" y="89"/>
                  <a:pt x="129" y="133"/>
                </a:cubicBezTo>
                <a:cubicBezTo>
                  <a:pt x="103" y="501"/>
                  <a:pt x="52" y="871"/>
                  <a:pt x="63" y="1240"/>
                </a:cubicBezTo>
                <a:cubicBezTo>
                  <a:pt x="70" y="1485"/>
                  <a:pt x="115" y="1730"/>
                  <a:pt x="131" y="1976"/>
                </a:cubicBezTo>
                <a:cubicBezTo>
                  <a:pt x="149" y="2259"/>
                  <a:pt x="137" y="2548"/>
                  <a:pt x="176" y="2829"/>
                </a:cubicBezTo>
                <a:cubicBezTo>
                  <a:pt x="204" y="3035"/>
                  <a:pt x="294" y="3211"/>
                  <a:pt x="418" y="3376"/>
                </a:cubicBezTo>
                <a:cubicBezTo>
                  <a:pt x="465" y="3439"/>
                  <a:pt x="514" y="3513"/>
                  <a:pt x="570" y="3567"/>
                </a:cubicBezTo>
                <a:cubicBezTo>
                  <a:pt x="650" y="3644"/>
                  <a:pt x="724" y="3694"/>
                  <a:pt x="785" y="3792"/>
                </a:cubicBezTo>
                <a:cubicBezTo>
                  <a:pt x="848" y="3893"/>
                  <a:pt x="849" y="3966"/>
                  <a:pt x="827" y="4081"/>
                </a:cubicBezTo>
                <a:cubicBezTo>
                  <a:pt x="800" y="4223"/>
                  <a:pt x="716" y="4298"/>
                  <a:pt x="604" y="4381"/>
                </a:cubicBezTo>
                <a:cubicBezTo>
                  <a:pt x="516" y="4446"/>
                  <a:pt x="406" y="4483"/>
                  <a:pt x="333" y="4567"/>
                </a:cubicBezTo>
                <a:cubicBezTo>
                  <a:pt x="315" y="4587"/>
                  <a:pt x="301" y="4609"/>
                  <a:pt x="287" y="4632"/>
                </a:cubicBezTo>
                <a:cubicBezTo>
                  <a:pt x="81" y="4976"/>
                  <a:pt x="150" y="5449"/>
                  <a:pt x="91" y="5828"/>
                </a:cubicBezTo>
                <a:cubicBezTo>
                  <a:pt x="41" y="6149"/>
                  <a:pt x="-48" y="6498"/>
                  <a:pt x="35" y="6805"/>
                </a:cubicBezTo>
                <a:cubicBezTo>
                  <a:pt x="31" y="6794"/>
                  <a:pt x="31" y="6790"/>
                  <a:pt x="36" y="6782"/>
                </a:cubicBezTo>
              </a:path>
              <a:path w="844" h="7177" extrusionOk="0">
                <a:moveTo>
                  <a:pt x="102" y="6354"/>
                </a:moveTo>
                <a:cubicBezTo>
                  <a:pt x="105" y="6372"/>
                  <a:pt x="105" y="6387"/>
                  <a:pt x="105" y="6405"/>
                </a:cubicBezTo>
                <a:cubicBezTo>
                  <a:pt x="105" y="6420"/>
                  <a:pt x="106" y="6444"/>
                  <a:pt x="98" y="6457"/>
                </a:cubicBezTo>
                <a:cubicBezTo>
                  <a:pt x="96" y="6459"/>
                  <a:pt x="93" y="6461"/>
                  <a:pt x="91" y="6463"/>
                </a:cubicBezTo>
              </a:path>
              <a:path w="844" h="7177" extrusionOk="0">
                <a:moveTo>
                  <a:pt x="35" y="6438"/>
                </a:moveTo>
                <a:cubicBezTo>
                  <a:pt x="30" y="6478"/>
                  <a:pt x="29" y="6518"/>
                  <a:pt x="26" y="6558"/>
                </a:cubicBezTo>
                <a:cubicBezTo>
                  <a:pt x="23" y="6600"/>
                  <a:pt x="25" y="6640"/>
                  <a:pt x="25" y="6683"/>
                </a:cubicBezTo>
                <a:cubicBezTo>
                  <a:pt x="25" y="6736"/>
                  <a:pt x="28" y="6788"/>
                  <a:pt x="31" y="6840"/>
                </a:cubicBezTo>
                <a:cubicBezTo>
                  <a:pt x="36" y="6915"/>
                  <a:pt x="43" y="6988"/>
                  <a:pt x="55" y="7062"/>
                </a:cubicBezTo>
                <a:cubicBezTo>
                  <a:pt x="60" y="7092"/>
                  <a:pt x="63" y="7121"/>
                  <a:pt x="67" y="7151"/>
                </a:cubicBezTo>
                <a:cubicBezTo>
                  <a:pt x="69" y="7163"/>
                  <a:pt x="67" y="7157"/>
                  <a:pt x="73" y="7167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9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643050"/>
            <a:ext cx="6764368" cy="369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Straight Arrow Connector 2"/>
          <p:cNvCxnSpPr/>
          <p:nvPr/>
        </p:nvCxnSpPr>
        <p:spPr>
          <a:xfrm>
            <a:off x="4072728" y="5499114"/>
            <a:ext cx="1383824" cy="15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143372" y="5472689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Increasing </a:t>
            </a:r>
            <a:br>
              <a:rPr lang="en-AU" sz="1800" dirty="0" smtClean="0"/>
            </a:br>
            <a:r>
              <a:rPr lang="en-AU" sz="1800" dirty="0" smtClean="0"/>
              <a:t>power</a:t>
            </a:r>
          </a:p>
        </p:txBody>
      </p:sp>
    </p:spTree>
    <p:extLst>
      <p:ext uri="{BB962C8B-B14F-4D97-AF65-F5344CB8AC3E}">
        <p14:creationId xmlns:p14="http://schemas.microsoft.com/office/powerpoint/2010/main" val="220069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3000372"/>
            <a:ext cx="4610100" cy="2548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1506" y="3127922"/>
            <a:ext cx="4429157" cy="242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3"/>
          <p:cNvGrpSpPr/>
          <p:nvPr/>
        </p:nvGrpSpPr>
        <p:grpSpPr>
          <a:xfrm>
            <a:off x="857224" y="1714488"/>
            <a:ext cx="7929618" cy="1219996"/>
            <a:chOff x="2894806" y="4953000"/>
            <a:chExt cx="5639594" cy="1219996"/>
          </a:xfrm>
        </p:grpSpPr>
        <p:cxnSp>
          <p:nvCxnSpPr>
            <p:cNvPr id="5" name="Straight Connector 4"/>
            <p:cNvCxnSpPr/>
            <p:nvPr/>
          </p:nvCxnSpPr>
          <p:spPr>
            <a:xfrm rot="5400000" flipH="1" flipV="1">
              <a:off x="2365977" y="5637277"/>
              <a:ext cx="1064548" cy="689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Freeform 5"/>
            <p:cNvSpPr/>
            <p:nvPr/>
          </p:nvSpPr>
          <p:spPr>
            <a:xfrm>
              <a:off x="2900363" y="5151438"/>
              <a:ext cx="2162175" cy="969962"/>
            </a:xfrm>
            <a:custGeom>
              <a:avLst/>
              <a:gdLst>
                <a:gd name="connsiteX0" fmla="*/ 0 w 2162175"/>
                <a:gd name="connsiteY0" fmla="*/ 606425 h 969962"/>
                <a:gd name="connsiteX1" fmla="*/ 319087 w 2162175"/>
                <a:gd name="connsiteY1" fmla="*/ 654050 h 969962"/>
                <a:gd name="connsiteX2" fmla="*/ 628650 w 2162175"/>
                <a:gd name="connsiteY2" fmla="*/ 773112 h 969962"/>
                <a:gd name="connsiteX3" fmla="*/ 800100 w 2162175"/>
                <a:gd name="connsiteY3" fmla="*/ 906462 h 969962"/>
                <a:gd name="connsiteX4" fmla="*/ 895350 w 2162175"/>
                <a:gd name="connsiteY4" fmla="*/ 954087 h 969962"/>
                <a:gd name="connsiteX5" fmla="*/ 952500 w 2162175"/>
                <a:gd name="connsiteY5" fmla="*/ 811212 h 969962"/>
                <a:gd name="connsiteX6" fmla="*/ 1023937 w 2162175"/>
                <a:gd name="connsiteY6" fmla="*/ 463550 h 969962"/>
                <a:gd name="connsiteX7" fmla="*/ 1100137 w 2162175"/>
                <a:gd name="connsiteY7" fmla="*/ 73025 h 969962"/>
                <a:gd name="connsiteX8" fmla="*/ 1181100 w 2162175"/>
                <a:gd name="connsiteY8" fmla="*/ 25400 h 969962"/>
                <a:gd name="connsiteX9" fmla="*/ 1390650 w 2162175"/>
                <a:gd name="connsiteY9" fmla="*/ 182562 h 969962"/>
                <a:gd name="connsiteX10" fmla="*/ 1766887 w 2162175"/>
                <a:gd name="connsiteY10" fmla="*/ 315912 h 969962"/>
                <a:gd name="connsiteX11" fmla="*/ 2162175 w 2162175"/>
                <a:gd name="connsiteY11" fmla="*/ 373062 h 969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2175" h="969962">
                  <a:moveTo>
                    <a:pt x="0" y="606425"/>
                  </a:moveTo>
                  <a:cubicBezTo>
                    <a:pt x="107156" y="616347"/>
                    <a:pt x="214312" y="626269"/>
                    <a:pt x="319087" y="654050"/>
                  </a:cubicBezTo>
                  <a:cubicBezTo>
                    <a:pt x="423862" y="681831"/>
                    <a:pt x="548481" y="731043"/>
                    <a:pt x="628650" y="773112"/>
                  </a:cubicBezTo>
                  <a:cubicBezTo>
                    <a:pt x="708819" y="815181"/>
                    <a:pt x="755650" y="876300"/>
                    <a:pt x="800100" y="906462"/>
                  </a:cubicBezTo>
                  <a:cubicBezTo>
                    <a:pt x="844550" y="936624"/>
                    <a:pt x="869950" y="969962"/>
                    <a:pt x="895350" y="954087"/>
                  </a:cubicBezTo>
                  <a:cubicBezTo>
                    <a:pt x="920750" y="938212"/>
                    <a:pt x="931069" y="892968"/>
                    <a:pt x="952500" y="811212"/>
                  </a:cubicBezTo>
                  <a:cubicBezTo>
                    <a:pt x="973931" y="729456"/>
                    <a:pt x="999331" y="586581"/>
                    <a:pt x="1023937" y="463550"/>
                  </a:cubicBezTo>
                  <a:cubicBezTo>
                    <a:pt x="1048543" y="340519"/>
                    <a:pt x="1073943" y="146050"/>
                    <a:pt x="1100137" y="73025"/>
                  </a:cubicBezTo>
                  <a:cubicBezTo>
                    <a:pt x="1126331" y="0"/>
                    <a:pt x="1132681" y="7144"/>
                    <a:pt x="1181100" y="25400"/>
                  </a:cubicBezTo>
                  <a:cubicBezTo>
                    <a:pt x="1229519" y="43656"/>
                    <a:pt x="1293019" y="134143"/>
                    <a:pt x="1390650" y="182562"/>
                  </a:cubicBezTo>
                  <a:cubicBezTo>
                    <a:pt x="1488281" y="230981"/>
                    <a:pt x="1638299" y="284162"/>
                    <a:pt x="1766887" y="315912"/>
                  </a:cubicBezTo>
                  <a:cubicBezTo>
                    <a:pt x="1895475" y="347662"/>
                    <a:pt x="2028825" y="360362"/>
                    <a:pt x="2162175" y="373062"/>
                  </a:cubicBezTo>
                </a:path>
              </a:pathLst>
            </a:custGeom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Freeform 6"/>
            <p:cNvSpPr/>
            <p:nvPr/>
          </p:nvSpPr>
          <p:spPr>
            <a:xfrm flipH="1">
              <a:off x="6119813" y="5122863"/>
              <a:ext cx="2162175" cy="969962"/>
            </a:xfrm>
            <a:custGeom>
              <a:avLst/>
              <a:gdLst>
                <a:gd name="connsiteX0" fmla="*/ 0 w 2162175"/>
                <a:gd name="connsiteY0" fmla="*/ 606425 h 969962"/>
                <a:gd name="connsiteX1" fmla="*/ 319087 w 2162175"/>
                <a:gd name="connsiteY1" fmla="*/ 654050 h 969962"/>
                <a:gd name="connsiteX2" fmla="*/ 628650 w 2162175"/>
                <a:gd name="connsiteY2" fmla="*/ 773112 h 969962"/>
                <a:gd name="connsiteX3" fmla="*/ 800100 w 2162175"/>
                <a:gd name="connsiteY3" fmla="*/ 906462 h 969962"/>
                <a:gd name="connsiteX4" fmla="*/ 895350 w 2162175"/>
                <a:gd name="connsiteY4" fmla="*/ 954087 h 969962"/>
                <a:gd name="connsiteX5" fmla="*/ 952500 w 2162175"/>
                <a:gd name="connsiteY5" fmla="*/ 811212 h 969962"/>
                <a:gd name="connsiteX6" fmla="*/ 1023937 w 2162175"/>
                <a:gd name="connsiteY6" fmla="*/ 463550 h 969962"/>
                <a:gd name="connsiteX7" fmla="*/ 1100137 w 2162175"/>
                <a:gd name="connsiteY7" fmla="*/ 73025 h 969962"/>
                <a:gd name="connsiteX8" fmla="*/ 1181100 w 2162175"/>
                <a:gd name="connsiteY8" fmla="*/ 25400 h 969962"/>
                <a:gd name="connsiteX9" fmla="*/ 1390650 w 2162175"/>
                <a:gd name="connsiteY9" fmla="*/ 182562 h 969962"/>
                <a:gd name="connsiteX10" fmla="*/ 1766887 w 2162175"/>
                <a:gd name="connsiteY10" fmla="*/ 315912 h 969962"/>
                <a:gd name="connsiteX11" fmla="*/ 2162175 w 2162175"/>
                <a:gd name="connsiteY11" fmla="*/ 373062 h 969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2175" h="969962">
                  <a:moveTo>
                    <a:pt x="0" y="606425"/>
                  </a:moveTo>
                  <a:cubicBezTo>
                    <a:pt x="107156" y="616347"/>
                    <a:pt x="214312" y="626269"/>
                    <a:pt x="319087" y="654050"/>
                  </a:cubicBezTo>
                  <a:cubicBezTo>
                    <a:pt x="423862" y="681831"/>
                    <a:pt x="548481" y="731043"/>
                    <a:pt x="628650" y="773112"/>
                  </a:cubicBezTo>
                  <a:cubicBezTo>
                    <a:pt x="708819" y="815181"/>
                    <a:pt x="755650" y="876300"/>
                    <a:pt x="800100" y="906462"/>
                  </a:cubicBezTo>
                  <a:cubicBezTo>
                    <a:pt x="844550" y="936624"/>
                    <a:pt x="869950" y="969962"/>
                    <a:pt x="895350" y="954087"/>
                  </a:cubicBezTo>
                  <a:cubicBezTo>
                    <a:pt x="920750" y="938212"/>
                    <a:pt x="931069" y="892968"/>
                    <a:pt x="952500" y="811212"/>
                  </a:cubicBezTo>
                  <a:cubicBezTo>
                    <a:pt x="973931" y="729456"/>
                    <a:pt x="999331" y="586581"/>
                    <a:pt x="1023937" y="463550"/>
                  </a:cubicBezTo>
                  <a:cubicBezTo>
                    <a:pt x="1048543" y="340519"/>
                    <a:pt x="1073943" y="146050"/>
                    <a:pt x="1100137" y="73025"/>
                  </a:cubicBezTo>
                  <a:cubicBezTo>
                    <a:pt x="1126331" y="0"/>
                    <a:pt x="1132681" y="7144"/>
                    <a:pt x="1181100" y="25400"/>
                  </a:cubicBezTo>
                  <a:cubicBezTo>
                    <a:pt x="1229519" y="43656"/>
                    <a:pt x="1293019" y="134143"/>
                    <a:pt x="1390650" y="182562"/>
                  </a:cubicBezTo>
                  <a:cubicBezTo>
                    <a:pt x="1488281" y="230981"/>
                    <a:pt x="1638299" y="284162"/>
                    <a:pt x="1766887" y="315912"/>
                  </a:cubicBezTo>
                  <a:cubicBezTo>
                    <a:pt x="1895475" y="347662"/>
                    <a:pt x="2028825" y="360362"/>
                    <a:pt x="2162175" y="373062"/>
                  </a:cubicBezTo>
                </a:path>
              </a:pathLst>
            </a:custGeom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5581650" y="5324475"/>
              <a:ext cx="0" cy="29527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2895600" y="5160170"/>
              <a:ext cx="2038350" cy="462756"/>
            </a:xfrm>
            <a:custGeom>
              <a:avLst/>
              <a:gdLst>
                <a:gd name="connsiteX0" fmla="*/ 0 w 2038350"/>
                <a:gd name="connsiteY0" fmla="*/ 454818 h 462756"/>
                <a:gd name="connsiteX1" fmla="*/ 428625 w 2038350"/>
                <a:gd name="connsiteY1" fmla="*/ 450056 h 462756"/>
                <a:gd name="connsiteX2" fmla="*/ 762000 w 2038350"/>
                <a:gd name="connsiteY2" fmla="*/ 378618 h 462756"/>
                <a:gd name="connsiteX3" fmla="*/ 919163 w 2038350"/>
                <a:gd name="connsiteY3" fmla="*/ 207168 h 462756"/>
                <a:gd name="connsiteX4" fmla="*/ 985838 w 2038350"/>
                <a:gd name="connsiteY4" fmla="*/ 59531 h 462756"/>
                <a:gd name="connsiteX5" fmla="*/ 1028700 w 2038350"/>
                <a:gd name="connsiteY5" fmla="*/ 2381 h 462756"/>
                <a:gd name="connsiteX6" fmla="*/ 1085850 w 2038350"/>
                <a:gd name="connsiteY6" fmla="*/ 45243 h 462756"/>
                <a:gd name="connsiteX7" fmla="*/ 1157288 w 2038350"/>
                <a:gd name="connsiteY7" fmla="*/ 211931 h 462756"/>
                <a:gd name="connsiteX8" fmla="*/ 1266825 w 2038350"/>
                <a:gd name="connsiteY8" fmla="*/ 354806 h 462756"/>
                <a:gd name="connsiteX9" fmla="*/ 1528763 w 2038350"/>
                <a:gd name="connsiteY9" fmla="*/ 440531 h 462756"/>
                <a:gd name="connsiteX10" fmla="*/ 2038350 w 2038350"/>
                <a:gd name="connsiteY10" fmla="*/ 459581 h 46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8350" h="462756">
                  <a:moveTo>
                    <a:pt x="0" y="454818"/>
                  </a:moveTo>
                  <a:cubicBezTo>
                    <a:pt x="150812" y="458787"/>
                    <a:pt x="301625" y="462756"/>
                    <a:pt x="428625" y="450056"/>
                  </a:cubicBezTo>
                  <a:cubicBezTo>
                    <a:pt x="555625" y="437356"/>
                    <a:pt x="680244" y="419099"/>
                    <a:pt x="762000" y="378618"/>
                  </a:cubicBezTo>
                  <a:cubicBezTo>
                    <a:pt x="843756" y="338137"/>
                    <a:pt x="881857" y="260349"/>
                    <a:pt x="919163" y="207168"/>
                  </a:cubicBezTo>
                  <a:cubicBezTo>
                    <a:pt x="956469" y="153987"/>
                    <a:pt x="967582" y="93662"/>
                    <a:pt x="985838" y="59531"/>
                  </a:cubicBezTo>
                  <a:cubicBezTo>
                    <a:pt x="1004094" y="25400"/>
                    <a:pt x="1012031" y="4762"/>
                    <a:pt x="1028700" y="2381"/>
                  </a:cubicBezTo>
                  <a:cubicBezTo>
                    <a:pt x="1045369" y="0"/>
                    <a:pt x="1064419" y="10318"/>
                    <a:pt x="1085850" y="45243"/>
                  </a:cubicBezTo>
                  <a:cubicBezTo>
                    <a:pt x="1107281" y="80168"/>
                    <a:pt x="1127125" y="160337"/>
                    <a:pt x="1157288" y="211931"/>
                  </a:cubicBezTo>
                  <a:cubicBezTo>
                    <a:pt x="1187451" y="263525"/>
                    <a:pt x="1204912" y="316706"/>
                    <a:pt x="1266825" y="354806"/>
                  </a:cubicBezTo>
                  <a:cubicBezTo>
                    <a:pt x="1328738" y="392906"/>
                    <a:pt x="1400176" y="423069"/>
                    <a:pt x="1528763" y="440531"/>
                  </a:cubicBezTo>
                  <a:cubicBezTo>
                    <a:pt x="1657350" y="457993"/>
                    <a:pt x="1847850" y="458787"/>
                    <a:pt x="2038350" y="459581"/>
                  </a:cubicBezTo>
                </a:path>
              </a:pathLst>
            </a:cu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Freeform 9"/>
            <p:cNvSpPr/>
            <p:nvPr/>
          </p:nvSpPr>
          <p:spPr>
            <a:xfrm flipH="1" flipV="1">
              <a:off x="6219826" y="5618956"/>
              <a:ext cx="2038350" cy="462756"/>
            </a:xfrm>
            <a:custGeom>
              <a:avLst/>
              <a:gdLst>
                <a:gd name="connsiteX0" fmla="*/ 0 w 2038350"/>
                <a:gd name="connsiteY0" fmla="*/ 454818 h 462756"/>
                <a:gd name="connsiteX1" fmla="*/ 428625 w 2038350"/>
                <a:gd name="connsiteY1" fmla="*/ 450056 h 462756"/>
                <a:gd name="connsiteX2" fmla="*/ 762000 w 2038350"/>
                <a:gd name="connsiteY2" fmla="*/ 378618 h 462756"/>
                <a:gd name="connsiteX3" fmla="*/ 919163 w 2038350"/>
                <a:gd name="connsiteY3" fmla="*/ 207168 h 462756"/>
                <a:gd name="connsiteX4" fmla="*/ 985838 w 2038350"/>
                <a:gd name="connsiteY4" fmla="*/ 59531 h 462756"/>
                <a:gd name="connsiteX5" fmla="*/ 1028700 w 2038350"/>
                <a:gd name="connsiteY5" fmla="*/ 2381 h 462756"/>
                <a:gd name="connsiteX6" fmla="*/ 1085850 w 2038350"/>
                <a:gd name="connsiteY6" fmla="*/ 45243 h 462756"/>
                <a:gd name="connsiteX7" fmla="*/ 1157288 w 2038350"/>
                <a:gd name="connsiteY7" fmla="*/ 211931 h 462756"/>
                <a:gd name="connsiteX8" fmla="*/ 1266825 w 2038350"/>
                <a:gd name="connsiteY8" fmla="*/ 354806 h 462756"/>
                <a:gd name="connsiteX9" fmla="*/ 1528763 w 2038350"/>
                <a:gd name="connsiteY9" fmla="*/ 440531 h 462756"/>
                <a:gd name="connsiteX10" fmla="*/ 2038350 w 2038350"/>
                <a:gd name="connsiteY10" fmla="*/ 459581 h 46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8350" h="462756">
                  <a:moveTo>
                    <a:pt x="0" y="454818"/>
                  </a:moveTo>
                  <a:cubicBezTo>
                    <a:pt x="150812" y="458787"/>
                    <a:pt x="301625" y="462756"/>
                    <a:pt x="428625" y="450056"/>
                  </a:cubicBezTo>
                  <a:cubicBezTo>
                    <a:pt x="555625" y="437356"/>
                    <a:pt x="680244" y="419099"/>
                    <a:pt x="762000" y="378618"/>
                  </a:cubicBezTo>
                  <a:cubicBezTo>
                    <a:pt x="843756" y="338137"/>
                    <a:pt x="881857" y="260349"/>
                    <a:pt x="919163" y="207168"/>
                  </a:cubicBezTo>
                  <a:cubicBezTo>
                    <a:pt x="956469" y="153987"/>
                    <a:pt x="967582" y="93662"/>
                    <a:pt x="985838" y="59531"/>
                  </a:cubicBezTo>
                  <a:cubicBezTo>
                    <a:pt x="1004094" y="25400"/>
                    <a:pt x="1012031" y="4762"/>
                    <a:pt x="1028700" y="2381"/>
                  </a:cubicBezTo>
                  <a:cubicBezTo>
                    <a:pt x="1045369" y="0"/>
                    <a:pt x="1064419" y="10318"/>
                    <a:pt x="1085850" y="45243"/>
                  </a:cubicBezTo>
                  <a:cubicBezTo>
                    <a:pt x="1107281" y="80168"/>
                    <a:pt x="1127125" y="160337"/>
                    <a:pt x="1157288" y="211931"/>
                  </a:cubicBezTo>
                  <a:cubicBezTo>
                    <a:pt x="1187451" y="263525"/>
                    <a:pt x="1204912" y="316706"/>
                    <a:pt x="1266825" y="354806"/>
                  </a:cubicBezTo>
                  <a:cubicBezTo>
                    <a:pt x="1328738" y="392906"/>
                    <a:pt x="1400176" y="423069"/>
                    <a:pt x="1528763" y="440531"/>
                  </a:cubicBezTo>
                  <a:cubicBezTo>
                    <a:pt x="1657350" y="457993"/>
                    <a:pt x="1847850" y="458787"/>
                    <a:pt x="2038350" y="459581"/>
                  </a:cubicBezTo>
                </a:path>
              </a:pathLst>
            </a:cu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2895600" y="5619750"/>
              <a:ext cx="543877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3878952" y="5574268"/>
              <a:ext cx="3882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 smtClean="0">
                  <a:latin typeface="cmmi10"/>
                </a:rPr>
                <a:t>!</a:t>
              </a:r>
              <a:r>
                <a:rPr lang="en-AU" baseline="-25000" dirty="0" smtClean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en-AU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19904" y="5519738"/>
              <a:ext cx="4571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 smtClean="0">
                  <a:latin typeface="cmmi10"/>
                </a:rPr>
                <a:t>!</a:t>
              </a:r>
              <a:r>
                <a:rPr lang="en-AU" baseline="-25000" dirty="0" smtClean="0">
                  <a:latin typeface="Times New Roman" pitchFamily="18" charset="0"/>
                  <a:cs typeface="Times New Roman" pitchFamily="18" charset="0"/>
                </a:rPr>
                <a:t>as</a:t>
              </a:r>
              <a:endParaRPr lang="en-AU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410200" y="5562600"/>
              <a:ext cx="4138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 smtClean="0">
                  <a:latin typeface="cmmi10"/>
                </a:rPr>
                <a:t>!</a:t>
              </a:r>
              <a:r>
                <a:rPr lang="en-AU" baseline="-25000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endParaRPr lang="en-AU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43400" y="4953000"/>
              <a:ext cx="914400" cy="379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2800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n(</a:t>
              </a:r>
              <a:r>
                <a:rPr lang="en-AU" sz="2800" baseline="-25000" dirty="0" smtClean="0">
                  <a:solidFill>
                    <a:srgbClr val="C00000"/>
                  </a:solidFill>
                  <a:latin typeface="Symbol" pitchFamily="18" charset="2"/>
                  <a:cs typeface="Times New Roman" pitchFamily="18" charset="0"/>
                </a:rPr>
                <a:t>w</a:t>
              </a:r>
              <a:r>
                <a:rPr lang="en-AU" sz="2800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endParaRPr lang="en-AU" sz="2800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239000" y="4953000"/>
              <a:ext cx="914400" cy="379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2800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n(</a:t>
              </a:r>
              <a:r>
                <a:rPr lang="en-AU" sz="2800" baseline="-25000" dirty="0" smtClean="0">
                  <a:solidFill>
                    <a:srgbClr val="C00000"/>
                  </a:solidFill>
                  <a:latin typeface="Symbol" pitchFamily="18" charset="2"/>
                  <a:cs typeface="Times New Roman" pitchFamily="18" charset="0"/>
                </a:rPr>
                <a:t>w</a:t>
              </a:r>
              <a:r>
                <a:rPr lang="en-AU" sz="2800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endParaRPr lang="en-AU" sz="2800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00800" y="5638800"/>
              <a:ext cx="1143000" cy="379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2800" baseline="-25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-g(</a:t>
              </a:r>
              <a:r>
                <a:rPr lang="en-AU" sz="2800" baseline="-25000" dirty="0" smtClean="0">
                  <a:solidFill>
                    <a:srgbClr val="002060"/>
                  </a:solidFill>
                  <a:latin typeface="Symbol" pitchFamily="18" charset="2"/>
                  <a:cs typeface="Times New Roman" pitchFamily="18" charset="0"/>
                </a:rPr>
                <a:t>w</a:t>
              </a:r>
              <a:r>
                <a:rPr lang="en-AU" sz="2800" baseline="-25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endParaRPr lang="en-AU" sz="28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76600" y="5029200"/>
              <a:ext cx="1143000" cy="379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2800" baseline="-25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g(</a:t>
              </a:r>
              <a:r>
                <a:rPr lang="en-AU" sz="2800" baseline="-25000" dirty="0" smtClean="0">
                  <a:solidFill>
                    <a:srgbClr val="002060"/>
                  </a:solidFill>
                  <a:latin typeface="Symbol" pitchFamily="18" charset="2"/>
                  <a:cs typeface="Times New Roman" pitchFamily="18" charset="0"/>
                </a:rPr>
                <a:t>w</a:t>
              </a:r>
              <a:r>
                <a:rPr lang="en-AU" sz="2800" baseline="-25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endParaRPr lang="en-AU" sz="28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162182" y="4953000"/>
              <a:ext cx="37221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3200" baseline="-25000" dirty="0" smtClean="0">
                  <a:latin typeface="Symbol" pitchFamily="18" charset="2"/>
                  <a:cs typeface="Times New Roman" pitchFamily="18" charset="0"/>
                </a:rPr>
                <a:t>w</a:t>
              </a:r>
              <a:endParaRPr lang="en-AU" sz="3200" dirty="0"/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64500" y="5625818"/>
              <a:ext cx="72000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7174425" y="5621055"/>
              <a:ext cx="72000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2786895" y="300037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Slow light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26458" y="6030416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“Backward light”</a:t>
            </a:r>
          </a:p>
        </p:txBody>
      </p:sp>
      <p:cxnSp>
        <p:nvCxnSpPr>
          <p:cNvPr id="25" name="Straight Connector 24"/>
          <p:cNvCxnSpPr/>
          <p:nvPr/>
        </p:nvCxnSpPr>
        <p:spPr>
          <a:xfrm rot="5400000" flipH="1" flipV="1">
            <a:off x="6020112" y="5124160"/>
            <a:ext cx="1029780" cy="782732"/>
          </a:xfrm>
          <a:prstGeom prst="line">
            <a:avLst/>
          </a:prstGeom>
          <a:ln w="3175">
            <a:solidFill>
              <a:srgbClr val="0202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786895" y="3369704"/>
            <a:ext cx="427783" cy="345048"/>
          </a:xfrm>
          <a:prstGeom prst="line">
            <a:avLst/>
          </a:prstGeom>
          <a:ln w="3175">
            <a:solidFill>
              <a:srgbClr val="0202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85720" y="1142984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Phase measurements of group index:</a:t>
            </a:r>
          </a:p>
        </p:txBody>
      </p:sp>
      <p:cxnSp>
        <p:nvCxnSpPr>
          <p:cNvPr id="31" name="Straight Connector 30"/>
          <p:cNvCxnSpPr/>
          <p:nvPr/>
        </p:nvCxnSpPr>
        <p:spPr>
          <a:xfrm rot="16200000" flipV="1">
            <a:off x="7026042" y="3668463"/>
            <a:ext cx="739851" cy="638611"/>
          </a:xfrm>
          <a:prstGeom prst="line">
            <a:avLst/>
          </a:prstGeom>
          <a:ln w="3175">
            <a:solidFill>
              <a:srgbClr val="0202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715272" y="4357694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Fast light</a:t>
            </a:r>
          </a:p>
        </p:txBody>
      </p:sp>
    </p:spTree>
    <p:extLst>
      <p:ext uri="{BB962C8B-B14F-4D97-AF65-F5344CB8AC3E}">
        <p14:creationId xmlns:p14="http://schemas.microsoft.com/office/powerpoint/2010/main" val="948288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ow_light2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4348" y="1214422"/>
            <a:ext cx="3048000" cy="2286000"/>
          </a:xfrm>
          <a:prstGeom prst="rect">
            <a:avLst/>
          </a:prstGeom>
        </p:spPr>
      </p:pic>
      <p:pic>
        <p:nvPicPr>
          <p:cNvPr id="4" name="fast_light.mpg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4348" y="3786190"/>
            <a:ext cx="3048000" cy="2286000"/>
          </a:xfrm>
          <a:prstGeom prst="rect">
            <a:avLst/>
          </a:prstGeom>
        </p:spPr>
      </p:pic>
      <p:pic>
        <p:nvPicPr>
          <p:cNvPr id="5" name="backward_light.mpg">
            <a:hlinkClick r:id="" action="ppaction://media"/>
          </p:cNvPr>
          <p:cNvPicPr>
            <a:picLocks noRot="1"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0" y="3786190"/>
            <a:ext cx="3048000" cy="2286000"/>
          </a:xfrm>
          <a:prstGeom prst="rect">
            <a:avLst/>
          </a:prstGeom>
        </p:spPr>
      </p:pic>
      <p:sp>
        <p:nvSpPr>
          <p:cNvPr id="12292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816225" y="4710113"/>
            <a:ext cx="30163" cy="9525"/>
          </a:xfrm>
          <a:custGeom>
            <a:avLst/>
            <a:gdLst>
              <a:gd name="T0" fmla="+- 0 7821 7821"/>
              <a:gd name="T1" fmla="*/ T0 w 86"/>
              <a:gd name="T2" fmla="+- 0 13084 13084"/>
              <a:gd name="T3" fmla="*/ 13084 h 25"/>
              <a:gd name="T4" fmla="+- 0 7847 7821"/>
              <a:gd name="T5" fmla="*/ T4 w 86"/>
              <a:gd name="T6" fmla="+- 0 13100 13084"/>
              <a:gd name="T7" fmla="*/ 13100 h 25"/>
              <a:gd name="T8" fmla="+- 0 7858 7821"/>
              <a:gd name="T9" fmla="*/ T8 w 86"/>
              <a:gd name="T10" fmla="+- 0 13104 13084"/>
              <a:gd name="T11" fmla="*/ 13104 h 25"/>
              <a:gd name="T12" fmla="+- 0 7886 7821"/>
              <a:gd name="T13" fmla="*/ T12 w 86"/>
              <a:gd name="T14" fmla="+- 0 13104 13084"/>
              <a:gd name="T15" fmla="*/ 13104 h 25"/>
              <a:gd name="T16" fmla="+- 0 7893 7821"/>
              <a:gd name="T17" fmla="*/ T16 w 86"/>
              <a:gd name="T18" fmla="+- 0 13105 13084"/>
              <a:gd name="T19" fmla="*/ 13105 h 25"/>
              <a:gd name="T20" fmla="+- 0 7899 7821"/>
              <a:gd name="T21" fmla="*/ T20 w 86"/>
              <a:gd name="T22" fmla="+- 0 13105 13084"/>
              <a:gd name="T23" fmla="*/ 13105 h 25"/>
              <a:gd name="T24" fmla="+- 0 7906 7821"/>
              <a:gd name="T25" fmla="*/ T24 w 86"/>
              <a:gd name="T26" fmla="+- 0 13106 13084"/>
              <a:gd name="T27" fmla="*/ 13106 h 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</a:cxnLst>
            <a:rect l="0" t="0" r="r" b="b"/>
            <a:pathLst>
              <a:path w="86" h="25" extrusionOk="0">
                <a:moveTo>
                  <a:pt x="0" y="0"/>
                </a:moveTo>
                <a:cubicBezTo>
                  <a:pt x="26" y="16"/>
                  <a:pt x="37" y="20"/>
                  <a:pt x="65" y="20"/>
                </a:cubicBezTo>
                <a:cubicBezTo>
                  <a:pt x="72" y="21"/>
                  <a:pt x="78" y="21"/>
                  <a:pt x="85" y="22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4" name="Comment 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772400" y="2403475"/>
            <a:ext cx="20638" cy="7938"/>
          </a:xfrm>
          <a:custGeom>
            <a:avLst/>
            <a:gdLst>
              <a:gd name="T0" fmla="+- 0 21647 21590"/>
              <a:gd name="T1" fmla="*/ T0 w 58"/>
              <a:gd name="T2" fmla="+- 0 6696 6676"/>
              <a:gd name="T3" fmla="*/ 6696 h 21"/>
              <a:gd name="T4" fmla="+- 0 21621 21590"/>
              <a:gd name="T5" fmla="*/ T4 w 58"/>
              <a:gd name="T6" fmla="+- 0 6674 6676"/>
              <a:gd name="T7" fmla="*/ 6674 h 21"/>
              <a:gd name="T8" fmla="+- 0 21630 21590"/>
              <a:gd name="T9" fmla="*/ T8 w 58"/>
              <a:gd name="T10" fmla="+- 0 6679 6676"/>
              <a:gd name="T11" fmla="*/ 6679 h 21"/>
              <a:gd name="T12" fmla="+- 0 21606 21590"/>
              <a:gd name="T13" fmla="*/ T12 w 58"/>
              <a:gd name="T14" fmla="+- 0 6691 6676"/>
              <a:gd name="T15" fmla="*/ 6691 h 21"/>
              <a:gd name="T16" fmla="+- 0 21601 21590"/>
              <a:gd name="T17" fmla="*/ T16 w 58"/>
              <a:gd name="T18" fmla="+- 0 6692 6676"/>
              <a:gd name="T19" fmla="*/ 6692 h 21"/>
              <a:gd name="T20" fmla="+- 0 21595 21590"/>
              <a:gd name="T21" fmla="*/ T20 w 58"/>
              <a:gd name="T22" fmla="+- 0 6694 6676"/>
              <a:gd name="T23" fmla="*/ 6694 h 21"/>
              <a:gd name="T24" fmla="+- 0 21590 21590"/>
              <a:gd name="T25" fmla="*/ T24 w 58"/>
              <a:gd name="T26" fmla="+- 0 6695 6676"/>
              <a:gd name="T27" fmla="*/ 6695 h 2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</a:cxnLst>
            <a:rect l="0" t="0" r="r" b="b"/>
            <a:pathLst>
              <a:path w="58" h="21" extrusionOk="0">
                <a:moveTo>
                  <a:pt x="57" y="20"/>
                </a:moveTo>
                <a:cubicBezTo>
                  <a:pt x="31" y="-2"/>
                  <a:pt x="40" y="3"/>
                  <a:pt x="16" y="15"/>
                </a:cubicBezTo>
                <a:cubicBezTo>
                  <a:pt x="11" y="16"/>
                  <a:pt x="5" y="18"/>
                  <a:pt x="0" y="19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1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Outlook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1710592"/>
            <a:ext cx="439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b="1" dirty="0" smtClean="0"/>
              <a:t>Future directions and open questions: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7058" y="2276872"/>
            <a:ext cx="53014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AU" sz="1800" dirty="0" smtClean="0"/>
          </a:p>
          <a:p>
            <a:pPr>
              <a:buFont typeface="Arial" pitchFamily="34" charset="0"/>
              <a:buChar char="•"/>
            </a:pPr>
            <a:r>
              <a:rPr lang="en-AU" sz="1800" dirty="0" smtClean="0"/>
              <a:t> Is SBS feasible in CMOS-compatible materials?</a:t>
            </a:r>
          </a:p>
          <a:p>
            <a:pPr>
              <a:buFont typeface="Arial" pitchFamily="34" charset="0"/>
              <a:buChar char="•"/>
            </a:pPr>
            <a:endParaRPr lang="en-AU" sz="1800" dirty="0" smtClean="0"/>
          </a:p>
          <a:p>
            <a:pPr>
              <a:buFont typeface="Arial" pitchFamily="34" charset="0"/>
              <a:buChar char="•"/>
            </a:pPr>
            <a:r>
              <a:rPr lang="en-AU" sz="1800" dirty="0" smtClean="0"/>
              <a:t> The effect of 2D and 3D structure</a:t>
            </a:r>
          </a:p>
          <a:p>
            <a:pPr>
              <a:buFont typeface="Arial" pitchFamily="34" charset="0"/>
              <a:buChar char="•"/>
            </a:pPr>
            <a:endParaRPr lang="en-AU" sz="1800" dirty="0"/>
          </a:p>
          <a:p>
            <a:pPr>
              <a:buFont typeface="Arial" pitchFamily="34" charset="0"/>
              <a:buChar char="•"/>
            </a:pPr>
            <a:r>
              <a:rPr lang="en-AU" sz="1800" dirty="0" smtClean="0"/>
              <a:t> Can we create an </a:t>
            </a:r>
            <a:r>
              <a:rPr lang="en-AU" sz="1800" dirty="0" err="1" smtClean="0"/>
              <a:t>opto</a:t>
            </a:r>
            <a:r>
              <a:rPr lang="en-AU" sz="1800" dirty="0" smtClean="0"/>
              <a:t>-acoustic “</a:t>
            </a:r>
            <a:r>
              <a:rPr lang="en-AU" sz="1800" dirty="0" err="1" smtClean="0"/>
              <a:t>supermaterial</a:t>
            </a:r>
            <a:r>
              <a:rPr lang="en-AU" sz="1800" dirty="0" smtClean="0"/>
              <a:t>”?</a:t>
            </a:r>
          </a:p>
          <a:p>
            <a:endParaRPr lang="en-AU" sz="1800" dirty="0" smtClean="0"/>
          </a:p>
        </p:txBody>
      </p:sp>
    </p:spTree>
    <p:extLst>
      <p:ext uri="{BB962C8B-B14F-4D97-AF65-F5344CB8AC3E}">
        <p14:creationId xmlns:p14="http://schemas.microsoft.com/office/powerpoint/2010/main" val="2031596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57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75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On-chip slow and fast light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285720" y="1101194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u="sng" dirty="0" smtClean="0"/>
              <a:t>Slow-light on a chip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66489" y="2390798"/>
            <a:ext cx="3685431" cy="2305439"/>
            <a:chOff x="141172" y="2558609"/>
            <a:chExt cx="4157986" cy="27165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3125" t="6857" r="20000" b="8572"/>
            <a:stretch>
              <a:fillRect/>
            </a:stretch>
          </p:blipFill>
          <p:spPr bwMode="auto">
            <a:xfrm>
              <a:off x="467544" y="2558609"/>
              <a:ext cx="2962577" cy="2716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500984" y="4356535"/>
              <a:ext cx="691815" cy="507513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0800000" flipV="1">
              <a:off x="2770325" y="2682713"/>
              <a:ext cx="939569" cy="67368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41172" y="4338639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 smtClean="0"/>
                <a:t>Pump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20630" y="2987070"/>
              <a:ext cx="117852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 smtClean="0"/>
                <a:t>Counter-</a:t>
              </a:r>
              <a:br>
                <a:rPr lang="en-AU" sz="1400" dirty="0" smtClean="0"/>
              </a:br>
              <a:r>
                <a:rPr lang="en-AU" sz="1400" dirty="0" smtClean="0"/>
                <a:t>propagating </a:t>
              </a:r>
              <a:br>
                <a:rPr lang="en-AU" sz="1400" dirty="0" smtClean="0"/>
              </a:br>
              <a:r>
                <a:rPr lang="en-AU" sz="1400" dirty="0" smtClean="0"/>
                <a:t>light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85720" y="1556792"/>
            <a:ext cx="5181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Due to causality, this gain must be accompanied </a:t>
            </a:r>
            <a:br>
              <a:rPr lang="en-AU" sz="1800" dirty="0" smtClean="0"/>
            </a:br>
            <a:r>
              <a:rPr lang="en-AU" sz="1800" dirty="0" smtClean="0"/>
              <a:t>by a change in the refractive index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379118" y="2150368"/>
            <a:ext cx="4810228" cy="990600"/>
            <a:chOff x="2894806" y="4953000"/>
            <a:chExt cx="5649970" cy="1219996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2365977" y="5637277"/>
              <a:ext cx="1064548" cy="689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13"/>
            <p:cNvSpPr/>
            <p:nvPr/>
          </p:nvSpPr>
          <p:spPr>
            <a:xfrm>
              <a:off x="2900363" y="5151438"/>
              <a:ext cx="2162175" cy="969962"/>
            </a:xfrm>
            <a:custGeom>
              <a:avLst/>
              <a:gdLst>
                <a:gd name="connsiteX0" fmla="*/ 0 w 2162175"/>
                <a:gd name="connsiteY0" fmla="*/ 606425 h 969962"/>
                <a:gd name="connsiteX1" fmla="*/ 319087 w 2162175"/>
                <a:gd name="connsiteY1" fmla="*/ 654050 h 969962"/>
                <a:gd name="connsiteX2" fmla="*/ 628650 w 2162175"/>
                <a:gd name="connsiteY2" fmla="*/ 773112 h 969962"/>
                <a:gd name="connsiteX3" fmla="*/ 800100 w 2162175"/>
                <a:gd name="connsiteY3" fmla="*/ 906462 h 969962"/>
                <a:gd name="connsiteX4" fmla="*/ 895350 w 2162175"/>
                <a:gd name="connsiteY4" fmla="*/ 954087 h 969962"/>
                <a:gd name="connsiteX5" fmla="*/ 952500 w 2162175"/>
                <a:gd name="connsiteY5" fmla="*/ 811212 h 969962"/>
                <a:gd name="connsiteX6" fmla="*/ 1023937 w 2162175"/>
                <a:gd name="connsiteY6" fmla="*/ 463550 h 969962"/>
                <a:gd name="connsiteX7" fmla="*/ 1100137 w 2162175"/>
                <a:gd name="connsiteY7" fmla="*/ 73025 h 969962"/>
                <a:gd name="connsiteX8" fmla="*/ 1181100 w 2162175"/>
                <a:gd name="connsiteY8" fmla="*/ 25400 h 969962"/>
                <a:gd name="connsiteX9" fmla="*/ 1390650 w 2162175"/>
                <a:gd name="connsiteY9" fmla="*/ 182562 h 969962"/>
                <a:gd name="connsiteX10" fmla="*/ 1766887 w 2162175"/>
                <a:gd name="connsiteY10" fmla="*/ 315912 h 969962"/>
                <a:gd name="connsiteX11" fmla="*/ 2162175 w 2162175"/>
                <a:gd name="connsiteY11" fmla="*/ 373062 h 969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2175" h="969962">
                  <a:moveTo>
                    <a:pt x="0" y="606425"/>
                  </a:moveTo>
                  <a:cubicBezTo>
                    <a:pt x="107156" y="616347"/>
                    <a:pt x="214312" y="626269"/>
                    <a:pt x="319087" y="654050"/>
                  </a:cubicBezTo>
                  <a:cubicBezTo>
                    <a:pt x="423862" y="681831"/>
                    <a:pt x="548481" y="731043"/>
                    <a:pt x="628650" y="773112"/>
                  </a:cubicBezTo>
                  <a:cubicBezTo>
                    <a:pt x="708819" y="815181"/>
                    <a:pt x="755650" y="876300"/>
                    <a:pt x="800100" y="906462"/>
                  </a:cubicBezTo>
                  <a:cubicBezTo>
                    <a:pt x="844550" y="936624"/>
                    <a:pt x="869950" y="969962"/>
                    <a:pt x="895350" y="954087"/>
                  </a:cubicBezTo>
                  <a:cubicBezTo>
                    <a:pt x="920750" y="938212"/>
                    <a:pt x="931069" y="892968"/>
                    <a:pt x="952500" y="811212"/>
                  </a:cubicBezTo>
                  <a:cubicBezTo>
                    <a:pt x="973931" y="729456"/>
                    <a:pt x="999331" y="586581"/>
                    <a:pt x="1023937" y="463550"/>
                  </a:cubicBezTo>
                  <a:cubicBezTo>
                    <a:pt x="1048543" y="340519"/>
                    <a:pt x="1073943" y="146050"/>
                    <a:pt x="1100137" y="73025"/>
                  </a:cubicBezTo>
                  <a:cubicBezTo>
                    <a:pt x="1126331" y="0"/>
                    <a:pt x="1132681" y="7144"/>
                    <a:pt x="1181100" y="25400"/>
                  </a:cubicBezTo>
                  <a:cubicBezTo>
                    <a:pt x="1229519" y="43656"/>
                    <a:pt x="1293019" y="134143"/>
                    <a:pt x="1390650" y="182562"/>
                  </a:cubicBezTo>
                  <a:cubicBezTo>
                    <a:pt x="1488281" y="230981"/>
                    <a:pt x="1638299" y="284162"/>
                    <a:pt x="1766887" y="315912"/>
                  </a:cubicBezTo>
                  <a:cubicBezTo>
                    <a:pt x="1895475" y="347662"/>
                    <a:pt x="2028825" y="360362"/>
                    <a:pt x="2162175" y="373062"/>
                  </a:cubicBezTo>
                </a:path>
              </a:pathLst>
            </a:custGeom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1800"/>
            </a:p>
          </p:txBody>
        </p:sp>
        <p:sp>
          <p:nvSpPr>
            <p:cNvPr id="15" name="Freeform 14"/>
            <p:cNvSpPr/>
            <p:nvPr/>
          </p:nvSpPr>
          <p:spPr>
            <a:xfrm flipH="1">
              <a:off x="6119813" y="5122863"/>
              <a:ext cx="2162175" cy="969962"/>
            </a:xfrm>
            <a:custGeom>
              <a:avLst/>
              <a:gdLst>
                <a:gd name="connsiteX0" fmla="*/ 0 w 2162175"/>
                <a:gd name="connsiteY0" fmla="*/ 606425 h 969962"/>
                <a:gd name="connsiteX1" fmla="*/ 319087 w 2162175"/>
                <a:gd name="connsiteY1" fmla="*/ 654050 h 969962"/>
                <a:gd name="connsiteX2" fmla="*/ 628650 w 2162175"/>
                <a:gd name="connsiteY2" fmla="*/ 773112 h 969962"/>
                <a:gd name="connsiteX3" fmla="*/ 800100 w 2162175"/>
                <a:gd name="connsiteY3" fmla="*/ 906462 h 969962"/>
                <a:gd name="connsiteX4" fmla="*/ 895350 w 2162175"/>
                <a:gd name="connsiteY4" fmla="*/ 954087 h 969962"/>
                <a:gd name="connsiteX5" fmla="*/ 952500 w 2162175"/>
                <a:gd name="connsiteY5" fmla="*/ 811212 h 969962"/>
                <a:gd name="connsiteX6" fmla="*/ 1023937 w 2162175"/>
                <a:gd name="connsiteY6" fmla="*/ 463550 h 969962"/>
                <a:gd name="connsiteX7" fmla="*/ 1100137 w 2162175"/>
                <a:gd name="connsiteY7" fmla="*/ 73025 h 969962"/>
                <a:gd name="connsiteX8" fmla="*/ 1181100 w 2162175"/>
                <a:gd name="connsiteY8" fmla="*/ 25400 h 969962"/>
                <a:gd name="connsiteX9" fmla="*/ 1390650 w 2162175"/>
                <a:gd name="connsiteY9" fmla="*/ 182562 h 969962"/>
                <a:gd name="connsiteX10" fmla="*/ 1766887 w 2162175"/>
                <a:gd name="connsiteY10" fmla="*/ 315912 h 969962"/>
                <a:gd name="connsiteX11" fmla="*/ 2162175 w 2162175"/>
                <a:gd name="connsiteY11" fmla="*/ 373062 h 969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2175" h="969962">
                  <a:moveTo>
                    <a:pt x="0" y="606425"/>
                  </a:moveTo>
                  <a:cubicBezTo>
                    <a:pt x="107156" y="616347"/>
                    <a:pt x="214312" y="626269"/>
                    <a:pt x="319087" y="654050"/>
                  </a:cubicBezTo>
                  <a:cubicBezTo>
                    <a:pt x="423862" y="681831"/>
                    <a:pt x="548481" y="731043"/>
                    <a:pt x="628650" y="773112"/>
                  </a:cubicBezTo>
                  <a:cubicBezTo>
                    <a:pt x="708819" y="815181"/>
                    <a:pt x="755650" y="876300"/>
                    <a:pt x="800100" y="906462"/>
                  </a:cubicBezTo>
                  <a:cubicBezTo>
                    <a:pt x="844550" y="936624"/>
                    <a:pt x="869950" y="969962"/>
                    <a:pt x="895350" y="954087"/>
                  </a:cubicBezTo>
                  <a:cubicBezTo>
                    <a:pt x="920750" y="938212"/>
                    <a:pt x="931069" y="892968"/>
                    <a:pt x="952500" y="811212"/>
                  </a:cubicBezTo>
                  <a:cubicBezTo>
                    <a:pt x="973931" y="729456"/>
                    <a:pt x="999331" y="586581"/>
                    <a:pt x="1023937" y="463550"/>
                  </a:cubicBezTo>
                  <a:cubicBezTo>
                    <a:pt x="1048543" y="340519"/>
                    <a:pt x="1073943" y="146050"/>
                    <a:pt x="1100137" y="73025"/>
                  </a:cubicBezTo>
                  <a:cubicBezTo>
                    <a:pt x="1126331" y="0"/>
                    <a:pt x="1132681" y="7144"/>
                    <a:pt x="1181100" y="25400"/>
                  </a:cubicBezTo>
                  <a:cubicBezTo>
                    <a:pt x="1229519" y="43656"/>
                    <a:pt x="1293019" y="134143"/>
                    <a:pt x="1390650" y="182562"/>
                  </a:cubicBezTo>
                  <a:cubicBezTo>
                    <a:pt x="1488281" y="230981"/>
                    <a:pt x="1638299" y="284162"/>
                    <a:pt x="1766887" y="315912"/>
                  </a:cubicBezTo>
                  <a:cubicBezTo>
                    <a:pt x="1895475" y="347662"/>
                    <a:pt x="2028825" y="360362"/>
                    <a:pt x="2162175" y="373062"/>
                  </a:cubicBezTo>
                </a:path>
              </a:pathLst>
            </a:custGeom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180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5581650" y="5324475"/>
              <a:ext cx="0" cy="29527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895600" y="5160170"/>
              <a:ext cx="2038350" cy="462756"/>
            </a:xfrm>
            <a:custGeom>
              <a:avLst/>
              <a:gdLst>
                <a:gd name="connsiteX0" fmla="*/ 0 w 2038350"/>
                <a:gd name="connsiteY0" fmla="*/ 454818 h 462756"/>
                <a:gd name="connsiteX1" fmla="*/ 428625 w 2038350"/>
                <a:gd name="connsiteY1" fmla="*/ 450056 h 462756"/>
                <a:gd name="connsiteX2" fmla="*/ 762000 w 2038350"/>
                <a:gd name="connsiteY2" fmla="*/ 378618 h 462756"/>
                <a:gd name="connsiteX3" fmla="*/ 919163 w 2038350"/>
                <a:gd name="connsiteY3" fmla="*/ 207168 h 462756"/>
                <a:gd name="connsiteX4" fmla="*/ 985838 w 2038350"/>
                <a:gd name="connsiteY4" fmla="*/ 59531 h 462756"/>
                <a:gd name="connsiteX5" fmla="*/ 1028700 w 2038350"/>
                <a:gd name="connsiteY5" fmla="*/ 2381 h 462756"/>
                <a:gd name="connsiteX6" fmla="*/ 1085850 w 2038350"/>
                <a:gd name="connsiteY6" fmla="*/ 45243 h 462756"/>
                <a:gd name="connsiteX7" fmla="*/ 1157288 w 2038350"/>
                <a:gd name="connsiteY7" fmla="*/ 211931 h 462756"/>
                <a:gd name="connsiteX8" fmla="*/ 1266825 w 2038350"/>
                <a:gd name="connsiteY8" fmla="*/ 354806 h 462756"/>
                <a:gd name="connsiteX9" fmla="*/ 1528763 w 2038350"/>
                <a:gd name="connsiteY9" fmla="*/ 440531 h 462756"/>
                <a:gd name="connsiteX10" fmla="*/ 2038350 w 2038350"/>
                <a:gd name="connsiteY10" fmla="*/ 459581 h 46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8350" h="462756">
                  <a:moveTo>
                    <a:pt x="0" y="454818"/>
                  </a:moveTo>
                  <a:cubicBezTo>
                    <a:pt x="150812" y="458787"/>
                    <a:pt x="301625" y="462756"/>
                    <a:pt x="428625" y="450056"/>
                  </a:cubicBezTo>
                  <a:cubicBezTo>
                    <a:pt x="555625" y="437356"/>
                    <a:pt x="680244" y="419099"/>
                    <a:pt x="762000" y="378618"/>
                  </a:cubicBezTo>
                  <a:cubicBezTo>
                    <a:pt x="843756" y="338137"/>
                    <a:pt x="881857" y="260349"/>
                    <a:pt x="919163" y="207168"/>
                  </a:cubicBezTo>
                  <a:cubicBezTo>
                    <a:pt x="956469" y="153987"/>
                    <a:pt x="967582" y="93662"/>
                    <a:pt x="985838" y="59531"/>
                  </a:cubicBezTo>
                  <a:cubicBezTo>
                    <a:pt x="1004094" y="25400"/>
                    <a:pt x="1012031" y="4762"/>
                    <a:pt x="1028700" y="2381"/>
                  </a:cubicBezTo>
                  <a:cubicBezTo>
                    <a:pt x="1045369" y="0"/>
                    <a:pt x="1064419" y="10318"/>
                    <a:pt x="1085850" y="45243"/>
                  </a:cubicBezTo>
                  <a:cubicBezTo>
                    <a:pt x="1107281" y="80168"/>
                    <a:pt x="1127125" y="160337"/>
                    <a:pt x="1157288" y="211931"/>
                  </a:cubicBezTo>
                  <a:cubicBezTo>
                    <a:pt x="1187451" y="263525"/>
                    <a:pt x="1204912" y="316706"/>
                    <a:pt x="1266825" y="354806"/>
                  </a:cubicBezTo>
                  <a:cubicBezTo>
                    <a:pt x="1328738" y="392906"/>
                    <a:pt x="1400176" y="423069"/>
                    <a:pt x="1528763" y="440531"/>
                  </a:cubicBezTo>
                  <a:cubicBezTo>
                    <a:pt x="1657350" y="457993"/>
                    <a:pt x="1847850" y="458787"/>
                    <a:pt x="2038350" y="459581"/>
                  </a:cubicBezTo>
                </a:path>
              </a:pathLst>
            </a:cu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1800"/>
            </a:p>
          </p:txBody>
        </p:sp>
        <p:sp>
          <p:nvSpPr>
            <p:cNvPr id="18" name="Freeform 17"/>
            <p:cNvSpPr/>
            <p:nvPr/>
          </p:nvSpPr>
          <p:spPr>
            <a:xfrm flipH="1" flipV="1">
              <a:off x="6219826" y="5618956"/>
              <a:ext cx="2038350" cy="462756"/>
            </a:xfrm>
            <a:custGeom>
              <a:avLst/>
              <a:gdLst>
                <a:gd name="connsiteX0" fmla="*/ 0 w 2038350"/>
                <a:gd name="connsiteY0" fmla="*/ 454818 h 462756"/>
                <a:gd name="connsiteX1" fmla="*/ 428625 w 2038350"/>
                <a:gd name="connsiteY1" fmla="*/ 450056 h 462756"/>
                <a:gd name="connsiteX2" fmla="*/ 762000 w 2038350"/>
                <a:gd name="connsiteY2" fmla="*/ 378618 h 462756"/>
                <a:gd name="connsiteX3" fmla="*/ 919163 w 2038350"/>
                <a:gd name="connsiteY3" fmla="*/ 207168 h 462756"/>
                <a:gd name="connsiteX4" fmla="*/ 985838 w 2038350"/>
                <a:gd name="connsiteY4" fmla="*/ 59531 h 462756"/>
                <a:gd name="connsiteX5" fmla="*/ 1028700 w 2038350"/>
                <a:gd name="connsiteY5" fmla="*/ 2381 h 462756"/>
                <a:gd name="connsiteX6" fmla="*/ 1085850 w 2038350"/>
                <a:gd name="connsiteY6" fmla="*/ 45243 h 462756"/>
                <a:gd name="connsiteX7" fmla="*/ 1157288 w 2038350"/>
                <a:gd name="connsiteY7" fmla="*/ 211931 h 462756"/>
                <a:gd name="connsiteX8" fmla="*/ 1266825 w 2038350"/>
                <a:gd name="connsiteY8" fmla="*/ 354806 h 462756"/>
                <a:gd name="connsiteX9" fmla="*/ 1528763 w 2038350"/>
                <a:gd name="connsiteY9" fmla="*/ 440531 h 462756"/>
                <a:gd name="connsiteX10" fmla="*/ 2038350 w 2038350"/>
                <a:gd name="connsiteY10" fmla="*/ 459581 h 46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8350" h="462756">
                  <a:moveTo>
                    <a:pt x="0" y="454818"/>
                  </a:moveTo>
                  <a:cubicBezTo>
                    <a:pt x="150812" y="458787"/>
                    <a:pt x="301625" y="462756"/>
                    <a:pt x="428625" y="450056"/>
                  </a:cubicBezTo>
                  <a:cubicBezTo>
                    <a:pt x="555625" y="437356"/>
                    <a:pt x="680244" y="419099"/>
                    <a:pt x="762000" y="378618"/>
                  </a:cubicBezTo>
                  <a:cubicBezTo>
                    <a:pt x="843756" y="338137"/>
                    <a:pt x="881857" y="260349"/>
                    <a:pt x="919163" y="207168"/>
                  </a:cubicBezTo>
                  <a:cubicBezTo>
                    <a:pt x="956469" y="153987"/>
                    <a:pt x="967582" y="93662"/>
                    <a:pt x="985838" y="59531"/>
                  </a:cubicBezTo>
                  <a:cubicBezTo>
                    <a:pt x="1004094" y="25400"/>
                    <a:pt x="1012031" y="4762"/>
                    <a:pt x="1028700" y="2381"/>
                  </a:cubicBezTo>
                  <a:cubicBezTo>
                    <a:pt x="1045369" y="0"/>
                    <a:pt x="1064419" y="10318"/>
                    <a:pt x="1085850" y="45243"/>
                  </a:cubicBezTo>
                  <a:cubicBezTo>
                    <a:pt x="1107281" y="80168"/>
                    <a:pt x="1127125" y="160337"/>
                    <a:pt x="1157288" y="211931"/>
                  </a:cubicBezTo>
                  <a:cubicBezTo>
                    <a:pt x="1187451" y="263525"/>
                    <a:pt x="1204912" y="316706"/>
                    <a:pt x="1266825" y="354806"/>
                  </a:cubicBezTo>
                  <a:cubicBezTo>
                    <a:pt x="1328738" y="392906"/>
                    <a:pt x="1400176" y="423069"/>
                    <a:pt x="1528763" y="440531"/>
                  </a:cubicBezTo>
                  <a:cubicBezTo>
                    <a:pt x="1657350" y="457993"/>
                    <a:pt x="1847850" y="458787"/>
                    <a:pt x="2038350" y="459581"/>
                  </a:cubicBezTo>
                </a:path>
              </a:pathLst>
            </a:cu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180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2895600" y="5619750"/>
              <a:ext cx="543877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3878952" y="5574268"/>
              <a:ext cx="456026" cy="4548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800" dirty="0" smtClean="0">
                  <a:latin typeface="cmmi10"/>
                </a:rPr>
                <a:t>!</a:t>
              </a:r>
              <a:r>
                <a:rPr lang="en-AU" sz="1800" baseline="-25000" dirty="0" smtClean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en-AU" sz="18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919904" y="5519738"/>
              <a:ext cx="536987" cy="4548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800" dirty="0" smtClean="0">
                  <a:latin typeface="cmmi10"/>
                </a:rPr>
                <a:t>!</a:t>
              </a:r>
              <a:r>
                <a:rPr lang="en-AU" sz="1800" baseline="-25000" dirty="0" smtClean="0">
                  <a:latin typeface="Times New Roman" pitchFamily="18" charset="0"/>
                  <a:cs typeface="Times New Roman" pitchFamily="18" charset="0"/>
                </a:rPr>
                <a:t>as</a:t>
              </a:r>
              <a:endParaRPr lang="en-AU" sz="18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410200" y="5562600"/>
              <a:ext cx="486152" cy="4548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800" dirty="0" smtClean="0">
                  <a:latin typeface="cmmi10"/>
                </a:rPr>
                <a:t>!</a:t>
              </a:r>
              <a:r>
                <a:rPr lang="en-AU" sz="1800" baseline="-25000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endParaRPr lang="en-AU" sz="18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43400" y="4953000"/>
              <a:ext cx="914400" cy="366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2000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n(</a:t>
              </a:r>
              <a:r>
                <a:rPr lang="en-AU" sz="2000" baseline="-25000" dirty="0" smtClean="0">
                  <a:solidFill>
                    <a:srgbClr val="C00000"/>
                  </a:solidFill>
                  <a:latin typeface="Symbol" pitchFamily="18" charset="2"/>
                  <a:cs typeface="Times New Roman" pitchFamily="18" charset="0"/>
                </a:rPr>
                <a:t>w</a:t>
              </a:r>
              <a:r>
                <a:rPr lang="en-AU" sz="2000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endParaRPr lang="en-AU" sz="2000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239000" y="4953000"/>
              <a:ext cx="914400" cy="366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2000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n(</a:t>
              </a:r>
              <a:r>
                <a:rPr lang="en-AU" sz="2000" baseline="-25000" dirty="0" smtClean="0">
                  <a:solidFill>
                    <a:srgbClr val="C00000"/>
                  </a:solidFill>
                  <a:latin typeface="Symbol" pitchFamily="18" charset="2"/>
                  <a:cs typeface="Times New Roman" pitchFamily="18" charset="0"/>
                </a:rPr>
                <a:t>w</a:t>
              </a:r>
              <a:r>
                <a:rPr lang="en-AU" sz="2000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endParaRPr lang="en-AU" sz="2000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00800" y="5638800"/>
              <a:ext cx="1143001" cy="366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2000" baseline="-25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-g(</a:t>
              </a:r>
              <a:r>
                <a:rPr lang="en-AU" sz="2000" baseline="-25000" dirty="0" smtClean="0">
                  <a:solidFill>
                    <a:srgbClr val="002060"/>
                  </a:solidFill>
                  <a:latin typeface="Symbol" pitchFamily="18" charset="2"/>
                  <a:cs typeface="Times New Roman" pitchFamily="18" charset="0"/>
                </a:rPr>
                <a:t>w</a:t>
              </a:r>
              <a:r>
                <a:rPr lang="en-AU" sz="2000" baseline="-25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endParaRPr lang="en-AU" sz="20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276600" y="5029200"/>
              <a:ext cx="1143001" cy="366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2000" baseline="-25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g(</a:t>
              </a:r>
              <a:r>
                <a:rPr lang="en-AU" sz="2000" baseline="-25000" dirty="0" smtClean="0">
                  <a:solidFill>
                    <a:srgbClr val="002060"/>
                  </a:solidFill>
                  <a:latin typeface="Symbol" pitchFamily="18" charset="2"/>
                  <a:cs typeface="Times New Roman" pitchFamily="18" charset="0"/>
                </a:rPr>
                <a:t>w</a:t>
              </a:r>
              <a:r>
                <a:rPr lang="en-AU" sz="2000" baseline="-250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endParaRPr lang="en-AU" sz="20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62182" y="4953000"/>
              <a:ext cx="382594" cy="568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baseline="-25000" dirty="0" smtClean="0">
                  <a:latin typeface="Symbol" pitchFamily="18" charset="2"/>
                  <a:cs typeface="Times New Roman" pitchFamily="18" charset="0"/>
                </a:rPr>
                <a:t>w</a:t>
              </a:r>
              <a:endParaRPr lang="en-AU" dirty="0"/>
            </a:p>
          </p:txBody>
        </p:sp>
        <p:cxnSp>
          <p:nvCxnSpPr>
            <p:cNvPr id="28" name="Straight Connector 27"/>
            <p:cNvCxnSpPr/>
            <p:nvPr/>
          </p:nvCxnSpPr>
          <p:spPr>
            <a:xfrm rot="5400000" flipH="1" flipV="1">
              <a:off x="3964500" y="5625818"/>
              <a:ext cx="72000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7174425" y="5621055"/>
              <a:ext cx="72000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 descr="pulses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883" y="3703940"/>
            <a:ext cx="4097977" cy="239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pulses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883" y="3703940"/>
            <a:ext cx="4097977" cy="239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pulses-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883" y="3703940"/>
            <a:ext cx="4097977" cy="239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pulses-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883" y="3703940"/>
            <a:ext cx="4097977" cy="239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pulses-f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883" y="3712911"/>
            <a:ext cx="4097977" cy="232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pulses-al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200" y="3691704"/>
            <a:ext cx="4097977" cy="232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956909" y="5949280"/>
            <a:ext cx="27915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AU" sz="1600" dirty="0">
                <a:solidFill>
                  <a:schemeClr val="tx2">
                    <a:lumMod val="50000"/>
                  </a:schemeClr>
                </a:solidFill>
              </a:rPr>
              <a:t>Max Delay = 22 ns</a:t>
            </a:r>
          </a:p>
          <a:p>
            <a:pPr eaLnBrk="1" hangingPunct="1"/>
            <a:r>
              <a:rPr lang="en-AU" sz="1600" dirty="0">
                <a:solidFill>
                  <a:schemeClr val="tx2">
                    <a:lumMod val="50000"/>
                  </a:schemeClr>
                </a:solidFill>
              </a:rPr>
              <a:t>Max Advancement = 7 ns</a:t>
            </a:r>
          </a:p>
        </p:txBody>
      </p:sp>
      <p:sp>
        <p:nvSpPr>
          <p:cNvPr id="39" name="Right Arrow 38"/>
          <p:cNvSpPr/>
          <p:nvPr/>
        </p:nvSpPr>
        <p:spPr>
          <a:xfrm>
            <a:off x="4945979" y="6152199"/>
            <a:ext cx="902697" cy="368590"/>
          </a:xfrm>
          <a:prstGeom prst="rightArrow">
            <a:avLst/>
          </a:prstGeom>
          <a:solidFill>
            <a:srgbClr val="FF0000"/>
          </a:solidFill>
          <a:ln w="38100">
            <a:noFill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0"/>
          <a:stretch>
            <a:fillRect/>
          </a:stretch>
        </p:blipFill>
        <p:spPr bwMode="auto">
          <a:xfrm>
            <a:off x="5631901" y="1075490"/>
            <a:ext cx="3313442" cy="641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1" name="Straight Arrow Connector 40"/>
          <p:cNvCxnSpPr/>
          <p:nvPr/>
        </p:nvCxnSpPr>
        <p:spPr>
          <a:xfrm flipH="1">
            <a:off x="7850583" y="3982036"/>
            <a:ext cx="5922" cy="52652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968245" y="3975409"/>
            <a:ext cx="1106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Increasing </a:t>
            </a:r>
            <a:br>
              <a:rPr lang="en-AU" sz="1400" dirty="0" smtClean="0"/>
            </a:br>
            <a:r>
              <a:rPr lang="en-AU" sz="1400" dirty="0" smtClean="0"/>
              <a:t>power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98202" y="5117623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Demonstration of </a:t>
            </a:r>
            <a:br>
              <a:rPr lang="en-AU" sz="1800" dirty="0" smtClean="0"/>
            </a:br>
            <a:r>
              <a:rPr lang="en-AU" sz="1800" dirty="0" smtClean="0"/>
              <a:t>slow-light on a chip:</a:t>
            </a:r>
          </a:p>
        </p:txBody>
      </p:sp>
      <p:pic>
        <p:nvPicPr>
          <p:cNvPr id="44" name="Picture 43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8" t="70401" r="52408" b="7100"/>
          <a:stretch/>
        </p:blipFill>
        <p:spPr bwMode="auto">
          <a:xfrm>
            <a:off x="2474355" y="4869160"/>
            <a:ext cx="1449573" cy="114325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9136" y="6140752"/>
            <a:ext cx="41682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 smtClean="0"/>
              <a:t>Pant et </a:t>
            </a:r>
            <a:r>
              <a:rPr lang="en-AU" sz="1400" dirty="0"/>
              <a:t>al. </a:t>
            </a:r>
            <a:r>
              <a:rPr lang="en-AU" sz="1400" i="1" dirty="0" smtClean="0"/>
              <a:t>Optics </a:t>
            </a:r>
            <a:r>
              <a:rPr lang="en-AU" sz="1400" i="1" dirty="0"/>
              <a:t>letters</a:t>
            </a:r>
            <a:r>
              <a:rPr lang="en-AU" sz="1400" dirty="0"/>
              <a:t>  </a:t>
            </a:r>
            <a:r>
              <a:rPr lang="en-AU" sz="1400" dirty="0" smtClean="0"/>
              <a:t>37.5 </a:t>
            </a:r>
            <a:r>
              <a:rPr lang="en-AU" sz="1400" dirty="0"/>
              <a:t>(2012): 969-971.</a:t>
            </a:r>
          </a:p>
        </p:txBody>
      </p:sp>
    </p:spTree>
    <p:extLst>
      <p:ext uri="{BB962C8B-B14F-4D97-AF65-F5344CB8AC3E}">
        <p14:creationId xmlns:p14="http://schemas.microsoft.com/office/powerpoint/2010/main" val="596198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Challenges in SBS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207570" y="2204864"/>
            <a:ext cx="299312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sz="1800" dirty="0" smtClean="0"/>
          </a:p>
          <a:p>
            <a:endParaRPr lang="en-AU" sz="1800" dirty="0" smtClean="0"/>
          </a:p>
          <a:p>
            <a:endParaRPr lang="en-AU" sz="1800" dirty="0"/>
          </a:p>
          <a:p>
            <a:pPr marL="342900" indent="-342900">
              <a:buAutoNum type="arabicPeriod"/>
            </a:pPr>
            <a:r>
              <a:rPr lang="en-AU" sz="1800" dirty="0" smtClean="0"/>
              <a:t>Theory</a:t>
            </a:r>
            <a:br>
              <a:rPr lang="en-AU" sz="1800" dirty="0" smtClean="0"/>
            </a:br>
            <a:endParaRPr lang="en-AU" sz="1800" dirty="0" smtClean="0"/>
          </a:p>
          <a:p>
            <a:pPr marL="342900" indent="-342900">
              <a:buAutoNum type="arabicPeriod"/>
            </a:pPr>
            <a:endParaRPr lang="en-AU" sz="1800" dirty="0"/>
          </a:p>
          <a:p>
            <a:pPr marL="342900" indent="-342900">
              <a:buAutoNum type="arabicPeriod"/>
            </a:pPr>
            <a:r>
              <a:rPr lang="en-AU" sz="1800" dirty="0" smtClean="0"/>
              <a:t>Materials and structures</a:t>
            </a:r>
          </a:p>
          <a:p>
            <a:r>
              <a:rPr lang="en-AU" sz="1800" dirty="0" smtClean="0"/>
              <a:t/>
            </a:r>
            <a:br>
              <a:rPr lang="en-AU" sz="1800" dirty="0" smtClean="0"/>
            </a:br>
            <a:endParaRPr lang="en-AU" sz="1800" dirty="0" smtClean="0"/>
          </a:p>
          <a:p>
            <a:r>
              <a:rPr lang="en-AU" sz="1800" dirty="0" smtClean="0"/>
              <a:t>3. Loss</a:t>
            </a:r>
          </a:p>
          <a:p>
            <a:pPr marL="342900" indent="-342900">
              <a:buAutoNum type="arabicPeriod"/>
            </a:pPr>
            <a:endParaRPr lang="en-AU" sz="1800" dirty="0"/>
          </a:p>
          <a:p>
            <a:pPr marL="342900" indent="-342900">
              <a:buAutoNum type="arabicPeriod"/>
            </a:pPr>
            <a:endParaRPr lang="en-AU" sz="1800" dirty="0"/>
          </a:p>
          <a:p>
            <a:endParaRPr lang="en-AU" sz="1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678456" y="2810170"/>
            <a:ext cx="1851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Optical forces are </a:t>
            </a:r>
            <a:br>
              <a:rPr lang="en-AU" sz="1600" dirty="0" smtClean="0"/>
            </a:br>
            <a:r>
              <a:rPr lang="en-AU" sz="1600" dirty="0" smtClean="0"/>
              <a:t>complicated!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95936" y="4509120"/>
            <a:ext cx="2763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What works for light doesn’t </a:t>
            </a:r>
            <a:br>
              <a:rPr lang="en-AU" sz="1600" dirty="0" smtClean="0"/>
            </a:br>
            <a:r>
              <a:rPr lang="en-AU" sz="1600" dirty="0" smtClean="0"/>
              <a:t>work for sound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3688" y="5668134"/>
            <a:ext cx="3435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Fundamental limitations arise from</a:t>
            </a:r>
            <a:br>
              <a:rPr lang="en-AU" sz="1600" dirty="0" smtClean="0"/>
            </a:br>
            <a:r>
              <a:rPr lang="en-AU" sz="1600" i="1" dirty="0" smtClean="0"/>
              <a:t>nonlinear</a:t>
            </a:r>
            <a:r>
              <a:rPr lang="en-AU" sz="1600" dirty="0" smtClean="0"/>
              <a:t> losses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6170" y="1124744"/>
            <a:ext cx="3608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The grand vision: on-chip SBS in </a:t>
            </a:r>
            <a:br>
              <a:rPr lang="en-AU" sz="1800" dirty="0" smtClean="0"/>
            </a:br>
            <a:r>
              <a:rPr lang="en-AU" sz="1800" dirty="0" smtClean="0"/>
              <a:t>CMOS-compatible materials</a:t>
            </a:r>
          </a:p>
        </p:txBody>
      </p:sp>
      <p:pic>
        <p:nvPicPr>
          <p:cNvPr id="6146" name="Picture 2" descr="C:\Users\chris_admin\Google Drive\Documents\Research\Notes\Brillouin\OPN article\microwave processo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3"/>
          <a:stretch/>
        </p:blipFill>
        <p:spPr bwMode="auto">
          <a:xfrm>
            <a:off x="4997691" y="1127437"/>
            <a:ext cx="3824853" cy="287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1475656" y="3112655"/>
            <a:ext cx="1147471" cy="10032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641365" y="2670509"/>
            <a:ext cx="1851789" cy="864096"/>
          </a:xfrm>
          <a:prstGeom prst="roundRect">
            <a:avLst/>
          </a:prstGeom>
          <a:noFill/>
          <a:ln w="38100">
            <a:solidFill>
              <a:srgbClr val="C0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2195736" y="4293096"/>
            <a:ext cx="1718205" cy="51851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932178" y="4369459"/>
            <a:ext cx="2827656" cy="864096"/>
          </a:xfrm>
          <a:prstGeom prst="roundRect">
            <a:avLst/>
          </a:prstGeom>
          <a:noFill/>
          <a:ln w="38100">
            <a:solidFill>
              <a:srgbClr val="C0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1043609" y="5093895"/>
            <a:ext cx="648072" cy="43457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1691680" y="5528474"/>
            <a:ext cx="3455754" cy="864096"/>
          </a:xfrm>
          <a:prstGeom prst="roundRect">
            <a:avLst/>
          </a:prstGeom>
          <a:noFill/>
          <a:ln w="38100">
            <a:solidFill>
              <a:srgbClr val="C0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207570" y="1975236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/>
              <a:t>However there are three big </a:t>
            </a:r>
            <a:r>
              <a:rPr lang="en-AU" sz="1800" dirty="0" smtClean="0"/>
              <a:t>challenges:</a:t>
            </a:r>
          </a:p>
        </p:txBody>
      </p:sp>
    </p:spTree>
    <p:extLst>
      <p:ext uri="{BB962C8B-B14F-4D97-AF65-F5344CB8AC3E}">
        <p14:creationId xmlns:p14="http://schemas.microsoft.com/office/powerpoint/2010/main" val="402555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Theory of SBS: new formulation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93" y="1546592"/>
            <a:ext cx="3297938" cy="626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0397" y="2190184"/>
            <a:ext cx="3192530" cy="62576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1920" y="2948023"/>
            <a:ext cx="3492279" cy="62499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27584" y="2067083"/>
            <a:ext cx="135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Optical fields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8877" y="3091242"/>
            <a:ext cx="1391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Acoustic field</a:t>
            </a:r>
          </a:p>
        </p:txBody>
      </p:sp>
      <p:sp>
        <p:nvSpPr>
          <p:cNvPr id="12" name="Left Brace 11"/>
          <p:cNvSpPr/>
          <p:nvPr/>
        </p:nvSpPr>
        <p:spPr>
          <a:xfrm>
            <a:off x="2317653" y="1895194"/>
            <a:ext cx="263237" cy="734291"/>
          </a:xfrm>
          <a:prstGeom prst="leftBrace">
            <a:avLst>
              <a:gd name="adj1" fmla="val 25000"/>
              <a:gd name="adj2" fmla="val 5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179512" y="5229200"/>
            <a:ext cx="3942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u="sng" dirty="0" smtClean="0"/>
              <a:t>However</a:t>
            </a:r>
            <a:r>
              <a:rPr lang="en-AU" sz="1800" dirty="0" smtClean="0"/>
              <a:t>: optical forces in materials</a:t>
            </a:r>
            <a:br>
              <a:rPr lang="en-AU" sz="1800" dirty="0" smtClean="0"/>
            </a:br>
            <a:r>
              <a:rPr lang="en-AU" sz="1800" dirty="0" smtClean="0"/>
              <a:t>(and at boundaries) are complicated!</a:t>
            </a:r>
          </a:p>
        </p:txBody>
      </p:sp>
      <p:pic>
        <p:nvPicPr>
          <p:cNvPr id="23" name="Picture 2" descr="C:\Users\iman\Desktop\ANZCOP2013\ppt\picturs\Ex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143" y="4500787"/>
            <a:ext cx="9429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iman\Desktop\ANZCOP2013\ppt\picturs\Ey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4" t="21653" r="-5976" b="22960"/>
          <a:stretch>
            <a:fillRect/>
          </a:stretch>
        </p:blipFill>
        <p:spPr bwMode="auto">
          <a:xfrm>
            <a:off x="5504143" y="5119464"/>
            <a:ext cx="968188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35886" y="4522404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AU" sz="1800" baseline="-25000" dirty="0"/>
              <a:t>1</a:t>
            </a:r>
            <a:endParaRPr lang="en-AU" sz="1800" baseline="-250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5135886" y="527769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AU" sz="1800" baseline="-25000" dirty="0" smtClean="0"/>
              <a:t>2</a:t>
            </a:r>
          </a:p>
        </p:txBody>
      </p:sp>
      <p:pic>
        <p:nvPicPr>
          <p:cNvPr id="3" name="Picture 2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6307" y="4516130"/>
            <a:ext cx="2294627" cy="27737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" descr="C:\Users\iman\Desktop\ANZCOP2013\ppt\picturs\RP01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414" y="4293096"/>
            <a:ext cx="2035466" cy="146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9512" y="6217567"/>
            <a:ext cx="6667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Barnett</a:t>
            </a:r>
            <a:r>
              <a:rPr lang="en-AU" sz="1400" dirty="0"/>
              <a:t>, S. M., &amp; Loudon, R</a:t>
            </a:r>
            <a:r>
              <a:rPr lang="en-AU" sz="1400" dirty="0" smtClean="0"/>
              <a:t>. </a:t>
            </a:r>
            <a:r>
              <a:rPr lang="en-AU" sz="1400" dirty="0"/>
              <a:t> </a:t>
            </a:r>
            <a:r>
              <a:rPr lang="en-AU" sz="1400" i="1" dirty="0" smtClean="0"/>
              <a:t>Phil. Trans. Roy. Soc. </a:t>
            </a:r>
            <a:r>
              <a:rPr lang="en-AU" sz="1400" i="1" dirty="0" err="1" smtClean="0"/>
              <a:t>Lond</a:t>
            </a:r>
            <a:r>
              <a:rPr lang="en-AU" sz="1400" i="1" dirty="0" smtClean="0"/>
              <a:t>. A</a:t>
            </a:r>
            <a:r>
              <a:rPr lang="en-AU" sz="1400" dirty="0"/>
              <a:t> </a:t>
            </a:r>
            <a:r>
              <a:rPr lang="en-AU" sz="1400" b="1" dirty="0" smtClean="0"/>
              <a:t>368</a:t>
            </a:r>
            <a:r>
              <a:rPr lang="en-AU" sz="1400" dirty="0" smtClean="0"/>
              <a:t>, 927-939 (2010).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9512" y="1034893"/>
            <a:ext cx="8058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u="sng" dirty="0" smtClean="0"/>
              <a:t>Theory:</a:t>
            </a:r>
            <a:r>
              <a:rPr lang="en-AU" sz="1800" dirty="0" smtClean="0"/>
              <a:t> Modelling of the interaction can be done via coupled mode equations</a:t>
            </a:r>
          </a:p>
        </p:txBody>
      </p:sp>
      <p:cxnSp>
        <p:nvCxnSpPr>
          <p:cNvPr id="31" name="Elbow Connector 30"/>
          <p:cNvCxnSpPr>
            <a:stCxn id="36" idx="2"/>
            <a:endCxn id="43" idx="0"/>
          </p:cNvCxnSpPr>
          <p:nvPr/>
        </p:nvCxnSpPr>
        <p:spPr>
          <a:xfrm rot="5400000">
            <a:off x="3377513" y="2411817"/>
            <a:ext cx="1040604" cy="3076562"/>
          </a:xfrm>
          <a:prstGeom prst="bentConnector3">
            <a:avLst>
              <a:gd name="adj1" fmla="val 30473"/>
            </a:avLst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5148064" y="2948023"/>
            <a:ext cx="576064" cy="481773"/>
          </a:xfrm>
          <a:prstGeom prst="roundRect">
            <a:avLst/>
          </a:prstGeom>
          <a:noFill/>
          <a:ln w="38100">
            <a:noFill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extBox 16"/>
          <p:cNvSpPr txBox="1"/>
          <p:nvPr/>
        </p:nvSpPr>
        <p:spPr>
          <a:xfrm>
            <a:off x="179512" y="3812116"/>
            <a:ext cx="44678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1800" dirty="0" smtClean="0"/>
              <a:t>The coupling terms involve </a:t>
            </a:r>
            <a:r>
              <a:rPr lang="en-AU" sz="1800" i="1" dirty="0" smtClean="0"/>
              <a:t>optical forces:</a:t>
            </a:r>
            <a:endParaRPr lang="en-AU" sz="1800" dirty="0" smtClean="0"/>
          </a:p>
        </p:txBody>
      </p:sp>
      <p:sp>
        <p:nvSpPr>
          <p:cNvPr id="43" name="Rounded Rectangle 42"/>
          <p:cNvSpPr/>
          <p:nvPr/>
        </p:nvSpPr>
        <p:spPr>
          <a:xfrm>
            <a:off x="2071502" y="4470400"/>
            <a:ext cx="576064" cy="369455"/>
          </a:xfrm>
          <a:prstGeom prst="roundRect">
            <a:avLst/>
          </a:prstGeom>
          <a:noFill/>
          <a:ln w="38100">
            <a:noFill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Rectangle 50"/>
          <p:cNvSpPr/>
          <p:nvPr/>
        </p:nvSpPr>
        <p:spPr>
          <a:xfrm>
            <a:off x="7408475" y="2996279"/>
            <a:ext cx="451675" cy="385259"/>
          </a:xfrm>
          <a:prstGeom prst="rect">
            <a:avLst/>
          </a:prstGeom>
          <a:scene3d>
            <a:camera prst="obliqueTopLeft">
              <a:rot lat="602169" lon="2347152" rev="286254"/>
            </a:camera>
            <a:lightRig rig="threePt" dir="t"/>
          </a:scene3d>
          <a:sp3d extrusionH="254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>
              <a:solidFill>
                <a:schemeClr val="lt1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7020272" y="3020291"/>
            <a:ext cx="378055" cy="1480496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7860150" y="3091242"/>
            <a:ext cx="936570" cy="1379159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21995" y="5913567"/>
            <a:ext cx="1241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Electric fields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698102" y="1897087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waveguide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020272" y="5651957"/>
            <a:ext cx="1776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dirty="0" smtClean="0"/>
              <a:t>Resulting boundary </a:t>
            </a:r>
            <a:br>
              <a:rPr lang="en-AU" sz="1400" dirty="0" smtClean="0"/>
            </a:br>
            <a:r>
              <a:rPr lang="en-AU" sz="1400" dirty="0" smtClean="0"/>
              <a:t>force</a:t>
            </a:r>
          </a:p>
        </p:txBody>
      </p:sp>
      <p:sp>
        <p:nvSpPr>
          <p:cNvPr id="63" name="Right Brace 62"/>
          <p:cNvSpPr/>
          <p:nvPr/>
        </p:nvSpPr>
        <p:spPr>
          <a:xfrm>
            <a:off x="6472331" y="4707070"/>
            <a:ext cx="331917" cy="810162"/>
          </a:xfrm>
          <a:prstGeom prst="rightBrace">
            <a:avLst>
              <a:gd name="adj1" fmla="val 28647"/>
              <a:gd name="adj2" fmla="val 5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8" name="Straight Connector 67"/>
          <p:cNvCxnSpPr/>
          <p:nvPr/>
        </p:nvCxnSpPr>
        <p:spPr>
          <a:xfrm flipH="1" flipV="1">
            <a:off x="7832436" y="3057236"/>
            <a:ext cx="147782" cy="230909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 flipV="1">
            <a:off x="7301558" y="2211477"/>
            <a:ext cx="437214" cy="41800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216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Theory of SBS: new formulation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1156102"/>
            <a:ext cx="359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u="sng" dirty="0" smtClean="0"/>
              <a:t>Solution</a:t>
            </a:r>
            <a:r>
              <a:rPr lang="en-AU" sz="1800" dirty="0" smtClean="0"/>
              <a:t>: avoid forces altogether.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061" y="1740831"/>
            <a:ext cx="5169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From perturbation theory of Maxwell’s equations: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540" y="2809186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For </a:t>
            </a:r>
            <a:r>
              <a:rPr lang="en-AU" sz="1800" i="1" dirty="0" smtClean="0"/>
              <a:t>reversible</a:t>
            </a:r>
            <a:r>
              <a:rPr lang="en-AU" sz="1800" dirty="0" smtClean="0"/>
              <a:t> interactions it can be shown that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061" y="3992371"/>
            <a:ext cx="5211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i.e. each scattering process has a corresponding </a:t>
            </a:r>
            <a:br>
              <a:rPr lang="en-AU" sz="1800" dirty="0" smtClean="0"/>
            </a:br>
            <a:r>
              <a:rPr lang="en-AU" sz="1800" dirty="0" smtClean="0"/>
              <a:t>optical force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65132" y="4725144"/>
            <a:ext cx="4446758" cy="1465483"/>
            <a:chOff x="2021420" y="4101353"/>
            <a:chExt cx="5325586" cy="1593912"/>
          </a:xfrm>
        </p:grpSpPr>
        <p:grpSp>
          <p:nvGrpSpPr>
            <p:cNvPr id="11" name="Group 7"/>
            <p:cNvGrpSpPr/>
            <p:nvPr/>
          </p:nvGrpSpPr>
          <p:grpSpPr>
            <a:xfrm>
              <a:off x="3643306" y="4158372"/>
              <a:ext cx="1072103" cy="696867"/>
              <a:chOff x="1368149" y="2"/>
              <a:chExt cx="1072103" cy="696867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1368149" y="2"/>
                <a:ext cx="1072103" cy="696867"/>
              </a:xfrm>
              <a:prstGeom prst="roundRect">
                <a:avLst/>
              </a:prstGeom>
              <a:solidFill>
                <a:srgbClr val="C0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Rounded Rectangle 4"/>
              <p:cNvSpPr/>
              <p:nvPr/>
            </p:nvSpPr>
            <p:spPr>
              <a:xfrm>
                <a:off x="1402167" y="34020"/>
                <a:ext cx="1004067" cy="6288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AU" sz="1200" kern="1200" dirty="0" smtClean="0"/>
                  <a:t>Light</a:t>
                </a:r>
                <a:endParaRPr lang="en-AU" sz="1200" kern="1200" dirty="0"/>
              </a:p>
            </p:txBody>
          </p:sp>
        </p:grpSp>
        <p:grpSp>
          <p:nvGrpSpPr>
            <p:cNvPr id="12" name="Group 10"/>
            <p:cNvGrpSpPr/>
            <p:nvPr/>
          </p:nvGrpSpPr>
          <p:grpSpPr>
            <a:xfrm>
              <a:off x="4899091" y="4998398"/>
              <a:ext cx="1808244" cy="696867"/>
              <a:chOff x="2677738" y="495381"/>
              <a:chExt cx="1808244" cy="696867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2790088" y="495381"/>
                <a:ext cx="1583544" cy="696867"/>
              </a:xfrm>
              <a:prstGeom prst="roundRect">
                <a:avLst/>
              </a:prstGeom>
              <a:solidFill>
                <a:srgbClr val="C0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Rounded Rectangle 4"/>
              <p:cNvSpPr/>
              <p:nvPr/>
            </p:nvSpPr>
            <p:spPr>
              <a:xfrm>
                <a:off x="2677738" y="542081"/>
                <a:ext cx="1808244" cy="6288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AU" sz="1200" kern="1200" dirty="0" smtClean="0"/>
                  <a:t>Mechanical Deformation</a:t>
                </a:r>
                <a:endParaRPr lang="en-AU" sz="1200" kern="1200" dirty="0"/>
              </a:p>
            </p:txBody>
          </p:sp>
        </p:grpSp>
        <p:sp>
          <p:nvSpPr>
            <p:cNvPr id="13" name="Freeform 12"/>
            <p:cNvSpPr/>
            <p:nvPr/>
          </p:nvSpPr>
          <p:spPr>
            <a:xfrm>
              <a:off x="4881282" y="4370294"/>
              <a:ext cx="712694" cy="457200"/>
            </a:xfrm>
            <a:custGeom>
              <a:avLst/>
              <a:gdLst>
                <a:gd name="connsiteX0" fmla="*/ 0 w 712694"/>
                <a:gd name="connsiteY0" fmla="*/ 0 h 457200"/>
                <a:gd name="connsiteX1" fmla="*/ 537883 w 712694"/>
                <a:gd name="connsiteY1" fmla="*/ 107577 h 457200"/>
                <a:gd name="connsiteX2" fmla="*/ 712694 w 712694"/>
                <a:gd name="connsiteY2" fmla="*/ 457200 h 457200"/>
                <a:gd name="connsiteX0" fmla="*/ 0 w 712694"/>
                <a:gd name="connsiteY0" fmla="*/ 0 h 457200"/>
                <a:gd name="connsiteX1" fmla="*/ 484094 w 712694"/>
                <a:gd name="connsiteY1" fmla="*/ 147918 h 457200"/>
                <a:gd name="connsiteX2" fmla="*/ 712694 w 712694"/>
                <a:gd name="connsiteY2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2694" h="457200">
                  <a:moveTo>
                    <a:pt x="0" y="0"/>
                  </a:moveTo>
                  <a:cubicBezTo>
                    <a:pt x="209550" y="15688"/>
                    <a:pt x="365312" y="71718"/>
                    <a:pt x="484094" y="147918"/>
                  </a:cubicBezTo>
                  <a:cubicBezTo>
                    <a:pt x="602876" y="224118"/>
                    <a:pt x="684679" y="320488"/>
                    <a:pt x="712694" y="457200"/>
                  </a:cubicBezTo>
                </a:path>
              </a:pathLst>
            </a:custGeom>
            <a:ln w="6350"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2000"/>
            </a:p>
          </p:txBody>
        </p:sp>
        <p:sp>
          <p:nvSpPr>
            <p:cNvPr id="14" name="Freeform 13"/>
            <p:cNvSpPr/>
            <p:nvPr/>
          </p:nvSpPr>
          <p:spPr>
            <a:xfrm flipH="1" flipV="1">
              <a:off x="3968697" y="4979894"/>
              <a:ext cx="712694" cy="457200"/>
            </a:xfrm>
            <a:custGeom>
              <a:avLst/>
              <a:gdLst>
                <a:gd name="connsiteX0" fmla="*/ 0 w 712694"/>
                <a:gd name="connsiteY0" fmla="*/ 0 h 457200"/>
                <a:gd name="connsiteX1" fmla="*/ 537883 w 712694"/>
                <a:gd name="connsiteY1" fmla="*/ 107577 h 457200"/>
                <a:gd name="connsiteX2" fmla="*/ 712694 w 712694"/>
                <a:gd name="connsiteY2" fmla="*/ 457200 h 457200"/>
                <a:gd name="connsiteX0" fmla="*/ 0 w 712694"/>
                <a:gd name="connsiteY0" fmla="*/ 0 h 457200"/>
                <a:gd name="connsiteX1" fmla="*/ 484094 w 712694"/>
                <a:gd name="connsiteY1" fmla="*/ 147918 h 457200"/>
                <a:gd name="connsiteX2" fmla="*/ 712694 w 712694"/>
                <a:gd name="connsiteY2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2694" h="457200">
                  <a:moveTo>
                    <a:pt x="0" y="0"/>
                  </a:moveTo>
                  <a:cubicBezTo>
                    <a:pt x="209550" y="15688"/>
                    <a:pt x="365312" y="71718"/>
                    <a:pt x="484094" y="147918"/>
                  </a:cubicBezTo>
                  <a:cubicBezTo>
                    <a:pt x="602876" y="224118"/>
                    <a:pt x="684679" y="320488"/>
                    <a:pt x="712694" y="457200"/>
                  </a:cubicBezTo>
                </a:path>
              </a:pathLst>
            </a:custGeom>
            <a:ln w="6350"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20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321222" y="4101353"/>
              <a:ext cx="2025784" cy="3682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600" b="1" dirty="0" smtClean="0"/>
                <a:t>Electrostriction</a:t>
              </a:r>
              <a:endParaRPr lang="en-AU" sz="16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21420" y="5077419"/>
              <a:ext cx="1970109" cy="3682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600" b="1" dirty="0" smtClean="0"/>
                <a:t>Photoelasticity</a:t>
              </a:r>
              <a:endParaRPr lang="en-AU" sz="1600" dirty="0"/>
            </a:p>
          </p:txBody>
        </p:sp>
      </p:grp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493" y="2276872"/>
            <a:ext cx="2728087" cy="32035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00"/>
          <a:stretch/>
        </p:blipFill>
        <p:spPr bwMode="auto">
          <a:xfrm>
            <a:off x="6074351" y="913611"/>
            <a:ext cx="2871232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3" r="6550"/>
          <a:stretch/>
        </p:blipFill>
        <p:spPr bwMode="auto">
          <a:xfrm>
            <a:off x="6176499" y="3229573"/>
            <a:ext cx="2753187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943028" y="5961118"/>
            <a:ext cx="4265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C. </a:t>
            </a:r>
            <a:r>
              <a:rPr lang="en-AU" sz="1200" dirty="0" smtClean="0"/>
              <a:t>Wolff et </a:t>
            </a:r>
            <a:r>
              <a:rPr lang="en-AU" sz="1200" dirty="0"/>
              <a:t>al. </a:t>
            </a:r>
            <a:r>
              <a:rPr lang="en-AU" sz="1200" dirty="0" smtClean="0"/>
              <a:t>Stimulated </a:t>
            </a:r>
            <a:r>
              <a:rPr lang="en-AU" sz="1200" dirty="0"/>
              <a:t>Brillouin scattering </a:t>
            </a:r>
            <a:r>
              <a:rPr lang="en-AU" sz="1200" dirty="0" smtClean="0"/>
              <a:t>in integrated </a:t>
            </a:r>
            <a:r>
              <a:rPr lang="en-AU" sz="1200" dirty="0"/>
              <a:t>photonic </a:t>
            </a:r>
            <a:r>
              <a:rPr lang="en-AU" sz="1200" dirty="0" smtClean="0"/>
              <a:t>waveguides, accepted in Phys. Rev A, June 2015</a:t>
            </a:r>
            <a:endParaRPr lang="en-AU" sz="1200" dirty="0"/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7889" y="3410316"/>
            <a:ext cx="1624491" cy="30182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247306" y="5046821"/>
            <a:ext cx="5385613" cy="1244139"/>
            <a:chOff x="247306" y="5046821"/>
            <a:chExt cx="5385613" cy="1244139"/>
          </a:xfrm>
        </p:grpSpPr>
        <p:sp>
          <p:nvSpPr>
            <p:cNvPr id="30" name="Rectangle 29"/>
            <p:cNvSpPr/>
            <p:nvPr/>
          </p:nvSpPr>
          <p:spPr>
            <a:xfrm>
              <a:off x="3590372" y="5046821"/>
              <a:ext cx="204254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600" b="1" dirty="0" smtClean="0"/>
                <a:t>Radiation pressure</a:t>
              </a:r>
              <a:endParaRPr lang="en-AU" sz="1600" b="1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47306" y="5952406"/>
              <a:ext cx="227177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600" b="1" dirty="0" smtClean="0"/>
                <a:t>Motion of boundaries</a:t>
              </a:r>
              <a:endParaRPr lang="en-AU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6750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18598" y="1141968"/>
            <a:ext cx="516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structure of the grating changes the relationship </a:t>
            </a:r>
            <a:b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between energy and momentum of the wave</a:t>
            </a:r>
            <a:endParaRPr lang="en-AU" sz="18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rot="5400000" flipH="1" flipV="1">
            <a:off x="3328168" y="4802717"/>
            <a:ext cx="2375694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4186212" y="5634567"/>
            <a:ext cx="2438400" cy="12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 flipH="1" flipV="1">
            <a:off x="4351312" y="3996267"/>
            <a:ext cx="1816100" cy="1485900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097312" y="3488267"/>
            <a:ext cx="430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mmi10"/>
                <a:ea typeface="+mn-ea"/>
                <a:cs typeface="+mn-cs"/>
              </a:rPr>
              <a:t>!</a:t>
            </a:r>
            <a:endParaRPr lang="en-AU" sz="1800" dirty="0">
              <a:solidFill>
                <a:prstClr val="black"/>
              </a:solidFill>
              <a:latin typeface="cmmi10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370612" y="5698067"/>
            <a:ext cx="31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mmi10"/>
                <a:ea typeface="+mn-ea"/>
                <a:cs typeface="+mn-cs"/>
              </a:rPr>
              <a:t>k</a:t>
            </a:r>
            <a:endParaRPr lang="en-AU" sz="1800" dirty="0">
              <a:solidFill>
                <a:prstClr val="black"/>
              </a:solidFill>
              <a:latin typeface="cmmi10"/>
              <a:ea typeface="+mn-ea"/>
              <a:cs typeface="+mn-cs"/>
            </a:endParaRPr>
          </a:p>
        </p:txBody>
      </p:sp>
      <p:sp>
        <p:nvSpPr>
          <p:cNvPr id="74" name="Freeform 73"/>
          <p:cNvSpPr/>
          <p:nvPr/>
        </p:nvSpPr>
        <p:spPr>
          <a:xfrm>
            <a:off x="404110" y="2500306"/>
            <a:ext cx="1310370" cy="259469"/>
          </a:xfrm>
          <a:custGeom>
            <a:avLst/>
            <a:gdLst>
              <a:gd name="connsiteX0" fmla="*/ 0 w 4140200"/>
              <a:gd name="connsiteY0" fmla="*/ 433917 h 762000"/>
              <a:gd name="connsiteX1" fmla="*/ 342900 w 4140200"/>
              <a:gd name="connsiteY1" fmla="*/ 52917 h 762000"/>
              <a:gd name="connsiteX2" fmla="*/ 787400 w 4140200"/>
              <a:gd name="connsiteY2" fmla="*/ 751417 h 762000"/>
              <a:gd name="connsiteX3" fmla="*/ 1257300 w 4140200"/>
              <a:gd name="connsiteY3" fmla="*/ 40217 h 762000"/>
              <a:gd name="connsiteX4" fmla="*/ 1701800 w 4140200"/>
              <a:gd name="connsiteY4" fmla="*/ 713317 h 762000"/>
              <a:gd name="connsiteX5" fmla="*/ 2108200 w 4140200"/>
              <a:gd name="connsiteY5" fmla="*/ 65617 h 762000"/>
              <a:gd name="connsiteX6" fmla="*/ 2552700 w 4140200"/>
              <a:gd name="connsiteY6" fmla="*/ 713317 h 762000"/>
              <a:gd name="connsiteX7" fmla="*/ 2946400 w 4140200"/>
              <a:gd name="connsiteY7" fmla="*/ 40217 h 762000"/>
              <a:gd name="connsiteX8" fmla="*/ 3429000 w 4140200"/>
              <a:gd name="connsiteY8" fmla="*/ 700617 h 762000"/>
              <a:gd name="connsiteX9" fmla="*/ 3797300 w 4140200"/>
              <a:gd name="connsiteY9" fmla="*/ 408517 h 762000"/>
              <a:gd name="connsiteX10" fmla="*/ 4140200 w 4140200"/>
              <a:gd name="connsiteY10" fmla="*/ 383117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40200" h="762000">
                <a:moveTo>
                  <a:pt x="0" y="433917"/>
                </a:moveTo>
                <a:cubicBezTo>
                  <a:pt x="105833" y="216958"/>
                  <a:pt x="211667" y="0"/>
                  <a:pt x="342900" y="52917"/>
                </a:cubicBezTo>
                <a:cubicBezTo>
                  <a:pt x="474133" y="105834"/>
                  <a:pt x="635000" y="753534"/>
                  <a:pt x="787400" y="751417"/>
                </a:cubicBezTo>
                <a:cubicBezTo>
                  <a:pt x="939800" y="749300"/>
                  <a:pt x="1104900" y="46567"/>
                  <a:pt x="1257300" y="40217"/>
                </a:cubicBezTo>
                <a:cubicBezTo>
                  <a:pt x="1409700" y="33867"/>
                  <a:pt x="1559983" y="709084"/>
                  <a:pt x="1701800" y="713317"/>
                </a:cubicBezTo>
                <a:cubicBezTo>
                  <a:pt x="1843617" y="717550"/>
                  <a:pt x="1966383" y="65617"/>
                  <a:pt x="2108200" y="65617"/>
                </a:cubicBezTo>
                <a:cubicBezTo>
                  <a:pt x="2250017" y="65617"/>
                  <a:pt x="2413000" y="717550"/>
                  <a:pt x="2552700" y="713317"/>
                </a:cubicBezTo>
                <a:cubicBezTo>
                  <a:pt x="2692400" y="709084"/>
                  <a:pt x="2800350" y="42334"/>
                  <a:pt x="2946400" y="40217"/>
                </a:cubicBezTo>
                <a:cubicBezTo>
                  <a:pt x="3092450" y="38100"/>
                  <a:pt x="3287183" y="639234"/>
                  <a:pt x="3429000" y="700617"/>
                </a:cubicBezTo>
                <a:cubicBezTo>
                  <a:pt x="3570817" y="762000"/>
                  <a:pt x="3678767" y="461434"/>
                  <a:pt x="3797300" y="408517"/>
                </a:cubicBezTo>
                <a:cubicBezTo>
                  <a:pt x="3915833" y="355600"/>
                  <a:pt x="4083050" y="389467"/>
                  <a:pt x="4140200" y="383117"/>
                </a:cubicBezTo>
              </a:path>
            </a:pathLst>
          </a:custGeom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black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2297" y="2844800"/>
            <a:ext cx="865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Photon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AU" sz="1800" dirty="0" smtClean="0">
                <a:solidFill>
                  <a:prstClr val="black"/>
                </a:solidFill>
                <a:latin typeface="cmmi10"/>
                <a:ea typeface="+mn-ea"/>
                <a:cs typeface="+mn-cs"/>
              </a:rPr>
              <a:t>!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</a:t>
            </a:r>
            <a:r>
              <a:rPr lang="en-AU" sz="1800" b="1" dirty="0" smtClean="0">
                <a:solidFill>
                  <a:prstClr val="black"/>
                </a:solidFill>
                <a:latin typeface="cmmi10"/>
                <a:ea typeface="+mn-ea"/>
                <a:cs typeface="+mn-cs"/>
              </a:rPr>
              <a:t>k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139145" y="3646501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mmi10"/>
                <a:ea typeface="+mn-ea"/>
                <a:cs typeface="+mn-cs"/>
              </a:rPr>
              <a:t>!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= k c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951499" y="3421454"/>
            <a:ext cx="1226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“normal”</a:t>
            </a:r>
            <a:br>
              <a:rPr lang="en-AU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AU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relationship:</a:t>
            </a:r>
            <a:endParaRPr lang="en-AU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72948" y="4606394"/>
            <a:ext cx="827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energy</a:t>
            </a:r>
            <a:endParaRPr lang="en-AU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87598" y="3864242"/>
            <a:ext cx="11685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momentum</a:t>
            </a:r>
            <a:endParaRPr lang="en-AU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 rot="16200000" flipV="1">
            <a:off x="80673" y="4003315"/>
            <a:ext cx="1137368" cy="26505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10800000">
            <a:off x="984414" y="3491131"/>
            <a:ext cx="430185" cy="402689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80" idx="1"/>
          </p:cNvCxnSpPr>
          <p:nvPr/>
        </p:nvCxnSpPr>
        <p:spPr>
          <a:xfrm rot="10800000" flipV="1">
            <a:off x="6016487" y="3713841"/>
            <a:ext cx="935012" cy="142541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08"/>
          <p:cNvGrpSpPr/>
          <p:nvPr/>
        </p:nvGrpSpPr>
        <p:grpSpPr>
          <a:xfrm>
            <a:off x="2446312" y="3678767"/>
            <a:ext cx="3702697" cy="2002367"/>
            <a:chOff x="3962400" y="3632200"/>
            <a:chExt cx="3702697" cy="2002367"/>
          </a:xfrm>
        </p:grpSpPr>
        <p:sp>
          <p:nvSpPr>
            <p:cNvPr id="77" name="Freeform 76"/>
            <p:cNvSpPr/>
            <p:nvPr/>
          </p:nvSpPr>
          <p:spPr>
            <a:xfrm>
              <a:off x="5990167" y="4826000"/>
              <a:ext cx="1674930" cy="808567"/>
            </a:xfrm>
            <a:custGeom>
              <a:avLst/>
              <a:gdLst>
                <a:gd name="connsiteX0" fmla="*/ 42333 w 1528233"/>
                <a:gd name="connsiteY0" fmla="*/ 723900 h 808567"/>
                <a:gd name="connsiteX1" fmla="*/ 131233 w 1528233"/>
                <a:gd name="connsiteY1" fmla="*/ 711200 h 808567"/>
                <a:gd name="connsiteX2" fmla="*/ 829733 w 1528233"/>
                <a:gd name="connsiteY2" fmla="*/ 139700 h 808567"/>
                <a:gd name="connsiteX3" fmla="*/ 1528233 w 1528233"/>
                <a:gd name="connsiteY3" fmla="*/ 0 h 80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8233" h="808567">
                  <a:moveTo>
                    <a:pt x="42333" y="723900"/>
                  </a:moveTo>
                  <a:cubicBezTo>
                    <a:pt x="21166" y="766233"/>
                    <a:pt x="0" y="808567"/>
                    <a:pt x="131233" y="711200"/>
                  </a:cubicBezTo>
                  <a:cubicBezTo>
                    <a:pt x="262466" y="613833"/>
                    <a:pt x="596900" y="258233"/>
                    <a:pt x="829733" y="139700"/>
                  </a:cubicBezTo>
                  <a:cubicBezTo>
                    <a:pt x="1062566" y="21167"/>
                    <a:pt x="1295399" y="10583"/>
                    <a:pt x="1528233" y="0"/>
                  </a:cubicBezTo>
                </a:path>
              </a:pathLst>
            </a:cu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black"/>
                </a:solidFill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6019800" y="3632200"/>
              <a:ext cx="1397000" cy="499533"/>
            </a:xfrm>
            <a:custGeom>
              <a:avLst/>
              <a:gdLst>
                <a:gd name="connsiteX0" fmla="*/ 0 w 1397000"/>
                <a:gd name="connsiteY0" fmla="*/ 482600 h 499533"/>
                <a:gd name="connsiteX1" fmla="*/ 800100 w 1397000"/>
                <a:gd name="connsiteY1" fmla="*/ 419100 h 499533"/>
                <a:gd name="connsiteX2" fmla="*/ 1397000 w 1397000"/>
                <a:gd name="connsiteY2" fmla="*/ 0 h 499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7000" h="499533">
                  <a:moveTo>
                    <a:pt x="0" y="482600"/>
                  </a:moveTo>
                  <a:cubicBezTo>
                    <a:pt x="283633" y="491066"/>
                    <a:pt x="567267" y="499533"/>
                    <a:pt x="800100" y="419100"/>
                  </a:cubicBezTo>
                  <a:cubicBezTo>
                    <a:pt x="1032933" y="338667"/>
                    <a:pt x="1214966" y="169333"/>
                    <a:pt x="1397000" y="0"/>
                  </a:cubicBezTo>
                </a:path>
              </a:pathLst>
            </a:cu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black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962400" y="4762500"/>
              <a:ext cx="1664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sz="16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Periodic structure</a:t>
              </a:r>
              <a:br>
                <a:rPr lang="en-AU" sz="16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AU" sz="16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relationship: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sz="1600" dirty="0" smtClean="0">
                  <a:solidFill>
                    <a:srgbClr val="4F81BD"/>
                  </a:solidFill>
                  <a:latin typeface="Calibri"/>
                  <a:ea typeface="+mn-ea"/>
                  <a:cs typeface="+mn-cs"/>
                </a:rPr>
                <a:t>It’s complicated</a:t>
              </a:r>
              <a:endParaRPr lang="en-AU" sz="1600" dirty="0">
                <a:solidFill>
                  <a:srgbClr val="4F81BD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5410200" y="5131088"/>
              <a:ext cx="1062201" cy="83458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5400000" flipH="1" flipV="1">
              <a:off x="5371956" y="4241944"/>
              <a:ext cx="952788" cy="825500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674308" y="1837740"/>
            <a:ext cx="5283718" cy="1346208"/>
            <a:chOff x="1791920" y="2285992"/>
            <a:chExt cx="5283718" cy="1346208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3"/>
            <a:srcRect b="67543"/>
            <a:stretch>
              <a:fillRect/>
            </a:stretch>
          </p:blipFill>
          <p:spPr bwMode="auto">
            <a:xfrm>
              <a:off x="1791920" y="2285992"/>
              <a:ext cx="5283718" cy="1346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6" name="Group 25"/>
            <p:cNvGrpSpPr/>
            <p:nvPr/>
          </p:nvGrpSpPr>
          <p:grpSpPr>
            <a:xfrm>
              <a:off x="2259284" y="3048000"/>
              <a:ext cx="4698742" cy="79514"/>
              <a:chOff x="2259284" y="3048000"/>
              <a:chExt cx="4698742" cy="79514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flipV="1">
                <a:off x="2259284" y="3048000"/>
                <a:ext cx="1239290" cy="795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3286116" y="3048000"/>
                <a:ext cx="1239290" cy="795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V="1">
                <a:off x="4479446" y="3048000"/>
                <a:ext cx="1239290" cy="795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5718736" y="3048000"/>
                <a:ext cx="1239290" cy="795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6" name="Straight Connector 35"/>
          <p:cNvCxnSpPr/>
          <p:nvPr/>
        </p:nvCxnSpPr>
        <p:spPr>
          <a:xfrm flipV="1">
            <a:off x="4518991" y="4094922"/>
            <a:ext cx="1974574" cy="1537254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4518991" y="4015409"/>
            <a:ext cx="2054087" cy="1669774"/>
          </a:xfrm>
          <a:custGeom>
            <a:avLst/>
            <a:gdLst>
              <a:gd name="connsiteX0" fmla="*/ 0 w 2054087"/>
              <a:gd name="connsiteY0" fmla="*/ 1669774 h 1669774"/>
              <a:gd name="connsiteX1" fmla="*/ 556592 w 2054087"/>
              <a:gd name="connsiteY1" fmla="*/ 980661 h 1669774"/>
              <a:gd name="connsiteX2" fmla="*/ 1391479 w 2054087"/>
              <a:gd name="connsiteY2" fmla="*/ 543339 h 1669774"/>
              <a:gd name="connsiteX3" fmla="*/ 2054087 w 2054087"/>
              <a:gd name="connsiteY3" fmla="*/ 0 h 166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4087" h="1669774">
                <a:moveTo>
                  <a:pt x="0" y="1669774"/>
                </a:moveTo>
                <a:cubicBezTo>
                  <a:pt x="162339" y="1419087"/>
                  <a:pt x="324679" y="1168400"/>
                  <a:pt x="556592" y="980661"/>
                </a:cubicBezTo>
                <a:cubicBezTo>
                  <a:pt x="788505" y="792922"/>
                  <a:pt x="1141897" y="706782"/>
                  <a:pt x="1391479" y="543339"/>
                </a:cubicBezTo>
                <a:cubicBezTo>
                  <a:pt x="1641061" y="379896"/>
                  <a:pt x="1847574" y="189948"/>
                  <a:pt x="2054087" y="0"/>
                </a:cubicBezTo>
              </a:path>
            </a:pathLst>
          </a:custGeom>
          <a:ln>
            <a:solidFill>
              <a:srgbClr val="0202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TextBox 43"/>
          <p:cNvSpPr txBox="1"/>
          <p:nvPr/>
        </p:nvSpPr>
        <p:spPr>
          <a:xfrm>
            <a:off x="6912334" y="4314006"/>
            <a:ext cx="1206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Optical fibre</a:t>
            </a:r>
            <a:endParaRPr lang="en-AU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45" name="Straight Connector 44"/>
          <p:cNvCxnSpPr>
            <a:stCxn id="44" idx="1"/>
          </p:cNvCxnSpPr>
          <p:nvPr/>
        </p:nvCxnSpPr>
        <p:spPr>
          <a:xfrm rot="10800000">
            <a:off x="6228522" y="4412975"/>
            <a:ext cx="683812" cy="70309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0218" y="2160104"/>
            <a:ext cx="894124" cy="19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0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5704766" y="1268760"/>
            <a:ext cx="2798231" cy="2483796"/>
          </a:xfrm>
          <a:custGeom>
            <a:avLst/>
            <a:gdLst>
              <a:gd name="connsiteX0" fmla="*/ 250004 w 3347662"/>
              <a:gd name="connsiteY0" fmla="*/ 2500045 h 2765461"/>
              <a:gd name="connsiteX1" fmla="*/ 2900736 w 3347662"/>
              <a:gd name="connsiteY1" fmla="*/ 1934967 h 2765461"/>
              <a:gd name="connsiteX2" fmla="*/ 2931559 w 3347662"/>
              <a:gd name="connsiteY2" fmla="*/ 1400710 h 2765461"/>
              <a:gd name="connsiteX3" fmla="*/ 2623334 w 3347662"/>
              <a:gd name="connsiteY3" fmla="*/ 1000018 h 2765461"/>
              <a:gd name="connsiteX4" fmla="*/ 2263738 w 3347662"/>
              <a:gd name="connsiteY4" fmla="*/ 743164 h 2765461"/>
              <a:gd name="connsiteX5" fmla="*/ 2037707 w 3347662"/>
              <a:gd name="connsiteY5" fmla="*/ 434940 h 2765461"/>
              <a:gd name="connsiteX6" fmla="*/ 1400709 w 3347662"/>
              <a:gd name="connsiteY6" fmla="*/ 342472 h 2765461"/>
              <a:gd name="connsiteX7" fmla="*/ 250004 w 3347662"/>
              <a:gd name="connsiteY7" fmla="*/ 2500045 h 2765461"/>
              <a:gd name="connsiteX0" fmla="*/ 250004 w 3347662"/>
              <a:gd name="connsiteY0" fmla="*/ 2500045 h 2500045"/>
              <a:gd name="connsiteX1" fmla="*/ 2900736 w 3347662"/>
              <a:gd name="connsiteY1" fmla="*/ 1934967 h 2500045"/>
              <a:gd name="connsiteX2" fmla="*/ 2931559 w 3347662"/>
              <a:gd name="connsiteY2" fmla="*/ 1400710 h 2500045"/>
              <a:gd name="connsiteX3" fmla="*/ 2623334 w 3347662"/>
              <a:gd name="connsiteY3" fmla="*/ 1000018 h 2500045"/>
              <a:gd name="connsiteX4" fmla="*/ 2263738 w 3347662"/>
              <a:gd name="connsiteY4" fmla="*/ 743164 h 2500045"/>
              <a:gd name="connsiteX5" fmla="*/ 2037707 w 3347662"/>
              <a:gd name="connsiteY5" fmla="*/ 434940 h 2500045"/>
              <a:gd name="connsiteX6" fmla="*/ 1400709 w 3347662"/>
              <a:gd name="connsiteY6" fmla="*/ 342472 h 2500045"/>
              <a:gd name="connsiteX7" fmla="*/ 250004 w 3347662"/>
              <a:gd name="connsiteY7" fmla="*/ 2500045 h 2500045"/>
              <a:gd name="connsiteX0" fmla="*/ 0 w 3097658"/>
              <a:gd name="connsiteY0" fmla="*/ 2500045 h 2500045"/>
              <a:gd name="connsiteX1" fmla="*/ 2650732 w 3097658"/>
              <a:gd name="connsiteY1" fmla="*/ 1934967 h 2500045"/>
              <a:gd name="connsiteX2" fmla="*/ 2681555 w 3097658"/>
              <a:gd name="connsiteY2" fmla="*/ 1400710 h 2500045"/>
              <a:gd name="connsiteX3" fmla="*/ 2373330 w 3097658"/>
              <a:gd name="connsiteY3" fmla="*/ 1000018 h 2500045"/>
              <a:gd name="connsiteX4" fmla="*/ 2013734 w 3097658"/>
              <a:gd name="connsiteY4" fmla="*/ 743164 h 2500045"/>
              <a:gd name="connsiteX5" fmla="*/ 1787703 w 3097658"/>
              <a:gd name="connsiteY5" fmla="*/ 434940 h 2500045"/>
              <a:gd name="connsiteX6" fmla="*/ 1150705 w 3097658"/>
              <a:gd name="connsiteY6" fmla="*/ 342472 h 2500045"/>
              <a:gd name="connsiteX7" fmla="*/ 0 w 3097658"/>
              <a:gd name="connsiteY7" fmla="*/ 2500045 h 2500045"/>
              <a:gd name="connsiteX0" fmla="*/ 0 w 3097658"/>
              <a:gd name="connsiteY0" fmla="*/ 2500045 h 2500045"/>
              <a:gd name="connsiteX1" fmla="*/ 2650732 w 3097658"/>
              <a:gd name="connsiteY1" fmla="*/ 1934967 h 2500045"/>
              <a:gd name="connsiteX2" fmla="*/ 2681555 w 3097658"/>
              <a:gd name="connsiteY2" fmla="*/ 1400710 h 2500045"/>
              <a:gd name="connsiteX3" fmla="*/ 2373330 w 3097658"/>
              <a:gd name="connsiteY3" fmla="*/ 1000018 h 2500045"/>
              <a:gd name="connsiteX4" fmla="*/ 2013734 w 3097658"/>
              <a:gd name="connsiteY4" fmla="*/ 743164 h 2500045"/>
              <a:gd name="connsiteX5" fmla="*/ 1787703 w 3097658"/>
              <a:gd name="connsiteY5" fmla="*/ 434940 h 2500045"/>
              <a:gd name="connsiteX6" fmla="*/ 1150705 w 3097658"/>
              <a:gd name="connsiteY6" fmla="*/ 342472 h 2500045"/>
              <a:gd name="connsiteX7" fmla="*/ 0 w 3097658"/>
              <a:gd name="connsiteY7" fmla="*/ 2500045 h 2500045"/>
              <a:gd name="connsiteX0" fmla="*/ 0 w 3097658"/>
              <a:gd name="connsiteY0" fmla="*/ 2500045 h 2500045"/>
              <a:gd name="connsiteX1" fmla="*/ 2650732 w 3097658"/>
              <a:gd name="connsiteY1" fmla="*/ 1934967 h 2500045"/>
              <a:gd name="connsiteX2" fmla="*/ 2681555 w 3097658"/>
              <a:gd name="connsiteY2" fmla="*/ 1400710 h 2500045"/>
              <a:gd name="connsiteX3" fmla="*/ 2373330 w 3097658"/>
              <a:gd name="connsiteY3" fmla="*/ 1000018 h 2500045"/>
              <a:gd name="connsiteX4" fmla="*/ 2013734 w 3097658"/>
              <a:gd name="connsiteY4" fmla="*/ 743164 h 2500045"/>
              <a:gd name="connsiteX5" fmla="*/ 1787703 w 3097658"/>
              <a:gd name="connsiteY5" fmla="*/ 434940 h 2500045"/>
              <a:gd name="connsiteX6" fmla="*/ 1150705 w 3097658"/>
              <a:gd name="connsiteY6" fmla="*/ 342472 h 2500045"/>
              <a:gd name="connsiteX7" fmla="*/ 0 w 3097658"/>
              <a:gd name="connsiteY7" fmla="*/ 2500045 h 2500045"/>
              <a:gd name="connsiteX0" fmla="*/ 0 w 2727789"/>
              <a:gd name="connsiteY0" fmla="*/ 2500045 h 2500045"/>
              <a:gd name="connsiteX1" fmla="*/ 2650732 w 2727789"/>
              <a:gd name="connsiteY1" fmla="*/ 1934967 h 2500045"/>
              <a:gd name="connsiteX2" fmla="*/ 2681555 w 2727789"/>
              <a:gd name="connsiteY2" fmla="*/ 1400710 h 2500045"/>
              <a:gd name="connsiteX3" fmla="*/ 2373330 w 2727789"/>
              <a:gd name="connsiteY3" fmla="*/ 1000018 h 2500045"/>
              <a:gd name="connsiteX4" fmla="*/ 2013734 w 2727789"/>
              <a:gd name="connsiteY4" fmla="*/ 743164 h 2500045"/>
              <a:gd name="connsiteX5" fmla="*/ 1787703 w 2727789"/>
              <a:gd name="connsiteY5" fmla="*/ 434940 h 2500045"/>
              <a:gd name="connsiteX6" fmla="*/ 1150705 w 2727789"/>
              <a:gd name="connsiteY6" fmla="*/ 342472 h 2500045"/>
              <a:gd name="connsiteX7" fmla="*/ 0 w 2727789"/>
              <a:gd name="connsiteY7" fmla="*/ 2500045 h 2500045"/>
              <a:gd name="connsiteX0" fmla="*/ 0 w 2774022"/>
              <a:gd name="connsiteY0" fmla="*/ 2500045 h 2500045"/>
              <a:gd name="connsiteX1" fmla="*/ 2650732 w 2774022"/>
              <a:gd name="connsiteY1" fmla="*/ 1934967 h 2500045"/>
              <a:gd name="connsiteX2" fmla="*/ 2681555 w 2774022"/>
              <a:gd name="connsiteY2" fmla="*/ 1400710 h 2500045"/>
              <a:gd name="connsiteX3" fmla="*/ 2373330 w 2774022"/>
              <a:gd name="connsiteY3" fmla="*/ 1000018 h 2500045"/>
              <a:gd name="connsiteX4" fmla="*/ 2013734 w 2774022"/>
              <a:gd name="connsiteY4" fmla="*/ 743164 h 2500045"/>
              <a:gd name="connsiteX5" fmla="*/ 1787703 w 2774022"/>
              <a:gd name="connsiteY5" fmla="*/ 434940 h 2500045"/>
              <a:gd name="connsiteX6" fmla="*/ 1150705 w 2774022"/>
              <a:gd name="connsiteY6" fmla="*/ 342472 h 2500045"/>
              <a:gd name="connsiteX7" fmla="*/ 0 w 2774022"/>
              <a:gd name="connsiteY7" fmla="*/ 2500045 h 2500045"/>
              <a:gd name="connsiteX0" fmla="*/ 0 w 2774022"/>
              <a:gd name="connsiteY0" fmla="*/ 2500045 h 2500045"/>
              <a:gd name="connsiteX1" fmla="*/ 2650732 w 2774022"/>
              <a:gd name="connsiteY1" fmla="*/ 1934967 h 2500045"/>
              <a:gd name="connsiteX2" fmla="*/ 2681555 w 2774022"/>
              <a:gd name="connsiteY2" fmla="*/ 1400710 h 2500045"/>
              <a:gd name="connsiteX3" fmla="*/ 2373330 w 2774022"/>
              <a:gd name="connsiteY3" fmla="*/ 1000018 h 2500045"/>
              <a:gd name="connsiteX4" fmla="*/ 2013734 w 2774022"/>
              <a:gd name="connsiteY4" fmla="*/ 743164 h 2500045"/>
              <a:gd name="connsiteX5" fmla="*/ 1787703 w 2774022"/>
              <a:gd name="connsiteY5" fmla="*/ 434940 h 2500045"/>
              <a:gd name="connsiteX6" fmla="*/ 1150705 w 2774022"/>
              <a:gd name="connsiteY6" fmla="*/ 342472 h 2500045"/>
              <a:gd name="connsiteX7" fmla="*/ 0 w 2774022"/>
              <a:gd name="connsiteY7" fmla="*/ 2500045 h 2500045"/>
              <a:gd name="connsiteX0" fmla="*/ 0 w 2774022"/>
              <a:gd name="connsiteY0" fmla="*/ 2500045 h 2500045"/>
              <a:gd name="connsiteX1" fmla="*/ 2650732 w 2774022"/>
              <a:gd name="connsiteY1" fmla="*/ 1934967 h 2500045"/>
              <a:gd name="connsiteX2" fmla="*/ 2681555 w 2774022"/>
              <a:gd name="connsiteY2" fmla="*/ 1400710 h 2500045"/>
              <a:gd name="connsiteX3" fmla="*/ 2373330 w 2774022"/>
              <a:gd name="connsiteY3" fmla="*/ 1000018 h 2500045"/>
              <a:gd name="connsiteX4" fmla="*/ 2013734 w 2774022"/>
              <a:gd name="connsiteY4" fmla="*/ 743164 h 2500045"/>
              <a:gd name="connsiteX5" fmla="*/ 1787703 w 2774022"/>
              <a:gd name="connsiteY5" fmla="*/ 434940 h 2500045"/>
              <a:gd name="connsiteX6" fmla="*/ 1150705 w 2774022"/>
              <a:gd name="connsiteY6" fmla="*/ 342472 h 2500045"/>
              <a:gd name="connsiteX7" fmla="*/ 0 w 2774022"/>
              <a:gd name="connsiteY7" fmla="*/ 2500045 h 2500045"/>
              <a:gd name="connsiteX0" fmla="*/ 0 w 2774022"/>
              <a:gd name="connsiteY0" fmla="*/ 2500045 h 2500045"/>
              <a:gd name="connsiteX1" fmla="*/ 2650732 w 2774022"/>
              <a:gd name="connsiteY1" fmla="*/ 1934967 h 2500045"/>
              <a:gd name="connsiteX2" fmla="*/ 2681555 w 2774022"/>
              <a:gd name="connsiteY2" fmla="*/ 1400710 h 2500045"/>
              <a:gd name="connsiteX3" fmla="*/ 2373330 w 2774022"/>
              <a:gd name="connsiteY3" fmla="*/ 1000018 h 2500045"/>
              <a:gd name="connsiteX4" fmla="*/ 2013734 w 2774022"/>
              <a:gd name="connsiteY4" fmla="*/ 743164 h 2500045"/>
              <a:gd name="connsiteX5" fmla="*/ 1787703 w 2774022"/>
              <a:gd name="connsiteY5" fmla="*/ 434940 h 2500045"/>
              <a:gd name="connsiteX6" fmla="*/ 1150705 w 2774022"/>
              <a:gd name="connsiteY6" fmla="*/ 342472 h 2500045"/>
              <a:gd name="connsiteX7" fmla="*/ 0 w 2774022"/>
              <a:gd name="connsiteY7" fmla="*/ 2500045 h 2500045"/>
              <a:gd name="connsiteX0" fmla="*/ 0 w 2774022"/>
              <a:gd name="connsiteY0" fmla="*/ 2500045 h 2501413"/>
              <a:gd name="connsiteX1" fmla="*/ 2650732 w 2774022"/>
              <a:gd name="connsiteY1" fmla="*/ 1934967 h 2501413"/>
              <a:gd name="connsiteX2" fmla="*/ 2681555 w 2774022"/>
              <a:gd name="connsiteY2" fmla="*/ 1400710 h 2501413"/>
              <a:gd name="connsiteX3" fmla="*/ 2373330 w 2774022"/>
              <a:gd name="connsiteY3" fmla="*/ 1000018 h 2501413"/>
              <a:gd name="connsiteX4" fmla="*/ 2013734 w 2774022"/>
              <a:gd name="connsiteY4" fmla="*/ 743164 h 2501413"/>
              <a:gd name="connsiteX5" fmla="*/ 1787703 w 2774022"/>
              <a:gd name="connsiteY5" fmla="*/ 434940 h 2501413"/>
              <a:gd name="connsiteX6" fmla="*/ 1150705 w 2774022"/>
              <a:gd name="connsiteY6" fmla="*/ 342472 h 2501413"/>
              <a:gd name="connsiteX7" fmla="*/ 0 w 2774022"/>
              <a:gd name="connsiteY7" fmla="*/ 2500045 h 250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74022" h="2501413">
                <a:moveTo>
                  <a:pt x="0" y="2500045"/>
                </a:moveTo>
                <a:cubicBezTo>
                  <a:pt x="671073" y="2356207"/>
                  <a:pt x="2165735" y="2065533"/>
                  <a:pt x="2650732" y="1934967"/>
                </a:cubicBezTo>
                <a:cubicBezTo>
                  <a:pt x="2774022" y="1639807"/>
                  <a:pt x="2727789" y="1556535"/>
                  <a:pt x="2681555" y="1400710"/>
                </a:cubicBezTo>
                <a:cubicBezTo>
                  <a:pt x="2635321" y="1244885"/>
                  <a:pt x="2484633" y="1109609"/>
                  <a:pt x="2373330" y="1000018"/>
                </a:cubicBezTo>
                <a:cubicBezTo>
                  <a:pt x="2262027" y="890427"/>
                  <a:pt x="2111338" y="837344"/>
                  <a:pt x="2013734" y="743164"/>
                </a:cubicBezTo>
                <a:cubicBezTo>
                  <a:pt x="1916130" y="648984"/>
                  <a:pt x="1931541" y="501722"/>
                  <a:pt x="1787703" y="434940"/>
                </a:cubicBezTo>
                <a:cubicBezTo>
                  <a:pt x="1643865" y="368158"/>
                  <a:pt x="1446943" y="0"/>
                  <a:pt x="1150705" y="342472"/>
                </a:cubicBezTo>
                <a:cubicBezTo>
                  <a:pt x="237" y="2501413"/>
                  <a:pt x="1137008" y="333911"/>
                  <a:pt x="0" y="2500045"/>
                </a:cubicBezTo>
                <a:close/>
              </a:path>
            </a:pathLst>
          </a:custGeom>
          <a:solidFill>
            <a:schemeClr val="accent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235716" y="1419213"/>
            <a:ext cx="4870510" cy="346220"/>
          </a:xfrm>
          <a:prstGeom prst="rect">
            <a:avLst/>
          </a:prstGeom>
          <a:noFill/>
        </p:spPr>
        <p:txBody>
          <a:bodyPr wrap="none" lIns="68553" tIns="34276" rIns="68553" bIns="34276" rtlCol="0">
            <a:spAutoFit/>
          </a:bodyPr>
          <a:lstStyle/>
          <a:p>
            <a:pPr defTabSz="6855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800" kern="0" dirty="0" smtClean="0">
                <a:solidFill>
                  <a:sysClr val="windowText" lastClr="000000"/>
                </a:solidFill>
              </a:rPr>
              <a:t>For pressure waves, the governing equation is</a:t>
            </a:r>
            <a:endParaRPr lang="en-AU" sz="1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6" name="Picture 5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9145" y="1816384"/>
            <a:ext cx="3010250" cy="647026"/>
          </a:xfrm>
          <a:prstGeom prst="rect">
            <a:avLst/>
          </a:prstGeom>
          <a:noFill/>
          <a:ln/>
          <a:effectLst/>
        </p:spPr>
      </p:pic>
      <p:sp>
        <p:nvSpPr>
          <p:cNvPr id="7" name="TextBox 6"/>
          <p:cNvSpPr txBox="1"/>
          <p:nvPr/>
        </p:nvSpPr>
        <p:spPr>
          <a:xfrm>
            <a:off x="5313601" y="4608254"/>
            <a:ext cx="3101565" cy="900218"/>
          </a:xfrm>
          <a:prstGeom prst="rect">
            <a:avLst/>
          </a:prstGeom>
          <a:noFill/>
          <a:ln>
            <a:noFill/>
          </a:ln>
        </p:spPr>
        <p:txBody>
          <a:bodyPr wrap="square" lIns="68553" tIns="34276" rIns="68553" bIns="34276" rtlCol="0">
            <a:spAutoFit/>
          </a:bodyPr>
          <a:lstStyle/>
          <a:p>
            <a:pPr defTabSz="6855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800" kern="0" dirty="0" smtClean="0">
                <a:solidFill>
                  <a:sysClr val="windowText" lastClr="000000"/>
                </a:solidFill>
              </a:rPr>
              <a:t>Confinement possible </a:t>
            </a:r>
            <a:br>
              <a:rPr lang="en-AU" sz="1800" kern="0" dirty="0" smtClean="0">
                <a:solidFill>
                  <a:sysClr val="windowText" lastClr="000000"/>
                </a:solidFill>
              </a:rPr>
            </a:br>
            <a:r>
              <a:rPr lang="en-AU" sz="1800" kern="0" dirty="0" smtClean="0">
                <a:solidFill>
                  <a:sysClr val="windowText" lastClr="000000"/>
                </a:solidFill>
              </a:rPr>
              <a:t>from Total Internal Reflection </a:t>
            </a:r>
          </a:p>
          <a:p>
            <a:pPr defTabSz="6855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800" kern="0" dirty="0" smtClean="0">
                <a:solidFill>
                  <a:sysClr val="windowText" lastClr="000000"/>
                </a:solidFill>
              </a:rPr>
              <a:t>if </a:t>
            </a:r>
            <a:r>
              <a:rPr lang="en-AU" sz="1800" i="1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AU" sz="1800" kern="0" baseline="-25000" dirty="0" err="1" smtClean="0">
                <a:solidFill>
                  <a:sysClr val="windowText" lastClr="000000"/>
                </a:solidFill>
                <a:latin typeface="Calibri"/>
              </a:rPr>
              <a:t>core</a:t>
            </a:r>
            <a:r>
              <a:rPr lang="en-AU" sz="1800" kern="0" dirty="0" smtClean="0">
                <a:solidFill>
                  <a:sysClr val="windowText" lastClr="000000"/>
                </a:solidFill>
              </a:rPr>
              <a:t> &lt; </a:t>
            </a:r>
            <a:r>
              <a:rPr lang="en-AU" sz="1800" i="1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AU" sz="1800" kern="0" baseline="-25000" dirty="0" err="1" smtClean="0">
                <a:solidFill>
                  <a:sysClr val="windowText" lastClr="000000"/>
                </a:solidFill>
                <a:latin typeface="Calibri"/>
              </a:rPr>
              <a:t>cladding</a:t>
            </a:r>
            <a:r>
              <a:rPr lang="en-AU" sz="1800" kern="0" dirty="0" smtClean="0">
                <a:solidFill>
                  <a:sysClr val="windowText" lastClr="000000"/>
                </a:solidFill>
              </a:rPr>
              <a:t>.</a:t>
            </a:r>
            <a:endParaRPr lang="en-AU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8068" y="2670250"/>
            <a:ext cx="2087696" cy="500109"/>
          </a:xfrm>
          <a:prstGeom prst="rect">
            <a:avLst/>
          </a:prstGeom>
          <a:noFill/>
        </p:spPr>
        <p:txBody>
          <a:bodyPr wrap="none" lIns="68553" tIns="34276" rIns="68553" bIns="34276" rtlCol="0">
            <a:spAutoFit/>
          </a:bodyPr>
          <a:lstStyle/>
          <a:p>
            <a:pPr defTabSz="6855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400" kern="0" dirty="0" smtClean="0">
                <a:solidFill>
                  <a:sysClr val="windowText" lastClr="000000"/>
                </a:solidFill>
              </a:rPr>
              <a:t>Acoustic field </a:t>
            </a:r>
            <a:br>
              <a:rPr lang="en-AU" sz="1400" kern="0" dirty="0" smtClean="0">
                <a:solidFill>
                  <a:sysClr val="windowText" lastClr="000000"/>
                </a:solidFill>
              </a:rPr>
            </a:br>
            <a:r>
              <a:rPr lang="en-AU" sz="1400" kern="0" dirty="0" smtClean="0">
                <a:solidFill>
                  <a:sysClr val="windowText" lastClr="000000"/>
                </a:solidFill>
              </a:rPr>
              <a:t>(relative density change)</a:t>
            </a:r>
            <a:endParaRPr lang="en-AU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520" y="2932712"/>
            <a:ext cx="1303829" cy="284665"/>
          </a:xfrm>
          <a:prstGeom prst="rect">
            <a:avLst/>
          </a:prstGeom>
          <a:noFill/>
        </p:spPr>
        <p:txBody>
          <a:bodyPr wrap="none" lIns="68553" tIns="34276" rIns="68553" bIns="34276" rtlCol="0">
            <a:spAutoFit/>
          </a:bodyPr>
          <a:lstStyle/>
          <a:p>
            <a:pPr defTabSz="6855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400" kern="0" dirty="0" smtClean="0">
                <a:solidFill>
                  <a:sysClr val="windowText" lastClr="000000"/>
                </a:solidFill>
              </a:rPr>
              <a:t>Sound velocity</a:t>
            </a:r>
            <a:endParaRPr lang="en-AU" sz="1400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V="1">
            <a:off x="1379435" y="2435550"/>
            <a:ext cx="297539" cy="497162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>
          <a:xfrm flipH="1" flipV="1">
            <a:off x="2771800" y="2320051"/>
            <a:ext cx="504056" cy="350199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35716" y="3271952"/>
            <a:ext cx="4626853" cy="623219"/>
          </a:xfrm>
          <a:prstGeom prst="rect">
            <a:avLst/>
          </a:prstGeom>
          <a:noFill/>
        </p:spPr>
        <p:txBody>
          <a:bodyPr wrap="none" lIns="68553" tIns="34276" rIns="68553" bIns="34276" rtlCol="0">
            <a:spAutoFit/>
          </a:bodyPr>
          <a:lstStyle/>
          <a:p>
            <a:pPr defTabSz="6855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800" kern="0" dirty="0" smtClean="0">
                <a:solidFill>
                  <a:sysClr val="windowText" lastClr="000000"/>
                </a:solidFill>
              </a:rPr>
              <a:t>The </a:t>
            </a:r>
            <a:r>
              <a:rPr lang="en-AU" sz="1800" u="sng" kern="0" dirty="0" smtClean="0">
                <a:solidFill>
                  <a:sysClr val="windowText" lastClr="000000"/>
                </a:solidFill>
              </a:rPr>
              <a:t>inverse sound velocity</a:t>
            </a:r>
            <a:r>
              <a:rPr lang="en-AU" sz="1800" kern="0" dirty="0" smtClean="0">
                <a:solidFill>
                  <a:sysClr val="windowText" lastClr="000000"/>
                </a:solidFill>
              </a:rPr>
              <a:t> plays the role of </a:t>
            </a:r>
            <a:br>
              <a:rPr lang="en-AU" sz="1800" kern="0" dirty="0" smtClean="0">
                <a:solidFill>
                  <a:sysClr val="windowText" lastClr="000000"/>
                </a:solidFill>
              </a:rPr>
            </a:br>
            <a:r>
              <a:rPr lang="en-AU" sz="1800" kern="0" dirty="0" smtClean="0">
                <a:solidFill>
                  <a:sysClr val="windowText" lastClr="000000"/>
                </a:solidFill>
              </a:rPr>
              <a:t>acoustic refractive index</a:t>
            </a:r>
            <a:endParaRPr lang="en-AU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7267" y="1052736"/>
            <a:ext cx="495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u="sng" dirty="0" smtClean="0"/>
              <a:t>The acoustic field must be confined to the core</a:t>
            </a:r>
            <a:endParaRPr lang="en-AU" sz="1800" u="sng" dirty="0"/>
          </a:p>
        </p:txBody>
      </p:sp>
      <p:sp>
        <p:nvSpPr>
          <p:cNvPr id="14" name="Right Arrow 13"/>
          <p:cNvSpPr/>
          <p:nvPr/>
        </p:nvSpPr>
        <p:spPr>
          <a:xfrm>
            <a:off x="4377166" y="4730132"/>
            <a:ext cx="751852" cy="35642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sz="3600"/>
          </a:p>
        </p:txBody>
      </p:sp>
      <p:pic>
        <p:nvPicPr>
          <p:cNvPr id="18" name="Picture 17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150042" y="4854348"/>
            <a:ext cx="183249" cy="142934"/>
          </a:xfrm>
          <a:prstGeom prst="rect">
            <a:avLst/>
          </a:prstGeom>
          <a:noFill/>
          <a:ln/>
          <a:effectLst/>
        </p:spPr>
      </p:pic>
      <p:pic>
        <p:nvPicPr>
          <p:cNvPr id="19" name="Picture 18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94294" y="5711662"/>
            <a:ext cx="183250" cy="142935"/>
          </a:xfrm>
          <a:prstGeom prst="rect">
            <a:avLst/>
          </a:prstGeom>
          <a:noFill/>
          <a:ln/>
          <a:effectLst/>
        </p:spPr>
      </p:pic>
      <p:cxnSp>
        <p:nvCxnSpPr>
          <p:cNvPr id="23" name="Straight Connector 22"/>
          <p:cNvCxnSpPr/>
          <p:nvPr/>
        </p:nvCxnSpPr>
        <p:spPr bwMode="auto">
          <a:xfrm flipV="1">
            <a:off x="1006146" y="5508472"/>
            <a:ext cx="686362" cy="1746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420451" y="3781218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>
                <a:cs typeface="Times New Roman" pitchFamily="18" charset="0"/>
              </a:rPr>
              <a:t>Propagation constant </a:t>
            </a:r>
            <a:r>
              <a:rPr lang="en-AU" sz="18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endParaRPr lang="en-AU" sz="18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4600456" y="2751964"/>
            <a:ext cx="2203223" cy="148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590144" y="3761342"/>
            <a:ext cx="2804335" cy="135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6200000">
            <a:off x="4790373" y="1893073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>
                <a:cs typeface="Times New Roman" pitchFamily="18" charset="0"/>
              </a:rPr>
              <a:t>Frequency</a:t>
            </a:r>
            <a:r>
              <a:rPr lang="en-AU" sz="1800" dirty="0" smtClean="0"/>
              <a:t> </a:t>
            </a:r>
            <a:r>
              <a:rPr lang="en-AU" sz="1800" dirty="0" smtClean="0">
                <a:latin typeface="Symbol" pitchFamily="18" charset="2"/>
              </a:rPr>
              <a:t>W</a:t>
            </a:r>
            <a:endParaRPr lang="en-AU" sz="1800" dirty="0">
              <a:latin typeface="Symbol" pitchFamily="18" charset="2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5701329" y="3231666"/>
            <a:ext cx="2594319" cy="5296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 flipH="1" flipV="1">
            <a:off x="5188546" y="2074861"/>
            <a:ext cx="2198178" cy="11973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5725017" y="2858703"/>
            <a:ext cx="2702400" cy="850839"/>
          </a:xfrm>
          <a:custGeom>
            <a:avLst/>
            <a:gdLst>
              <a:gd name="connsiteX0" fmla="*/ 0 w 2610678"/>
              <a:gd name="connsiteY0" fmla="*/ 715617 h 715617"/>
              <a:gd name="connsiteX1" fmla="*/ 583095 w 2610678"/>
              <a:gd name="connsiteY1" fmla="*/ 344556 h 715617"/>
              <a:gd name="connsiteX2" fmla="*/ 1603513 w 2610678"/>
              <a:gd name="connsiteY2" fmla="*/ 119269 h 715617"/>
              <a:gd name="connsiteX3" fmla="*/ 2610678 w 2610678"/>
              <a:gd name="connsiteY3" fmla="*/ 0 h 71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0678" h="715617">
                <a:moveTo>
                  <a:pt x="0" y="715617"/>
                </a:moveTo>
                <a:cubicBezTo>
                  <a:pt x="157921" y="579782"/>
                  <a:pt x="315843" y="443947"/>
                  <a:pt x="583095" y="344556"/>
                </a:cubicBezTo>
                <a:cubicBezTo>
                  <a:pt x="850347" y="245165"/>
                  <a:pt x="1265583" y="176695"/>
                  <a:pt x="1603513" y="119269"/>
                </a:cubicBezTo>
                <a:cubicBezTo>
                  <a:pt x="1941444" y="61843"/>
                  <a:pt x="2445026" y="17670"/>
                  <a:pt x="2610678" y="0"/>
                </a:cubicBezTo>
              </a:path>
            </a:pathLst>
          </a:cu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TextBox 30"/>
          <p:cNvSpPr txBox="1"/>
          <p:nvPr/>
        </p:nvSpPr>
        <p:spPr>
          <a:xfrm>
            <a:off x="6648457" y="2360885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600" dirty="0" smtClean="0"/>
              <a:t>TIR region</a:t>
            </a:r>
            <a:endParaRPr lang="en-AU" sz="1600" dirty="0"/>
          </a:p>
        </p:txBody>
      </p:sp>
      <p:sp>
        <p:nvSpPr>
          <p:cNvPr id="32" name="Freeform 31"/>
          <p:cNvSpPr/>
          <p:nvPr/>
        </p:nvSpPr>
        <p:spPr>
          <a:xfrm>
            <a:off x="5920524" y="2458011"/>
            <a:ext cx="2342507" cy="904125"/>
          </a:xfrm>
          <a:custGeom>
            <a:avLst/>
            <a:gdLst>
              <a:gd name="connsiteX0" fmla="*/ 0 w 2610678"/>
              <a:gd name="connsiteY0" fmla="*/ 715617 h 715617"/>
              <a:gd name="connsiteX1" fmla="*/ 583095 w 2610678"/>
              <a:gd name="connsiteY1" fmla="*/ 344556 h 715617"/>
              <a:gd name="connsiteX2" fmla="*/ 1603513 w 2610678"/>
              <a:gd name="connsiteY2" fmla="*/ 119269 h 715617"/>
              <a:gd name="connsiteX3" fmla="*/ 2610678 w 2610678"/>
              <a:gd name="connsiteY3" fmla="*/ 0 h 71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0678" h="715617">
                <a:moveTo>
                  <a:pt x="0" y="715617"/>
                </a:moveTo>
                <a:cubicBezTo>
                  <a:pt x="157921" y="579782"/>
                  <a:pt x="315843" y="443947"/>
                  <a:pt x="583095" y="344556"/>
                </a:cubicBezTo>
                <a:cubicBezTo>
                  <a:pt x="850347" y="245165"/>
                  <a:pt x="1265583" y="176695"/>
                  <a:pt x="1603513" y="119269"/>
                </a:cubicBezTo>
                <a:cubicBezTo>
                  <a:pt x="1941444" y="61843"/>
                  <a:pt x="2445026" y="17670"/>
                  <a:pt x="2610678" y="0"/>
                </a:cubicBezTo>
              </a:path>
            </a:pathLst>
          </a:cu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Freeform 32"/>
          <p:cNvSpPr/>
          <p:nvPr/>
        </p:nvSpPr>
        <p:spPr>
          <a:xfrm>
            <a:off x="6105458" y="2026496"/>
            <a:ext cx="1623317" cy="1005790"/>
          </a:xfrm>
          <a:custGeom>
            <a:avLst/>
            <a:gdLst>
              <a:gd name="connsiteX0" fmla="*/ 0 w 2610678"/>
              <a:gd name="connsiteY0" fmla="*/ 715617 h 715617"/>
              <a:gd name="connsiteX1" fmla="*/ 583095 w 2610678"/>
              <a:gd name="connsiteY1" fmla="*/ 344556 h 715617"/>
              <a:gd name="connsiteX2" fmla="*/ 1603513 w 2610678"/>
              <a:gd name="connsiteY2" fmla="*/ 119269 h 715617"/>
              <a:gd name="connsiteX3" fmla="*/ 2610678 w 2610678"/>
              <a:gd name="connsiteY3" fmla="*/ 0 h 71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0678" h="715617">
                <a:moveTo>
                  <a:pt x="0" y="715617"/>
                </a:moveTo>
                <a:cubicBezTo>
                  <a:pt x="157921" y="579782"/>
                  <a:pt x="315843" y="443947"/>
                  <a:pt x="583095" y="344556"/>
                </a:cubicBezTo>
                <a:cubicBezTo>
                  <a:pt x="850347" y="245165"/>
                  <a:pt x="1265583" y="176695"/>
                  <a:pt x="1603513" y="119269"/>
                </a:cubicBezTo>
                <a:cubicBezTo>
                  <a:pt x="1941444" y="61843"/>
                  <a:pt x="2445026" y="17670"/>
                  <a:pt x="2610678" y="0"/>
                </a:cubicBezTo>
              </a:path>
            </a:pathLst>
          </a:cu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TextBox 33"/>
          <p:cNvSpPr txBox="1"/>
          <p:nvPr/>
        </p:nvSpPr>
        <p:spPr>
          <a:xfrm>
            <a:off x="7785216" y="3285812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>
                <a:latin typeface="Symbol" pitchFamily="18" charset="2"/>
              </a:rPr>
              <a:t>W</a:t>
            </a:r>
            <a:r>
              <a:rPr lang="en-AU" sz="1600" dirty="0" smtClean="0"/>
              <a:t> </a:t>
            </a:r>
            <a:r>
              <a:rPr lang="en-AU" sz="16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AU" sz="1600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AU" sz="16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A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16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endParaRPr lang="en-A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04228" y="1451144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>
                <a:latin typeface="Symbol" pitchFamily="18" charset="2"/>
              </a:rPr>
              <a:t>W</a:t>
            </a:r>
            <a:r>
              <a:rPr lang="en-AU" sz="1600" dirty="0" smtClean="0"/>
              <a:t> </a:t>
            </a:r>
            <a:r>
              <a:rPr lang="en-AU" sz="16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AU" sz="1600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AU" sz="1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A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16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endParaRPr lang="en-A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34597" y="5603759"/>
            <a:ext cx="3480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b="1" dirty="0" smtClean="0"/>
              <a:t>i.e. the core must be less stiff </a:t>
            </a:r>
            <a:br>
              <a:rPr lang="en-AU" sz="1800" b="1" dirty="0" smtClean="0"/>
            </a:br>
            <a:r>
              <a:rPr lang="en-AU" sz="1800" b="1" dirty="0" smtClean="0"/>
              <a:t>than the cladding or substrate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1150042" y="4543282"/>
            <a:ext cx="2062390" cy="1838046"/>
            <a:chOff x="2276328" y="4479057"/>
            <a:chExt cx="2062390" cy="1838046"/>
          </a:xfrm>
        </p:grpSpPr>
        <p:sp>
          <p:nvSpPr>
            <p:cNvPr id="45" name="Rectangle 44"/>
            <p:cNvSpPr/>
            <p:nvPr/>
          </p:nvSpPr>
          <p:spPr>
            <a:xfrm>
              <a:off x="2915816" y="5210521"/>
              <a:ext cx="451675" cy="385259"/>
            </a:xfrm>
            <a:prstGeom prst="rect">
              <a:avLst/>
            </a:prstGeom>
            <a:scene3d>
              <a:camera prst="isometricLeftDown"/>
              <a:lightRig rig="threePt" dir="t"/>
            </a:scene3d>
            <a:sp3d extrusionH="1905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800">
                <a:solidFill>
                  <a:schemeClr val="lt1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2276328" y="4479057"/>
              <a:ext cx="2062390" cy="1838046"/>
            </a:xfrm>
            <a:custGeom>
              <a:avLst/>
              <a:gdLst>
                <a:gd name="connsiteX0" fmla="*/ 1272209 w 2860261"/>
                <a:gd name="connsiteY0" fmla="*/ 161234 h 2504660"/>
                <a:gd name="connsiteX1" fmla="*/ 397565 w 2860261"/>
                <a:gd name="connsiteY1" fmla="*/ 320261 h 2504660"/>
                <a:gd name="connsiteX2" fmla="*/ 0 w 2860261"/>
                <a:gd name="connsiteY2" fmla="*/ 1287669 h 2504660"/>
                <a:gd name="connsiteX3" fmla="*/ 397565 w 2860261"/>
                <a:gd name="connsiteY3" fmla="*/ 2188817 h 2504660"/>
                <a:gd name="connsiteX4" fmla="*/ 1815548 w 2860261"/>
                <a:gd name="connsiteY4" fmla="*/ 2414104 h 2504660"/>
                <a:gd name="connsiteX5" fmla="*/ 2743200 w 2860261"/>
                <a:gd name="connsiteY5" fmla="*/ 1645478 h 2504660"/>
                <a:gd name="connsiteX6" fmla="*/ 2517913 w 2860261"/>
                <a:gd name="connsiteY6" fmla="*/ 717826 h 2504660"/>
                <a:gd name="connsiteX7" fmla="*/ 1828800 w 2860261"/>
                <a:gd name="connsiteY7" fmla="*/ 94974 h 2504660"/>
                <a:gd name="connsiteX8" fmla="*/ 1272209 w 2860261"/>
                <a:gd name="connsiteY8" fmla="*/ 161234 h 250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0261" h="2504660">
                  <a:moveTo>
                    <a:pt x="1272209" y="161234"/>
                  </a:moveTo>
                  <a:cubicBezTo>
                    <a:pt x="1033670" y="198782"/>
                    <a:pt x="609600" y="132522"/>
                    <a:pt x="397565" y="320261"/>
                  </a:cubicBezTo>
                  <a:cubicBezTo>
                    <a:pt x="185530" y="508000"/>
                    <a:pt x="0" y="976243"/>
                    <a:pt x="0" y="1287669"/>
                  </a:cubicBezTo>
                  <a:cubicBezTo>
                    <a:pt x="0" y="1599095"/>
                    <a:pt x="94974" y="2001078"/>
                    <a:pt x="397565" y="2188817"/>
                  </a:cubicBezTo>
                  <a:cubicBezTo>
                    <a:pt x="700156" y="2376556"/>
                    <a:pt x="1424609" y="2504660"/>
                    <a:pt x="1815548" y="2414104"/>
                  </a:cubicBezTo>
                  <a:cubicBezTo>
                    <a:pt x="2206487" y="2323548"/>
                    <a:pt x="2626139" y="1928191"/>
                    <a:pt x="2743200" y="1645478"/>
                  </a:cubicBezTo>
                  <a:cubicBezTo>
                    <a:pt x="2860261" y="1362765"/>
                    <a:pt x="2670313" y="976243"/>
                    <a:pt x="2517913" y="717826"/>
                  </a:cubicBezTo>
                  <a:cubicBezTo>
                    <a:pt x="2365513" y="459409"/>
                    <a:pt x="2036417" y="189948"/>
                    <a:pt x="1828800" y="94974"/>
                  </a:cubicBezTo>
                  <a:cubicBezTo>
                    <a:pt x="1621183" y="0"/>
                    <a:pt x="1510748" y="123686"/>
                    <a:pt x="1272209" y="16123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2000"/>
              </a:schemeClr>
            </a:solidFill>
            <a:ln>
              <a:noFill/>
            </a:ln>
            <a:scene3d>
              <a:camera prst="isometricLeftDown"/>
              <a:lightRig rig="threePt" dir="t"/>
            </a:scene3d>
            <a:sp3d extrusionH="1905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8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896189" y="5218500"/>
              <a:ext cx="451675" cy="38525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800"/>
            </a:p>
          </p:txBody>
        </p:sp>
      </p:grpSp>
      <p:cxnSp>
        <p:nvCxnSpPr>
          <p:cNvPr id="22" name="Straight Connector 21"/>
          <p:cNvCxnSpPr/>
          <p:nvPr/>
        </p:nvCxnSpPr>
        <p:spPr bwMode="auto">
          <a:xfrm>
            <a:off x="1343186" y="4953668"/>
            <a:ext cx="636998" cy="513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4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Acoustic confinement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0479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Material requirements for guided SBS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262902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Material requirements for SBS in waveguides: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1844824"/>
            <a:ext cx="56733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endParaRPr lang="en-AU" sz="1800" dirty="0"/>
          </a:p>
          <a:p>
            <a:pPr marL="342900" indent="-342900">
              <a:buAutoNum type="arabicPeriod"/>
            </a:pPr>
            <a:r>
              <a:rPr lang="en-AU" sz="1800" dirty="0" smtClean="0"/>
              <a:t>Non-negligible </a:t>
            </a:r>
            <a:r>
              <a:rPr lang="en-AU" sz="1800" dirty="0" err="1" smtClean="0"/>
              <a:t>photoelastic</a:t>
            </a:r>
            <a:r>
              <a:rPr lang="en-AU" sz="1800" dirty="0" smtClean="0"/>
              <a:t> coefficients in core </a:t>
            </a:r>
          </a:p>
          <a:p>
            <a:pPr marL="342900" indent="-342900">
              <a:buAutoNum type="arabicPeriod"/>
            </a:pPr>
            <a:endParaRPr lang="en-AU" sz="1800" dirty="0"/>
          </a:p>
          <a:p>
            <a:pPr marL="342900" indent="-342900">
              <a:buAutoNum type="arabicPeriod"/>
            </a:pPr>
            <a:r>
              <a:rPr lang="en-AU" sz="1800" dirty="0" smtClean="0"/>
              <a:t>High refractive index in core</a:t>
            </a:r>
            <a:br>
              <a:rPr lang="en-AU" sz="1800" dirty="0" smtClean="0"/>
            </a:br>
            <a:endParaRPr lang="en-AU" sz="1800" dirty="0"/>
          </a:p>
          <a:p>
            <a:pPr marL="342900" indent="-342900">
              <a:buAutoNum type="arabicPeriod"/>
            </a:pPr>
            <a:r>
              <a:rPr lang="en-AU" sz="1800" dirty="0" smtClean="0"/>
              <a:t>Both acoustic and optical modes must be confined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36805" y="4006805"/>
            <a:ext cx="5147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b="1" dirty="0" smtClean="0"/>
              <a:t>The core must have a higher refractive index</a:t>
            </a:r>
            <a:r>
              <a:rPr lang="en-AU" sz="1800" b="1" dirty="0"/>
              <a:t> </a:t>
            </a:r>
            <a:r>
              <a:rPr lang="en-AU" sz="1800" b="1" dirty="0" smtClean="0"/>
              <a:t/>
            </a:r>
            <a:br>
              <a:rPr lang="en-AU" sz="1800" b="1" dirty="0" smtClean="0"/>
            </a:br>
            <a:r>
              <a:rPr lang="en-AU" sz="1800" b="1" dirty="0" smtClean="0"/>
              <a:t>than the substrate, but be less stiff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5371656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u="sng" dirty="0" smtClean="0"/>
              <a:t>What won’t work</a:t>
            </a:r>
            <a:r>
              <a:rPr lang="en-AU" sz="1800" dirty="0" smtClean="0"/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5736" y="5374957"/>
            <a:ext cx="5006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Silicon on silica (acoustic field lost to substrate)</a:t>
            </a:r>
          </a:p>
          <a:p>
            <a:endParaRPr lang="en-AU" sz="18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41721" y="4866957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u="sng" dirty="0" smtClean="0"/>
              <a:t>What can work: </a:t>
            </a:r>
            <a:r>
              <a:rPr lang="en-AU" sz="1800" dirty="0" smtClean="0"/>
              <a:t>	Chalcogenides on silica</a:t>
            </a:r>
          </a:p>
        </p:txBody>
      </p:sp>
      <p:sp>
        <p:nvSpPr>
          <p:cNvPr id="11" name="Bent-Up Arrow 10"/>
          <p:cNvSpPr/>
          <p:nvPr/>
        </p:nvSpPr>
        <p:spPr>
          <a:xfrm rot="5400000">
            <a:off x="1937872" y="3717033"/>
            <a:ext cx="789429" cy="720080"/>
          </a:xfrm>
          <a:prstGeom prst="bentUpArrow">
            <a:avLst/>
          </a:prstGeom>
          <a:solidFill>
            <a:schemeClr val="accent1"/>
          </a:solidFill>
          <a:ln w="38100">
            <a:noFill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601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A new challenge: nonlinear loss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247021" y="1125081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 smtClean="0"/>
              <a:t>Two-photon absorption excites carriers (2PA)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9768" y="1137407"/>
            <a:ext cx="3249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600" dirty="0" smtClean="0"/>
              <a:t>Carriers induce optical loss (FCA)</a:t>
            </a:r>
            <a:r>
              <a:rPr lang="en-AU" sz="1600" dirty="0"/>
              <a:t/>
            </a:r>
            <a:br>
              <a:rPr lang="en-AU" sz="1600" dirty="0"/>
            </a:br>
            <a:endParaRPr lang="en-AU" sz="16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79513" y="3014131"/>
            <a:ext cx="4411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2PA leads to minimal direct loss, scales as </a:t>
            </a:r>
            <a:r>
              <a:rPr lang="en-A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AU" sz="1600" baseline="30000" dirty="0" smtClean="0">
                <a:latin typeface="Arial"/>
                <a:cs typeface="Times New Roman" panose="02020603050405020304" pitchFamily="18" charset="0"/>
              </a:rPr>
              <a:t>2</a:t>
            </a:r>
            <a:endParaRPr lang="en-AU" sz="1600" dirty="0" smtClean="0"/>
          </a:p>
        </p:txBody>
      </p:sp>
      <p:sp>
        <p:nvSpPr>
          <p:cNvPr id="10" name="Freeform 9"/>
          <p:cNvSpPr/>
          <p:nvPr/>
        </p:nvSpPr>
        <p:spPr>
          <a:xfrm>
            <a:off x="1619672" y="1540579"/>
            <a:ext cx="1728192" cy="366498"/>
          </a:xfrm>
          <a:custGeom>
            <a:avLst/>
            <a:gdLst>
              <a:gd name="connsiteX0" fmla="*/ 0 w 1348509"/>
              <a:gd name="connsiteY0" fmla="*/ 18472 h 230973"/>
              <a:gd name="connsiteX1" fmla="*/ 729673 w 1348509"/>
              <a:gd name="connsiteY1" fmla="*/ 230909 h 230973"/>
              <a:gd name="connsiteX2" fmla="*/ 1348509 w 1348509"/>
              <a:gd name="connsiteY2" fmla="*/ 0 h 23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8509" h="230973">
                <a:moveTo>
                  <a:pt x="0" y="18472"/>
                </a:moveTo>
                <a:cubicBezTo>
                  <a:pt x="252461" y="126230"/>
                  <a:pt x="504922" y="233988"/>
                  <a:pt x="729673" y="230909"/>
                </a:cubicBezTo>
                <a:cubicBezTo>
                  <a:pt x="954424" y="227830"/>
                  <a:pt x="1151466" y="113915"/>
                  <a:pt x="1348509" y="0"/>
                </a:cubicBezTo>
              </a:path>
            </a:pathLst>
          </a:custGeom>
          <a:noFill/>
          <a:ln w="38100">
            <a:solidFill>
              <a:srgbClr val="00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/>
        </p:nvSpPr>
        <p:spPr>
          <a:xfrm flipH="1" flipV="1">
            <a:off x="1619672" y="2404674"/>
            <a:ext cx="1728192" cy="291257"/>
          </a:xfrm>
          <a:custGeom>
            <a:avLst/>
            <a:gdLst>
              <a:gd name="connsiteX0" fmla="*/ 0 w 1348509"/>
              <a:gd name="connsiteY0" fmla="*/ 18472 h 230973"/>
              <a:gd name="connsiteX1" fmla="*/ 729673 w 1348509"/>
              <a:gd name="connsiteY1" fmla="*/ 230909 h 230973"/>
              <a:gd name="connsiteX2" fmla="*/ 1348509 w 1348509"/>
              <a:gd name="connsiteY2" fmla="*/ 0 h 23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8509" h="230973">
                <a:moveTo>
                  <a:pt x="0" y="18472"/>
                </a:moveTo>
                <a:cubicBezTo>
                  <a:pt x="252461" y="126230"/>
                  <a:pt x="504922" y="233988"/>
                  <a:pt x="729673" y="230909"/>
                </a:cubicBezTo>
                <a:cubicBezTo>
                  <a:pt x="954424" y="227830"/>
                  <a:pt x="1151466" y="113915"/>
                  <a:pt x="1348509" y="0"/>
                </a:cubicBezTo>
              </a:path>
            </a:pathLst>
          </a:custGeom>
          <a:noFill/>
          <a:ln w="38100">
            <a:solidFill>
              <a:srgbClr val="00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/>
          <p:cNvSpPr txBox="1"/>
          <p:nvPr/>
        </p:nvSpPr>
        <p:spPr>
          <a:xfrm>
            <a:off x="154435" y="3682768"/>
            <a:ext cx="360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u="sng" dirty="0" smtClean="0"/>
              <a:t>FCA puts fundamental limits </a:t>
            </a:r>
            <a:br>
              <a:rPr lang="en-AU" sz="1800" u="sng" dirty="0" smtClean="0"/>
            </a:br>
            <a:r>
              <a:rPr lang="en-AU" sz="1800" u="sng" dirty="0" smtClean="0"/>
              <a:t>on the </a:t>
            </a:r>
            <a:r>
              <a:rPr lang="en-AU" sz="1800" i="1" u="sng" dirty="0" smtClean="0"/>
              <a:t>absolute gain</a:t>
            </a:r>
            <a:endParaRPr lang="en-AU" sz="18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112236" y="6217567"/>
            <a:ext cx="339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Wolff et al., accepted JOSA B, July 2015</a:t>
            </a:r>
          </a:p>
        </p:txBody>
      </p:sp>
      <p:sp>
        <p:nvSpPr>
          <p:cNvPr id="20" name="Freeform 19"/>
          <p:cNvSpPr/>
          <p:nvPr/>
        </p:nvSpPr>
        <p:spPr>
          <a:xfrm>
            <a:off x="393700" y="1820837"/>
            <a:ext cx="1311275" cy="266356"/>
          </a:xfrm>
          <a:custGeom>
            <a:avLst/>
            <a:gdLst>
              <a:gd name="connsiteX0" fmla="*/ 0 w 1204959"/>
              <a:gd name="connsiteY0" fmla="*/ 121677 h 266330"/>
              <a:gd name="connsiteX1" fmla="*/ 120650 w 1204959"/>
              <a:gd name="connsiteY1" fmla="*/ 4202 h 266330"/>
              <a:gd name="connsiteX2" fmla="*/ 285750 w 1204959"/>
              <a:gd name="connsiteY2" fmla="*/ 255027 h 266330"/>
              <a:gd name="connsiteX3" fmla="*/ 457200 w 1204959"/>
              <a:gd name="connsiteY3" fmla="*/ 13727 h 266330"/>
              <a:gd name="connsiteX4" fmla="*/ 628650 w 1204959"/>
              <a:gd name="connsiteY4" fmla="*/ 251852 h 266330"/>
              <a:gd name="connsiteX5" fmla="*/ 790575 w 1204959"/>
              <a:gd name="connsiteY5" fmla="*/ 20077 h 266330"/>
              <a:gd name="connsiteX6" fmla="*/ 946150 w 1204959"/>
              <a:gd name="connsiteY6" fmla="*/ 264552 h 266330"/>
              <a:gd name="connsiteX7" fmla="*/ 1085850 w 1204959"/>
              <a:gd name="connsiteY7" fmla="*/ 131202 h 266330"/>
              <a:gd name="connsiteX8" fmla="*/ 1200150 w 1204959"/>
              <a:gd name="connsiteY8" fmla="*/ 143902 h 266330"/>
              <a:gd name="connsiteX9" fmla="*/ 1184275 w 1204959"/>
              <a:gd name="connsiteY9" fmla="*/ 128027 h 266330"/>
              <a:gd name="connsiteX10" fmla="*/ 1190625 w 1204959"/>
              <a:gd name="connsiteY10" fmla="*/ 118502 h 266330"/>
              <a:gd name="connsiteX0" fmla="*/ 0 w 1205130"/>
              <a:gd name="connsiteY0" fmla="*/ 121677 h 266330"/>
              <a:gd name="connsiteX1" fmla="*/ 120650 w 1205130"/>
              <a:gd name="connsiteY1" fmla="*/ 4202 h 266330"/>
              <a:gd name="connsiteX2" fmla="*/ 285750 w 1205130"/>
              <a:gd name="connsiteY2" fmla="*/ 255027 h 266330"/>
              <a:gd name="connsiteX3" fmla="*/ 457200 w 1205130"/>
              <a:gd name="connsiteY3" fmla="*/ 13727 h 266330"/>
              <a:gd name="connsiteX4" fmla="*/ 628650 w 1205130"/>
              <a:gd name="connsiteY4" fmla="*/ 251852 h 266330"/>
              <a:gd name="connsiteX5" fmla="*/ 790575 w 1205130"/>
              <a:gd name="connsiteY5" fmla="*/ 20077 h 266330"/>
              <a:gd name="connsiteX6" fmla="*/ 946150 w 1205130"/>
              <a:gd name="connsiteY6" fmla="*/ 264552 h 266330"/>
              <a:gd name="connsiteX7" fmla="*/ 1085850 w 1205130"/>
              <a:gd name="connsiteY7" fmla="*/ 131202 h 266330"/>
              <a:gd name="connsiteX8" fmla="*/ 1200150 w 1205130"/>
              <a:gd name="connsiteY8" fmla="*/ 143902 h 266330"/>
              <a:gd name="connsiteX9" fmla="*/ 1184275 w 1205130"/>
              <a:gd name="connsiteY9" fmla="*/ 128027 h 266330"/>
              <a:gd name="connsiteX10" fmla="*/ 1181100 w 1205130"/>
              <a:gd name="connsiteY10" fmla="*/ 112152 h 266330"/>
              <a:gd name="connsiteX0" fmla="*/ 0 w 1204747"/>
              <a:gd name="connsiteY0" fmla="*/ 121677 h 266330"/>
              <a:gd name="connsiteX1" fmla="*/ 120650 w 1204747"/>
              <a:gd name="connsiteY1" fmla="*/ 4202 h 266330"/>
              <a:gd name="connsiteX2" fmla="*/ 285750 w 1204747"/>
              <a:gd name="connsiteY2" fmla="*/ 255027 h 266330"/>
              <a:gd name="connsiteX3" fmla="*/ 457200 w 1204747"/>
              <a:gd name="connsiteY3" fmla="*/ 13727 h 266330"/>
              <a:gd name="connsiteX4" fmla="*/ 628650 w 1204747"/>
              <a:gd name="connsiteY4" fmla="*/ 251852 h 266330"/>
              <a:gd name="connsiteX5" fmla="*/ 790575 w 1204747"/>
              <a:gd name="connsiteY5" fmla="*/ 20077 h 266330"/>
              <a:gd name="connsiteX6" fmla="*/ 946150 w 1204747"/>
              <a:gd name="connsiteY6" fmla="*/ 264552 h 266330"/>
              <a:gd name="connsiteX7" fmla="*/ 1085850 w 1204747"/>
              <a:gd name="connsiteY7" fmla="*/ 131202 h 266330"/>
              <a:gd name="connsiteX8" fmla="*/ 1200150 w 1204747"/>
              <a:gd name="connsiteY8" fmla="*/ 143902 h 266330"/>
              <a:gd name="connsiteX9" fmla="*/ 1184275 w 1204747"/>
              <a:gd name="connsiteY9" fmla="*/ 128027 h 266330"/>
              <a:gd name="connsiteX10" fmla="*/ 1203325 w 1204747"/>
              <a:gd name="connsiteY10" fmla="*/ 112152 h 266330"/>
              <a:gd name="connsiteX0" fmla="*/ 0 w 1209587"/>
              <a:gd name="connsiteY0" fmla="*/ 121677 h 266330"/>
              <a:gd name="connsiteX1" fmla="*/ 120650 w 1209587"/>
              <a:gd name="connsiteY1" fmla="*/ 4202 h 266330"/>
              <a:gd name="connsiteX2" fmla="*/ 285750 w 1209587"/>
              <a:gd name="connsiteY2" fmla="*/ 255027 h 266330"/>
              <a:gd name="connsiteX3" fmla="*/ 457200 w 1209587"/>
              <a:gd name="connsiteY3" fmla="*/ 13727 h 266330"/>
              <a:gd name="connsiteX4" fmla="*/ 628650 w 1209587"/>
              <a:gd name="connsiteY4" fmla="*/ 251852 h 266330"/>
              <a:gd name="connsiteX5" fmla="*/ 790575 w 1209587"/>
              <a:gd name="connsiteY5" fmla="*/ 20077 h 266330"/>
              <a:gd name="connsiteX6" fmla="*/ 946150 w 1209587"/>
              <a:gd name="connsiteY6" fmla="*/ 264552 h 266330"/>
              <a:gd name="connsiteX7" fmla="*/ 1085850 w 1209587"/>
              <a:gd name="connsiteY7" fmla="*/ 131202 h 266330"/>
              <a:gd name="connsiteX8" fmla="*/ 1200150 w 1209587"/>
              <a:gd name="connsiteY8" fmla="*/ 143902 h 266330"/>
              <a:gd name="connsiteX9" fmla="*/ 1203325 w 1209587"/>
              <a:gd name="connsiteY9" fmla="*/ 112152 h 266330"/>
              <a:gd name="connsiteX0" fmla="*/ 0 w 1203325"/>
              <a:gd name="connsiteY0" fmla="*/ 121677 h 266396"/>
              <a:gd name="connsiteX1" fmla="*/ 120650 w 1203325"/>
              <a:gd name="connsiteY1" fmla="*/ 4202 h 266396"/>
              <a:gd name="connsiteX2" fmla="*/ 285750 w 1203325"/>
              <a:gd name="connsiteY2" fmla="*/ 255027 h 266396"/>
              <a:gd name="connsiteX3" fmla="*/ 457200 w 1203325"/>
              <a:gd name="connsiteY3" fmla="*/ 13727 h 266396"/>
              <a:gd name="connsiteX4" fmla="*/ 628650 w 1203325"/>
              <a:gd name="connsiteY4" fmla="*/ 251852 h 266396"/>
              <a:gd name="connsiteX5" fmla="*/ 790575 w 1203325"/>
              <a:gd name="connsiteY5" fmla="*/ 20077 h 266396"/>
              <a:gd name="connsiteX6" fmla="*/ 946150 w 1203325"/>
              <a:gd name="connsiteY6" fmla="*/ 264552 h 266396"/>
              <a:gd name="connsiteX7" fmla="*/ 1085850 w 1203325"/>
              <a:gd name="connsiteY7" fmla="*/ 131202 h 266396"/>
              <a:gd name="connsiteX8" fmla="*/ 1203325 w 1203325"/>
              <a:gd name="connsiteY8" fmla="*/ 112152 h 266396"/>
              <a:gd name="connsiteX0" fmla="*/ 0 w 1241425"/>
              <a:gd name="connsiteY0" fmla="*/ 121677 h 266337"/>
              <a:gd name="connsiteX1" fmla="*/ 120650 w 1241425"/>
              <a:gd name="connsiteY1" fmla="*/ 4202 h 266337"/>
              <a:gd name="connsiteX2" fmla="*/ 285750 w 1241425"/>
              <a:gd name="connsiteY2" fmla="*/ 255027 h 266337"/>
              <a:gd name="connsiteX3" fmla="*/ 457200 w 1241425"/>
              <a:gd name="connsiteY3" fmla="*/ 13727 h 266337"/>
              <a:gd name="connsiteX4" fmla="*/ 628650 w 1241425"/>
              <a:gd name="connsiteY4" fmla="*/ 251852 h 266337"/>
              <a:gd name="connsiteX5" fmla="*/ 790575 w 1241425"/>
              <a:gd name="connsiteY5" fmla="*/ 20077 h 266337"/>
              <a:gd name="connsiteX6" fmla="*/ 946150 w 1241425"/>
              <a:gd name="connsiteY6" fmla="*/ 264552 h 266337"/>
              <a:gd name="connsiteX7" fmla="*/ 1085850 w 1241425"/>
              <a:gd name="connsiteY7" fmla="*/ 131202 h 266337"/>
              <a:gd name="connsiteX8" fmla="*/ 1241425 w 1241425"/>
              <a:gd name="connsiteY8" fmla="*/ 140727 h 266337"/>
              <a:gd name="connsiteX0" fmla="*/ 0 w 1298575"/>
              <a:gd name="connsiteY0" fmla="*/ 121677 h 266337"/>
              <a:gd name="connsiteX1" fmla="*/ 120650 w 1298575"/>
              <a:gd name="connsiteY1" fmla="*/ 4202 h 266337"/>
              <a:gd name="connsiteX2" fmla="*/ 285750 w 1298575"/>
              <a:gd name="connsiteY2" fmla="*/ 255027 h 266337"/>
              <a:gd name="connsiteX3" fmla="*/ 457200 w 1298575"/>
              <a:gd name="connsiteY3" fmla="*/ 13727 h 266337"/>
              <a:gd name="connsiteX4" fmla="*/ 628650 w 1298575"/>
              <a:gd name="connsiteY4" fmla="*/ 251852 h 266337"/>
              <a:gd name="connsiteX5" fmla="*/ 790575 w 1298575"/>
              <a:gd name="connsiteY5" fmla="*/ 20077 h 266337"/>
              <a:gd name="connsiteX6" fmla="*/ 946150 w 1298575"/>
              <a:gd name="connsiteY6" fmla="*/ 264552 h 266337"/>
              <a:gd name="connsiteX7" fmla="*/ 1085850 w 1298575"/>
              <a:gd name="connsiteY7" fmla="*/ 131202 h 266337"/>
              <a:gd name="connsiteX8" fmla="*/ 1298575 w 1298575"/>
              <a:gd name="connsiteY8" fmla="*/ 140727 h 266337"/>
              <a:gd name="connsiteX0" fmla="*/ 0 w 1311275"/>
              <a:gd name="connsiteY0" fmla="*/ 121677 h 266356"/>
              <a:gd name="connsiteX1" fmla="*/ 120650 w 1311275"/>
              <a:gd name="connsiteY1" fmla="*/ 4202 h 266356"/>
              <a:gd name="connsiteX2" fmla="*/ 285750 w 1311275"/>
              <a:gd name="connsiteY2" fmla="*/ 255027 h 266356"/>
              <a:gd name="connsiteX3" fmla="*/ 457200 w 1311275"/>
              <a:gd name="connsiteY3" fmla="*/ 13727 h 266356"/>
              <a:gd name="connsiteX4" fmla="*/ 628650 w 1311275"/>
              <a:gd name="connsiteY4" fmla="*/ 251852 h 266356"/>
              <a:gd name="connsiteX5" fmla="*/ 790575 w 1311275"/>
              <a:gd name="connsiteY5" fmla="*/ 20077 h 266356"/>
              <a:gd name="connsiteX6" fmla="*/ 946150 w 1311275"/>
              <a:gd name="connsiteY6" fmla="*/ 264552 h 266356"/>
              <a:gd name="connsiteX7" fmla="*/ 1085850 w 1311275"/>
              <a:gd name="connsiteY7" fmla="*/ 131202 h 266356"/>
              <a:gd name="connsiteX8" fmla="*/ 1311275 w 1311275"/>
              <a:gd name="connsiteY8" fmla="*/ 131202 h 26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1275" h="266356">
                <a:moveTo>
                  <a:pt x="0" y="121677"/>
                </a:moveTo>
                <a:cubicBezTo>
                  <a:pt x="36512" y="51827"/>
                  <a:pt x="73025" y="-18023"/>
                  <a:pt x="120650" y="4202"/>
                </a:cubicBezTo>
                <a:cubicBezTo>
                  <a:pt x="168275" y="26427"/>
                  <a:pt x="229658" y="253440"/>
                  <a:pt x="285750" y="255027"/>
                </a:cubicBezTo>
                <a:cubicBezTo>
                  <a:pt x="341842" y="256614"/>
                  <a:pt x="400050" y="14256"/>
                  <a:pt x="457200" y="13727"/>
                </a:cubicBezTo>
                <a:cubicBezTo>
                  <a:pt x="514350" y="13198"/>
                  <a:pt x="573088" y="250794"/>
                  <a:pt x="628650" y="251852"/>
                </a:cubicBezTo>
                <a:cubicBezTo>
                  <a:pt x="684212" y="252910"/>
                  <a:pt x="737658" y="17960"/>
                  <a:pt x="790575" y="20077"/>
                </a:cubicBezTo>
                <a:cubicBezTo>
                  <a:pt x="843492" y="22194"/>
                  <a:pt x="896937" y="246031"/>
                  <a:pt x="946150" y="264552"/>
                </a:cubicBezTo>
                <a:cubicBezTo>
                  <a:pt x="995363" y="283073"/>
                  <a:pt x="1024996" y="153427"/>
                  <a:pt x="1085850" y="131202"/>
                </a:cubicBezTo>
                <a:cubicBezTo>
                  <a:pt x="1146704" y="108977"/>
                  <a:pt x="1286801" y="135171"/>
                  <a:pt x="1311275" y="131202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Freeform 20"/>
          <p:cNvSpPr/>
          <p:nvPr/>
        </p:nvSpPr>
        <p:spPr>
          <a:xfrm>
            <a:off x="395536" y="1994303"/>
            <a:ext cx="1311275" cy="266356"/>
          </a:xfrm>
          <a:custGeom>
            <a:avLst/>
            <a:gdLst>
              <a:gd name="connsiteX0" fmla="*/ 0 w 1204959"/>
              <a:gd name="connsiteY0" fmla="*/ 121677 h 266330"/>
              <a:gd name="connsiteX1" fmla="*/ 120650 w 1204959"/>
              <a:gd name="connsiteY1" fmla="*/ 4202 h 266330"/>
              <a:gd name="connsiteX2" fmla="*/ 285750 w 1204959"/>
              <a:gd name="connsiteY2" fmla="*/ 255027 h 266330"/>
              <a:gd name="connsiteX3" fmla="*/ 457200 w 1204959"/>
              <a:gd name="connsiteY3" fmla="*/ 13727 h 266330"/>
              <a:gd name="connsiteX4" fmla="*/ 628650 w 1204959"/>
              <a:gd name="connsiteY4" fmla="*/ 251852 h 266330"/>
              <a:gd name="connsiteX5" fmla="*/ 790575 w 1204959"/>
              <a:gd name="connsiteY5" fmla="*/ 20077 h 266330"/>
              <a:gd name="connsiteX6" fmla="*/ 946150 w 1204959"/>
              <a:gd name="connsiteY6" fmla="*/ 264552 h 266330"/>
              <a:gd name="connsiteX7" fmla="*/ 1085850 w 1204959"/>
              <a:gd name="connsiteY7" fmla="*/ 131202 h 266330"/>
              <a:gd name="connsiteX8" fmla="*/ 1200150 w 1204959"/>
              <a:gd name="connsiteY8" fmla="*/ 143902 h 266330"/>
              <a:gd name="connsiteX9" fmla="*/ 1184275 w 1204959"/>
              <a:gd name="connsiteY9" fmla="*/ 128027 h 266330"/>
              <a:gd name="connsiteX10" fmla="*/ 1190625 w 1204959"/>
              <a:gd name="connsiteY10" fmla="*/ 118502 h 266330"/>
              <a:gd name="connsiteX0" fmla="*/ 0 w 1205130"/>
              <a:gd name="connsiteY0" fmla="*/ 121677 h 266330"/>
              <a:gd name="connsiteX1" fmla="*/ 120650 w 1205130"/>
              <a:gd name="connsiteY1" fmla="*/ 4202 h 266330"/>
              <a:gd name="connsiteX2" fmla="*/ 285750 w 1205130"/>
              <a:gd name="connsiteY2" fmla="*/ 255027 h 266330"/>
              <a:gd name="connsiteX3" fmla="*/ 457200 w 1205130"/>
              <a:gd name="connsiteY3" fmla="*/ 13727 h 266330"/>
              <a:gd name="connsiteX4" fmla="*/ 628650 w 1205130"/>
              <a:gd name="connsiteY4" fmla="*/ 251852 h 266330"/>
              <a:gd name="connsiteX5" fmla="*/ 790575 w 1205130"/>
              <a:gd name="connsiteY5" fmla="*/ 20077 h 266330"/>
              <a:gd name="connsiteX6" fmla="*/ 946150 w 1205130"/>
              <a:gd name="connsiteY6" fmla="*/ 264552 h 266330"/>
              <a:gd name="connsiteX7" fmla="*/ 1085850 w 1205130"/>
              <a:gd name="connsiteY7" fmla="*/ 131202 h 266330"/>
              <a:gd name="connsiteX8" fmla="*/ 1200150 w 1205130"/>
              <a:gd name="connsiteY8" fmla="*/ 143902 h 266330"/>
              <a:gd name="connsiteX9" fmla="*/ 1184275 w 1205130"/>
              <a:gd name="connsiteY9" fmla="*/ 128027 h 266330"/>
              <a:gd name="connsiteX10" fmla="*/ 1181100 w 1205130"/>
              <a:gd name="connsiteY10" fmla="*/ 112152 h 266330"/>
              <a:gd name="connsiteX0" fmla="*/ 0 w 1204747"/>
              <a:gd name="connsiteY0" fmla="*/ 121677 h 266330"/>
              <a:gd name="connsiteX1" fmla="*/ 120650 w 1204747"/>
              <a:gd name="connsiteY1" fmla="*/ 4202 h 266330"/>
              <a:gd name="connsiteX2" fmla="*/ 285750 w 1204747"/>
              <a:gd name="connsiteY2" fmla="*/ 255027 h 266330"/>
              <a:gd name="connsiteX3" fmla="*/ 457200 w 1204747"/>
              <a:gd name="connsiteY3" fmla="*/ 13727 h 266330"/>
              <a:gd name="connsiteX4" fmla="*/ 628650 w 1204747"/>
              <a:gd name="connsiteY4" fmla="*/ 251852 h 266330"/>
              <a:gd name="connsiteX5" fmla="*/ 790575 w 1204747"/>
              <a:gd name="connsiteY5" fmla="*/ 20077 h 266330"/>
              <a:gd name="connsiteX6" fmla="*/ 946150 w 1204747"/>
              <a:gd name="connsiteY6" fmla="*/ 264552 h 266330"/>
              <a:gd name="connsiteX7" fmla="*/ 1085850 w 1204747"/>
              <a:gd name="connsiteY7" fmla="*/ 131202 h 266330"/>
              <a:gd name="connsiteX8" fmla="*/ 1200150 w 1204747"/>
              <a:gd name="connsiteY8" fmla="*/ 143902 h 266330"/>
              <a:gd name="connsiteX9" fmla="*/ 1184275 w 1204747"/>
              <a:gd name="connsiteY9" fmla="*/ 128027 h 266330"/>
              <a:gd name="connsiteX10" fmla="*/ 1203325 w 1204747"/>
              <a:gd name="connsiteY10" fmla="*/ 112152 h 266330"/>
              <a:gd name="connsiteX0" fmla="*/ 0 w 1209587"/>
              <a:gd name="connsiteY0" fmla="*/ 121677 h 266330"/>
              <a:gd name="connsiteX1" fmla="*/ 120650 w 1209587"/>
              <a:gd name="connsiteY1" fmla="*/ 4202 h 266330"/>
              <a:gd name="connsiteX2" fmla="*/ 285750 w 1209587"/>
              <a:gd name="connsiteY2" fmla="*/ 255027 h 266330"/>
              <a:gd name="connsiteX3" fmla="*/ 457200 w 1209587"/>
              <a:gd name="connsiteY3" fmla="*/ 13727 h 266330"/>
              <a:gd name="connsiteX4" fmla="*/ 628650 w 1209587"/>
              <a:gd name="connsiteY4" fmla="*/ 251852 h 266330"/>
              <a:gd name="connsiteX5" fmla="*/ 790575 w 1209587"/>
              <a:gd name="connsiteY5" fmla="*/ 20077 h 266330"/>
              <a:gd name="connsiteX6" fmla="*/ 946150 w 1209587"/>
              <a:gd name="connsiteY6" fmla="*/ 264552 h 266330"/>
              <a:gd name="connsiteX7" fmla="*/ 1085850 w 1209587"/>
              <a:gd name="connsiteY7" fmla="*/ 131202 h 266330"/>
              <a:gd name="connsiteX8" fmla="*/ 1200150 w 1209587"/>
              <a:gd name="connsiteY8" fmla="*/ 143902 h 266330"/>
              <a:gd name="connsiteX9" fmla="*/ 1203325 w 1209587"/>
              <a:gd name="connsiteY9" fmla="*/ 112152 h 266330"/>
              <a:gd name="connsiteX0" fmla="*/ 0 w 1203325"/>
              <a:gd name="connsiteY0" fmla="*/ 121677 h 266396"/>
              <a:gd name="connsiteX1" fmla="*/ 120650 w 1203325"/>
              <a:gd name="connsiteY1" fmla="*/ 4202 h 266396"/>
              <a:gd name="connsiteX2" fmla="*/ 285750 w 1203325"/>
              <a:gd name="connsiteY2" fmla="*/ 255027 h 266396"/>
              <a:gd name="connsiteX3" fmla="*/ 457200 w 1203325"/>
              <a:gd name="connsiteY3" fmla="*/ 13727 h 266396"/>
              <a:gd name="connsiteX4" fmla="*/ 628650 w 1203325"/>
              <a:gd name="connsiteY4" fmla="*/ 251852 h 266396"/>
              <a:gd name="connsiteX5" fmla="*/ 790575 w 1203325"/>
              <a:gd name="connsiteY5" fmla="*/ 20077 h 266396"/>
              <a:gd name="connsiteX6" fmla="*/ 946150 w 1203325"/>
              <a:gd name="connsiteY6" fmla="*/ 264552 h 266396"/>
              <a:gd name="connsiteX7" fmla="*/ 1085850 w 1203325"/>
              <a:gd name="connsiteY7" fmla="*/ 131202 h 266396"/>
              <a:gd name="connsiteX8" fmla="*/ 1203325 w 1203325"/>
              <a:gd name="connsiteY8" fmla="*/ 112152 h 266396"/>
              <a:gd name="connsiteX0" fmla="*/ 0 w 1241425"/>
              <a:gd name="connsiteY0" fmla="*/ 121677 h 266337"/>
              <a:gd name="connsiteX1" fmla="*/ 120650 w 1241425"/>
              <a:gd name="connsiteY1" fmla="*/ 4202 h 266337"/>
              <a:gd name="connsiteX2" fmla="*/ 285750 w 1241425"/>
              <a:gd name="connsiteY2" fmla="*/ 255027 h 266337"/>
              <a:gd name="connsiteX3" fmla="*/ 457200 w 1241425"/>
              <a:gd name="connsiteY3" fmla="*/ 13727 h 266337"/>
              <a:gd name="connsiteX4" fmla="*/ 628650 w 1241425"/>
              <a:gd name="connsiteY4" fmla="*/ 251852 h 266337"/>
              <a:gd name="connsiteX5" fmla="*/ 790575 w 1241425"/>
              <a:gd name="connsiteY5" fmla="*/ 20077 h 266337"/>
              <a:gd name="connsiteX6" fmla="*/ 946150 w 1241425"/>
              <a:gd name="connsiteY6" fmla="*/ 264552 h 266337"/>
              <a:gd name="connsiteX7" fmla="*/ 1085850 w 1241425"/>
              <a:gd name="connsiteY7" fmla="*/ 131202 h 266337"/>
              <a:gd name="connsiteX8" fmla="*/ 1241425 w 1241425"/>
              <a:gd name="connsiteY8" fmla="*/ 140727 h 266337"/>
              <a:gd name="connsiteX0" fmla="*/ 0 w 1298575"/>
              <a:gd name="connsiteY0" fmla="*/ 121677 h 266337"/>
              <a:gd name="connsiteX1" fmla="*/ 120650 w 1298575"/>
              <a:gd name="connsiteY1" fmla="*/ 4202 h 266337"/>
              <a:gd name="connsiteX2" fmla="*/ 285750 w 1298575"/>
              <a:gd name="connsiteY2" fmla="*/ 255027 h 266337"/>
              <a:gd name="connsiteX3" fmla="*/ 457200 w 1298575"/>
              <a:gd name="connsiteY3" fmla="*/ 13727 h 266337"/>
              <a:gd name="connsiteX4" fmla="*/ 628650 w 1298575"/>
              <a:gd name="connsiteY4" fmla="*/ 251852 h 266337"/>
              <a:gd name="connsiteX5" fmla="*/ 790575 w 1298575"/>
              <a:gd name="connsiteY5" fmla="*/ 20077 h 266337"/>
              <a:gd name="connsiteX6" fmla="*/ 946150 w 1298575"/>
              <a:gd name="connsiteY6" fmla="*/ 264552 h 266337"/>
              <a:gd name="connsiteX7" fmla="*/ 1085850 w 1298575"/>
              <a:gd name="connsiteY7" fmla="*/ 131202 h 266337"/>
              <a:gd name="connsiteX8" fmla="*/ 1298575 w 1298575"/>
              <a:gd name="connsiteY8" fmla="*/ 140727 h 266337"/>
              <a:gd name="connsiteX0" fmla="*/ 0 w 1311275"/>
              <a:gd name="connsiteY0" fmla="*/ 121677 h 266356"/>
              <a:gd name="connsiteX1" fmla="*/ 120650 w 1311275"/>
              <a:gd name="connsiteY1" fmla="*/ 4202 h 266356"/>
              <a:gd name="connsiteX2" fmla="*/ 285750 w 1311275"/>
              <a:gd name="connsiteY2" fmla="*/ 255027 h 266356"/>
              <a:gd name="connsiteX3" fmla="*/ 457200 w 1311275"/>
              <a:gd name="connsiteY3" fmla="*/ 13727 h 266356"/>
              <a:gd name="connsiteX4" fmla="*/ 628650 w 1311275"/>
              <a:gd name="connsiteY4" fmla="*/ 251852 h 266356"/>
              <a:gd name="connsiteX5" fmla="*/ 790575 w 1311275"/>
              <a:gd name="connsiteY5" fmla="*/ 20077 h 266356"/>
              <a:gd name="connsiteX6" fmla="*/ 946150 w 1311275"/>
              <a:gd name="connsiteY6" fmla="*/ 264552 h 266356"/>
              <a:gd name="connsiteX7" fmla="*/ 1085850 w 1311275"/>
              <a:gd name="connsiteY7" fmla="*/ 131202 h 266356"/>
              <a:gd name="connsiteX8" fmla="*/ 1311275 w 1311275"/>
              <a:gd name="connsiteY8" fmla="*/ 131202 h 26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1275" h="266356">
                <a:moveTo>
                  <a:pt x="0" y="121677"/>
                </a:moveTo>
                <a:cubicBezTo>
                  <a:pt x="36512" y="51827"/>
                  <a:pt x="73025" y="-18023"/>
                  <a:pt x="120650" y="4202"/>
                </a:cubicBezTo>
                <a:cubicBezTo>
                  <a:pt x="168275" y="26427"/>
                  <a:pt x="229658" y="253440"/>
                  <a:pt x="285750" y="255027"/>
                </a:cubicBezTo>
                <a:cubicBezTo>
                  <a:pt x="341842" y="256614"/>
                  <a:pt x="400050" y="14256"/>
                  <a:pt x="457200" y="13727"/>
                </a:cubicBezTo>
                <a:cubicBezTo>
                  <a:pt x="514350" y="13198"/>
                  <a:pt x="573088" y="250794"/>
                  <a:pt x="628650" y="251852"/>
                </a:cubicBezTo>
                <a:cubicBezTo>
                  <a:pt x="684212" y="252910"/>
                  <a:pt x="737658" y="17960"/>
                  <a:pt x="790575" y="20077"/>
                </a:cubicBezTo>
                <a:cubicBezTo>
                  <a:pt x="843492" y="22194"/>
                  <a:pt x="896937" y="246031"/>
                  <a:pt x="946150" y="264552"/>
                </a:cubicBezTo>
                <a:cubicBezTo>
                  <a:pt x="995363" y="283073"/>
                  <a:pt x="1024996" y="153427"/>
                  <a:pt x="1085850" y="131202"/>
                </a:cubicBezTo>
                <a:cubicBezTo>
                  <a:pt x="1146704" y="108977"/>
                  <a:pt x="1286801" y="135171"/>
                  <a:pt x="1311275" y="131202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Oval 21"/>
          <p:cNvSpPr/>
          <p:nvPr/>
        </p:nvSpPr>
        <p:spPr>
          <a:xfrm>
            <a:off x="2550796" y="1871073"/>
            <a:ext cx="72008" cy="72008"/>
          </a:xfrm>
          <a:prstGeom prst="ellipse">
            <a:avLst/>
          </a:prstGeom>
          <a:solidFill>
            <a:srgbClr val="01C73E"/>
          </a:solidFill>
          <a:ln w="12700">
            <a:solidFill>
              <a:srgbClr val="00206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343150" y="1954016"/>
            <a:ext cx="212626" cy="375848"/>
          </a:xfrm>
          <a:prstGeom prst="straightConnector1">
            <a:avLst/>
          </a:prstGeom>
          <a:ln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267744" y="2356390"/>
            <a:ext cx="84494" cy="96568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206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53" name="Group 52"/>
          <p:cNvGrpSpPr/>
          <p:nvPr/>
        </p:nvGrpSpPr>
        <p:grpSpPr>
          <a:xfrm>
            <a:off x="5498155" y="1628800"/>
            <a:ext cx="1738141" cy="1119197"/>
            <a:chOff x="5333432" y="1877755"/>
            <a:chExt cx="1738141" cy="1119197"/>
          </a:xfrm>
        </p:grpSpPr>
        <p:sp>
          <p:nvSpPr>
            <p:cNvPr id="13" name="Rectangle 12"/>
            <p:cNvSpPr/>
            <p:nvPr/>
          </p:nvSpPr>
          <p:spPr>
            <a:xfrm>
              <a:off x="5333432" y="1891148"/>
              <a:ext cx="1738141" cy="1083884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5" name="Oval 34"/>
            <p:cNvSpPr/>
            <p:nvPr/>
          </p:nvSpPr>
          <p:spPr>
            <a:xfrm>
              <a:off x="5580112" y="2060848"/>
              <a:ext cx="72008" cy="72008"/>
            </a:xfrm>
            <a:prstGeom prst="ellipse">
              <a:avLst/>
            </a:prstGeom>
            <a:solidFill>
              <a:srgbClr val="01C73E"/>
            </a:solidFill>
            <a:ln w="12700">
              <a:solidFill>
                <a:srgbClr val="002060"/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6" name="Oval 35"/>
            <p:cNvSpPr/>
            <p:nvPr/>
          </p:nvSpPr>
          <p:spPr>
            <a:xfrm>
              <a:off x="5648486" y="2433090"/>
              <a:ext cx="72008" cy="72008"/>
            </a:xfrm>
            <a:prstGeom prst="ellipse">
              <a:avLst/>
            </a:prstGeom>
            <a:solidFill>
              <a:srgbClr val="01C73E"/>
            </a:solidFill>
            <a:ln w="12700">
              <a:solidFill>
                <a:srgbClr val="002060"/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" name="Oval 37"/>
            <p:cNvSpPr/>
            <p:nvPr/>
          </p:nvSpPr>
          <p:spPr>
            <a:xfrm>
              <a:off x="5732512" y="2213248"/>
              <a:ext cx="72008" cy="72008"/>
            </a:xfrm>
            <a:prstGeom prst="ellipse">
              <a:avLst/>
            </a:prstGeom>
            <a:solidFill>
              <a:srgbClr val="01C73E"/>
            </a:solidFill>
            <a:ln w="12700">
              <a:solidFill>
                <a:srgbClr val="002060"/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0" name="Oval 39"/>
            <p:cNvSpPr/>
            <p:nvPr/>
          </p:nvSpPr>
          <p:spPr>
            <a:xfrm>
              <a:off x="5660504" y="2751885"/>
              <a:ext cx="72008" cy="72008"/>
            </a:xfrm>
            <a:prstGeom prst="ellipse">
              <a:avLst/>
            </a:prstGeom>
            <a:solidFill>
              <a:srgbClr val="01C73E"/>
            </a:solidFill>
            <a:ln w="12700">
              <a:solidFill>
                <a:srgbClr val="002060"/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1" name="Oval 40"/>
            <p:cNvSpPr/>
            <p:nvPr/>
          </p:nvSpPr>
          <p:spPr>
            <a:xfrm>
              <a:off x="5954526" y="2060848"/>
              <a:ext cx="72008" cy="72008"/>
            </a:xfrm>
            <a:prstGeom prst="ellipse">
              <a:avLst/>
            </a:prstGeom>
            <a:solidFill>
              <a:srgbClr val="01C73E"/>
            </a:solidFill>
            <a:ln w="12700">
              <a:solidFill>
                <a:srgbClr val="002060"/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2" name="Oval 41"/>
            <p:cNvSpPr/>
            <p:nvPr/>
          </p:nvSpPr>
          <p:spPr>
            <a:xfrm>
              <a:off x="6022900" y="2433090"/>
              <a:ext cx="72008" cy="72008"/>
            </a:xfrm>
            <a:prstGeom prst="ellipse">
              <a:avLst/>
            </a:prstGeom>
            <a:solidFill>
              <a:srgbClr val="01C73E"/>
            </a:solidFill>
            <a:ln w="12700">
              <a:solidFill>
                <a:srgbClr val="002060"/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3" name="Oval 42"/>
            <p:cNvSpPr/>
            <p:nvPr/>
          </p:nvSpPr>
          <p:spPr>
            <a:xfrm>
              <a:off x="5918522" y="2592800"/>
              <a:ext cx="72008" cy="72008"/>
            </a:xfrm>
            <a:prstGeom prst="ellipse">
              <a:avLst/>
            </a:prstGeom>
            <a:solidFill>
              <a:srgbClr val="01C73E"/>
            </a:solidFill>
            <a:ln w="12700">
              <a:solidFill>
                <a:srgbClr val="002060"/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4" name="Oval 43"/>
            <p:cNvSpPr/>
            <p:nvPr/>
          </p:nvSpPr>
          <p:spPr>
            <a:xfrm>
              <a:off x="6430958" y="2065559"/>
              <a:ext cx="72008" cy="72008"/>
            </a:xfrm>
            <a:prstGeom prst="ellipse">
              <a:avLst/>
            </a:prstGeom>
            <a:solidFill>
              <a:srgbClr val="01C73E"/>
            </a:solidFill>
            <a:ln w="12700">
              <a:solidFill>
                <a:srgbClr val="002060"/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5" name="Oval 44"/>
            <p:cNvSpPr/>
            <p:nvPr/>
          </p:nvSpPr>
          <p:spPr>
            <a:xfrm>
              <a:off x="6512175" y="2268042"/>
              <a:ext cx="72008" cy="72008"/>
            </a:xfrm>
            <a:prstGeom prst="ellipse">
              <a:avLst/>
            </a:prstGeom>
            <a:solidFill>
              <a:srgbClr val="01C73E"/>
            </a:solidFill>
            <a:ln w="12700">
              <a:solidFill>
                <a:srgbClr val="002060"/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6" name="Oval 45"/>
            <p:cNvSpPr/>
            <p:nvPr/>
          </p:nvSpPr>
          <p:spPr>
            <a:xfrm>
              <a:off x="6651732" y="2590201"/>
              <a:ext cx="72008" cy="72008"/>
            </a:xfrm>
            <a:prstGeom prst="ellipse">
              <a:avLst/>
            </a:prstGeom>
            <a:solidFill>
              <a:srgbClr val="01C73E"/>
            </a:solidFill>
            <a:ln w="12700">
              <a:solidFill>
                <a:srgbClr val="002060"/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7" name="Oval 46"/>
            <p:cNvSpPr/>
            <p:nvPr/>
          </p:nvSpPr>
          <p:spPr>
            <a:xfrm>
              <a:off x="6288623" y="2366273"/>
              <a:ext cx="72008" cy="72008"/>
            </a:xfrm>
            <a:prstGeom prst="ellipse">
              <a:avLst/>
            </a:prstGeom>
            <a:solidFill>
              <a:srgbClr val="01C73E"/>
            </a:solidFill>
            <a:ln w="12700">
              <a:solidFill>
                <a:srgbClr val="002060"/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8" name="Oval 47"/>
            <p:cNvSpPr/>
            <p:nvPr/>
          </p:nvSpPr>
          <p:spPr>
            <a:xfrm>
              <a:off x="6738611" y="2213248"/>
              <a:ext cx="72008" cy="72008"/>
            </a:xfrm>
            <a:prstGeom prst="ellipse">
              <a:avLst/>
            </a:prstGeom>
            <a:solidFill>
              <a:srgbClr val="01C73E"/>
            </a:solidFill>
            <a:ln w="12700">
              <a:solidFill>
                <a:srgbClr val="002060"/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9" name="Oval 48"/>
            <p:cNvSpPr/>
            <p:nvPr/>
          </p:nvSpPr>
          <p:spPr>
            <a:xfrm>
              <a:off x="6473919" y="2748423"/>
              <a:ext cx="72008" cy="72008"/>
            </a:xfrm>
            <a:prstGeom prst="ellipse">
              <a:avLst/>
            </a:prstGeom>
            <a:solidFill>
              <a:srgbClr val="01C73E"/>
            </a:solidFill>
            <a:ln w="12700">
              <a:solidFill>
                <a:srgbClr val="002060"/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0" name="Oval 49"/>
            <p:cNvSpPr/>
            <p:nvPr/>
          </p:nvSpPr>
          <p:spPr>
            <a:xfrm>
              <a:off x="6026534" y="2773894"/>
              <a:ext cx="72008" cy="72008"/>
            </a:xfrm>
            <a:prstGeom prst="ellipse">
              <a:avLst/>
            </a:prstGeom>
            <a:solidFill>
              <a:srgbClr val="01C73E"/>
            </a:solidFill>
            <a:ln w="12700">
              <a:solidFill>
                <a:srgbClr val="002060"/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1" name="Oval 50"/>
            <p:cNvSpPr/>
            <p:nvPr/>
          </p:nvSpPr>
          <p:spPr>
            <a:xfrm>
              <a:off x="5508104" y="2592320"/>
              <a:ext cx="72008" cy="72008"/>
            </a:xfrm>
            <a:prstGeom prst="ellipse">
              <a:avLst/>
            </a:prstGeom>
            <a:solidFill>
              <a:srgbClr val="01C73E"/>
            </a:solidFill>
            <a:ln w="12700">
              <a:solidFill>
                <a:srgbClr val="002060"/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52" name="Picture 51" descr="laser_spot.t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15953" y="1877755"/>
              <a:ext cx="1573098" cy="1119197"/>
            </a:xfrm>
            <a:prstGeom prst="rect">
              <a:avLst/>
            </a:prstGeom>
          </p:spPr>
        </p:pic>
      </p:grpSp>
      <p:sp>
        <p:nvSpPr>
          <p:cNvPr id="54" name="Oval 53"/>
          <p:cNvSpPr/>
          <p:nvPr/>
        </p:nvSpPr>
        <p:spPr>
          <a:xfrm>
            <a:off x="2703196" y="1808455"/>
            <a:ext cx="72008" cy="72008"/>
          </a:xfrm>
          <a:prstGeom prst="ellipse">
            <a:avLst/>
          </a:prstGeom>
          <a:solidFill>
            <a:srgbClr val="01C73E"/>
          </a:solidFill>
          <a:ln w="12700">
            <a:solidFill>
              <a:srgbClr val="00206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5" name="Oval 54"/>
          <p:cNvSpPr/>
          <p:nvPr/>
        </p:nvSpPr>
        <p:spPr>
          <a:xfrm>
            <a:off x="2915816" y="1736447"/>
            <a:ext cx="72008" cy="72008"/>
          </a:xfrm>
          <a:prstGeom prst="ellipse">
            <a:avLst/>
          </a:prstGeom>
          <a:solidFill>
            <a:srgbClr val="01C73E"/>
          </a:solidFill>
          <a:ln w="12700">
            <a:solidFill>
              <a:srgbClr val="00206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6" name="Oval 55"/>
          <p:cNvSpPr/>
          <p:nvPr/>
        </p:nvSpPr>
        <p:spPr>
          <a:xfrm>
            <a:off x="2195736" y="1808455"/>
            <a:ext cx="72008" cy="72008"/>
          </a:xfrm>
          <a:prstGeom prst="ellipse">
            <a:avLst/>
          </a:prstGeom>
          <a:solidFill>
            <a:srgbClr val="01C73E"/>
          </a:solidFill>
          <a:ln w="12700">
            <a:solidFill>
              <a:srgbClr val="00206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7" name="Oval 56"/>
          <p:cNvSpPr/>
          <p:nvPr/>
        </p:nvSpPr>
        <p:spPr>
          <a:xfrm>
            <a:off x="2339752" y="1808455"/>
            <a:ext cx="72008" cy="72008"/>
          </a:xfrm>
          <a:prstGeom prst="ellipse">
            <a:avLst/>
          </a:prstGeom>
          <a:solidFill>
            <a:srgbClr val="01C73E"/>
          </a:solidFill>
          <a:ln w="12700">
            <a:solidFill>
              <a:srgbClr val="00206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8" name="Right Arrow 57"/>
          <p:cNvSpPr/>
          <p:nvPr/>
        </p:nvSpPr>
        <p:spPr>
          <a:xfrm>
            <a:off x="4283968" y="1808455"/>
            <a:ext cx="752236" cy="736275"/>
          </a:xfrm>
          <a:prstGeom prst="rightArrow">
            <a:avLst/>
          </a:prstGeom>
          <a:solidFill>
            <a:schemeClr val="accent1"/>
          </a:solidFill>
          <a:ln w="38100">
            <a:noFill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9" name="TextBox 58"/>
          <p:cNvSpPr txBox="1"/>
          <p:nvPr/>
        </p:nvSpPr>
        <p:spPr>
          <a:xfrm>
            <a:off x="2865496" y="2693851"/>
            <a:ext cx="1266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Valence band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347864" y="1496868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Excited </a:t>
            </a:r>
            <a:br>
              <a:rPr lang="en-AU" sz="1400" dirty="0" smtClean="0"/>
            </a:br>
            <a:r>
              <a:rPr lang="en-AU" sz="1400" dirty="0" smtClean="0"/>
              <a:t>carriers</a:t>
            </a:r>
          </a:p>
        </p:txBody>
      </p:sp>
      <p:cxnSp>
        <p:nvCxnSpPr>
          <p:cNvPr id="62" name="Straight Connector 61"/>
          <p:cNvCxnSpPr>
            <a:stCxn id="60" idx="1"/>
          </p:cNvCxnSpPr>
          <p:nvPr/>
        </p:nvCxnSpPr>
        <p:spPr>
          <a:xfrm flipH="1">
            <a:off x="3131840" y="1758478"/>
            <a:ext cx="216024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920378" y="2916233"/>
            <a:ext cx="4980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FCA leads to large losses due to </a:t>
            </a:r>
            <a:br>
              <a:rPr lang="en-AU" sz="1600" dirty="0" smtClean="0"/>
            </a:br>
            <a:r>
              <a:rPr lang="en-AU" sz="1600" dirty="0" smtClean="0"/>
              <a:t>narrow linewidth of SBS, scales as </a:t>
            </a:r>
            <a:r>
              <a:rPr lang="en-A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AU" sz="1600" baseline="30000" dirty="0" smtClean="0">
                <a:latin typeface="Arial"/>
                <a:cs typeface="Times New Roman" panose="02020603050405020304" pitchFamily="18" charset="0"/>
              </a:rPr>
              <a:t>3</a:t>
            </a:r>
            <a:r>
              <a:rPr lang="en-AU" sz="1600" dirty="0" smtClean="0"/>
              <a:t>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75354" y="1503067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>
                <a:solidFill>
                  <a:srgbClr val="C00000"/>
                </a:solidFill>
              </a:rPr>
              <a:t>2</a:t>
            </a:r>
            <a:r>
              <a:rPr lang="en-AU" sz="1800" dirty="0" smtClean="0">
                <a:solidFill>
                  <a:srgbClr val="C00000"/>
                </a:solidFill>
                <a:latin typeface="Symbol" panose="05050102010706020507" pitchFamily="18" charset="2"/>
              </a:rPr>
              <a:t>w</a:t>
            </a:r>
            <a:endParaRPr lang="en-AU" sz="1800" dirty="0" smtClean="0">
              <a:solidFill>
                <a:srgbClr val="C00000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 flipH="1" flipV="1">
            <a:off x="2987824" y="2580734"/>
            <a:ext cx="72008" cy="15105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197" y="3506573"/>
            <a:ext cx="3580976" cy="248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4"/>
          <a:stretch/>
        </p:blipFill>
        <p:spPr bwMode="auto">
          <a:xfrm>
            <a:off x="1306928" y="4725144"/>
            <a:ext cx="175122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2172037" y="4329099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gain parameter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72149" y="503696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FOM:</a:t>
            </a:r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2309991" y="4636876"/>
            <a:ext cx="276809" cy="16731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3213476" y="4900595"/>
            <a:ext cx="1354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2PA coefficient</a:t>
            </a:r>
          </a:p>
        </p:txBody>
      </p:sp>
      <p:cxnSp>
        <p:nvCxnSpPr>
          <p:cNvPr id="76" name="Straight Connector 75"/>
          <p:cNvCxnSpPr/>
          <p:nvPr/>
        </p:nvCxnSpPr>
        <p:spPr>
          <a:xfrm flipH="1" flipV="1">
            <a:off x="2987824" y="5013176"/>
            <a:ext cx="275140" cy="30462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3014930" y="5589240"/>
            <a:ext cx="1386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FCA coefficient</a:t>
            </a:r>
          </a:p>
        </p:txBody>
      </p:sp>
      <p:cxnSp>
        <p:nvCxnSpPr>
          <p:cNvPr id="79" name="Straight Connector 78"/>
          <p:cNvCxnSpPr/>
          <p:nvPr/>
        </p:nvCxnSpPr>
        <p:spPr>
          <a:xfrm flipH="1" flipV="1">
            <a:off x="2877954" y="5447899"/>
            <a:ext cx="240631" cy="134755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883145" y="5832951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Linear loss</a:t>
            </a:r>
          </a:p>
        </p:txBody>
      </p:sp>
      <p:cxnSp>
        <p:nvCxnSpPr>
          <p:cNvPr id="85" name="Straight Connector 84"/>
          <p:cNvCxnSpPr/>
          <p:nvPr/>
        </p:nvCxnSpPr>
        <p:spPr>
          <a:xfrm flipV="1">
            <a:off x="2502568" y="5563402"/>
            <a:ext cx="86628" cy="231006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7" name="Group 86"/>
          <p:cNvGrpSpPr/>
          <p:nvPr/>
        </p:nvGrpSpPr>
        <p:grpSpPr>
          <a:xfrm>
            <a:off x="4514231" y="5949280"/>
            <a:ext cx="4431021" cy="338554"/>
            <a:chOff x="4514231" y="6140375"/>
            <a:chExt cx="4431021" cy="338554"/>
          </a:xfrm>
        </p:grpSpPr>
        <p:sp>
          <p:nvSpPr>
            <p:cNvPr id="86" name="TextBox 85"/>
            <p:cNvSpPr txBox="1"/>
            <p:nvPr/>
          </p:nvSpPr>
          <p:spPr>
            <a:xfrm>
              <a:off x="4514231" y="6140375"/>
              <a:ext cx="4431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dirty="0" smtClean="0"/>
                <a:t>FOM for Silicon nanobeam@1550nm: </a:t>
              </a:r>
              <a:r>
                <a:rPr lang="en-AU" sz="1600" dirty="0" smtClean="0">
                  <a:latin typeface="Edwardian Script ITC" panose="030303020407070D0804" pitchFamily="66" charset="0"/>
                </a:rPr>
                <a:t>      </a:t>
              </a:r>
              <a:r>
                <a:rPr lang="en-AU" sz="1600" dirty="0" smtClean="0"/>
                <a:t> ~ 1.4</a:t>
              </a:r>
            </a:p>
          </p:txBody>
        </p:sp>
        <p:pic>
          <p:nvPicPr>
            <p:cNvPr id="8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0" t="23732" r="75930" b="38134"/>
            <a:stretch/>
          </p:blipFill>
          <p:spPr bwMode="auto">
            <a:xfrm>
              <a:off x="8034716" y="6140728"/>
              <a:ext cx="281700" cy="337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8" name="TextBox 87"/>
          <p:cNvSpPr txBox="1"/>
          <p:nvPr/>
        </p:nvSpPr>
        <p:spPr>
          <a:xfrm>
            <a:off x="5220072" y="6186790"/>
            <a:ext cx="3658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Maximal Stokes amplification:   ~ 6dB</a:t>
            </a:r>
          </a:p>
        </p:txBody>
      </p:sp>
    </p:spTree>
    <p:extLst>
      <p:ext uri="{BB962C8B-B14F-4D97-AF65-F5344CB8AC3E}">
        <p14:creationId xmlns:p14="http://schemas.microsoft.com/office/powerpoint/2010/main" val="2130620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New material systems</a:t>
            </a:r>
            <a:endParaRPr lang="en-A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9058"/>
            <a:ext cx="42195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1069058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Proposal: Germanium in Silicon Nitride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45344"/>
            <a:ext cx="2923103" cy="322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3785934" cy="222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026" y="1422939"/>
            <a:ext cx="5005758" cy="16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20072" y="5599605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High Gain in </a:t>
            </a:r>
            <a:r>
              <a:rPr lang="en-AU" sz="1800" smtClean="0"/>
              <a:t>the mid IR </a:t>
            </a:r>
            <a:r>
              <a:rPr lang="en-AU" sz="1800" dirty="0" smtClean="0"/>
              <a:t>(4 um). 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254793" y="5599605"/>
            <a:ext cx="821263" cy="381033"/>
          </a:xfrm>
          <a:prstGeom prst="rightArrow">
            <a:avLst/>
          </a:prstGeom>
          <a:solidFill>
            <a:schemeClr val="accent1"/>
          </a:solidFill>
          <a:ln w="38100">
            <a:noFill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4929431" y="6203130"/>
            <a:ext cx="4147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Wolff, C., et al. </a:t>
            </a:r>
            <a:r>
              <a:rPr lang="en-AU" sz="1400" i="1" dirty="0" smtClean="0"/>
              <a:t>Optics </a:t>
            </a:r>
            <a:r>
              <a:rPr lang="en-AU" sz="1400" i="1" dirty="0"/>
              <a:t>E</a:t>
            </a:r>
            <a:r>
              <a:rPr lang="en-AU" sz="1400" i="1" dirty="0" smtClean="0"/>
              <a:t>xpress</a:t>
            </a:r>
            <a:r>
              <a:rPr lang="en-AU" sz="1400" dirty="0"/>
              <a:t> </a:t>
            </a:r>
            <a:r>
              <a:rPr lang="en-AU" sz="1400" b="1" dirty="0" smtClean="0"/>
              <a:t>22</a:t>
            </a:r>
            <a:r>
              <a:rPr lang="en-AU" sz="1400" dirty="0"/>
              <a:t>,</a:t>
            </a:r>
            <a:r>
              <a:rPr lang="en-AU" sz="1400" dirty="0" smtClean="0"/>
              <a:t> p30735 </a:t>
            </a:r>
            <a:r>
              <a:rPr lang="en-AU" sz="1400" dirty="0"/>
              <a:t>(2014</a:t>
            </a:r>
            <a:r>
              <a:rPr lang="en-AU" sz="1400" dirty="0" smtClean="0"/>
              <a:t>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567" y="5790121"/>
            <a:ext cx="3211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NB: anisotropy leads to large </a:t>
            </a:r>
            <a:br>
              <a:rPr lang="en-AU" sz="1800" dirty="0" smtClean="0"/>
            </a:br>
            <a:r>
              <a:rPr lang="en-AU" sz="1800" dirty="0" smtClean="0"/>
              <a:t>differences in gain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5033" y="1104999"/>
            <a:ext cx="4291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err="1"/>
              <a:t>Soref</a:t>
            </a:r>
            <a:r>
              <a:rPr lang="en-AU" sz="1400" dirty="0"/>
              <a:t>, R</a:t>
            </a:r>
            <a:r>
              <a:rPr lang="en-AU" sz="1400" dirty="0" smtClean="0"/>
              <a:t>. </a:t>
            </a:r>
            <a:r>
              <a:rPr lang="en-AU" sz="1400" i="1" dirty="0" smtClean="0"/>
              <a:t>Nature </a:t>
            </a:r>
            <a:r>
              <a:rPr lang="en-AU" sz="1400" i="1" dirty="0"/>
              <a:t>Photonics</a:t>
            </a:r>
            <a:r>
              <a:rPr lang="en-AU" sz="1400" dirty="0"/>
              <a:t>, </a:t>
            </a:r>
            <a:r>
              <a:rPr lang="en-AU" sz="1400" i="1" dirty="0"/>
              <a:t>4</a:t>
            </a:r>
            <a:r>
              <a:rPr lang="en-AU" sz="1400" dirty="0"/>
              <a:t>(8), </a:t>
            </a:r>
            <a:r>
              <a:rPr lang="en-AU" sz="1400" dirty="0" smtClean="0"/>
              <a:t>495–497 </a:t>
            </a:r>
            <a:r>
              <a:rPr lang="en-AU" sz="1400" dirty="0"/>
              <a:t> (2010) </a:t>
            </a:r>
            <a:r>
              <a:rPr lang="en-AU" sz="14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07118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New directions: metamaterials</a:t>
            </a:r>
            <a:endParaRPr lang="en-A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57" y="1501651"/>
            <a:ext cx="3405201" cy="239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412" y="1965560"/>
            <a:ext cx="3451252" cy="263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3862789"/>
            <a:ext cx="5173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The idea: dipole resonances between embedded</a:t>
            </a:r>
          </a:p>
          <a:p>
            <a:r>
              <a:rPr lang="en-AU" sz="1800" dirty="0"/>
              <a:t>s</a:t>
            </a:r>
            <a:r>
              <a:rPr lang="en-AU" sz="1800" dirty="0" smtClean="0"/>
              <a:t>pheres enhance the interactions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24730" y="1446250"/>
            <a:ext cx="3576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Natural log of electrostriction enhancement</a:t>
            </a:r>
            <a:br>
              <a:rPr lang="en-AU" sz="1400" dirty="0" smtClean="0"/>
            </a:br>
            <a:r>
              <a:rPr lang="en-AU" sz="1400" dirty="0" smtClean="0"/>
              <a:t>for silver spheres in a chalcogenide matrix </a:t>
            </a:r>
          </a:p>
        </p:txBody>
      </p:sp>
      <p:sp>
        <p:nvSpPr>
          <p:cNvPr id="8" name="Right Arrow 7"/>
          <p:cNvSpPr/>
          <p:nvPr/>
        </p:nvSpPr>
        <p:spPr>
          <a:xfrm rot="5400000">
            <a:off x="6908736" y="4639622"/>
            <a:ext cx="608606" cy="570553"/>
          </a:xfrm>
          <a:prstGeom prst="rightArrow">
            <a:avLst/>
          </a:prstGeom>
          <a:solidFill>
            <a:schemeClr val="accent1"/>
          </a:solidFill>
          <a:ln w="38100">
            <a:noFill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5838402" y="5230622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Factor of 3.7 enhancement </a:t>
            </a:r>
            <a:br>
              <a:rPr lang="en-AU" sz="1800" dirty="0" smtClean="0"/>
            </a:br>
            <a:r>
              <a:rPr lang="en-AU" sz="1800" dirty="0" smtClean="0"/>
              <a:t>in </a:t>
            </a:r>
            <a:r>
              <a:rPr lang="en-AU" sz="1800" dirty="0" err="1" smtClean="0"/>
              <a:t>electrostrictive</a:t>
            </a:r>
            <a:r>
              <a:rPr lang="en-AU" sz="1800" dirty="0" smtClean="0"/>
              <a:t> constant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82139" y="6174054"/>
            <a:ext cx="4012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M. Smith et al., Phys. Rev. B </a:t>
            </a:r>
            <a:r>
              <a:rPr lang="en-AU" sz="1400" b="1" dirty="0"/>
              <a:t>91</a:t>
            </a:r>
            <a:r>
              <a:rPr lang="en-AU" sz="1400" dirty="0"/>
              <a:t>, 214102 (2015</a:t>
            </a:r>
            <a:r>
              <a:rPr lang="en-AU" sz="1400" dirty="0" smtClean="0"/>
              <a:t>).</a:t>
            </a:r>
          </a:p>
        </p:txBody>
      </p:sp>
      <p:pic>
        <p:nvPicPr>
          <p:cNvPr id="16" name="Picture 2" descr="C:\Users\chris\Documents\Research\Talks\Melbourne_Uni_2013\lattice_warp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6495" y="4558562"/>
            <a:ext cx="2025326" cy="1940050"/>
          </a:xfrm>
          <a:prstGeom prst="rect">
            <a:avLst/>
          </a:prstGeom>
          <a:noFill/>
        </p:spPr>
      </p:pic>
      <p:pic>
        <p:nvPicPr>
          <p:cNvPr id="17" name="Picture 16" descr="laser_spot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010" y="4512394"/>
            <a:ext cx="2068296" cy="19812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980728"/>
            <a:ext cx="4224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Metamaterials can be used to enhance </a:t>
            </a:r>
            <a:br>
              <a:rPr lang="en-AU" sz="1800" dirty="0" smtClean="0"/>
            </a:br>
            <a:r>
              <a:rPr lang="en-AU" sz="1800" dirty="0" smtClean="0"/>
              <a:t>or suppress electrostriction</a:t>
            </a:r>
          </a:p>
        </p:txBody>
      </p:sp>
    </p:spTree>
    <p:extLst>
      <p:ext uri="{BB962C8B-B14F-4D97-AF65-F5344CB8AC3E}">
        <p14:creationId xmlns:p14="http://schemas.microsoft.com/office/powerpoint/2010/main" val="1296070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Conclusions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09149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b="1" dirty="0" smtClean="0"/>
              <a:t>Conclusions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5077" y="4582869"/>
            <a:ext cx="4859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 smtClean="0"/>
              <a:t>Strong potential to engineer new materials </a:t>
            </a:r>
            <a:br>
              <a:rPr lang="en-AU" sz="1800" dirty="0" smtClean="0"/>
            </a:br>
            <a:r>
              <a:rPr lang="en-AU" sz="1800" dirty="0" smtClean="0"/>
              <a:t>for high SBS gain.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3824"/>
            <a:ext cx="2713066" cy="190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5077" y="3251736"/>
            <a:ext cx="66159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 smtClean="0"/>
              <a:t>Nonlinear losses put critical limits on the applicability of SBS</a:t>
            </a:r>
            <a:br>
              <a:rPr lang="en-AU" sz="1800" dirty="0" smtClean="0"/>
            </a:br>
            <a:r>
              <a:rPr lang="en-AU" sz="1800" dirty="0" smtClean="0"/>
              <a:t>(silicon is particularly affected). </a:t>
            </a:r>
          </a:p>
          <a:p>
            <a:r>
              <a:rPr lang="en-AU" sz="1800" dirty="0"/>
              <a:t>	</a:t>
            </a:r>
            <a:r>
              <a:rPr lang="en-AU" sz="1800" dirty="0" smtClean="0"/>
              <a:t>			</a:t>
            </a:r>
          </a:p>
          <a:p>
            <a:r>
              <a:rPr lang="en-AU" sz="1800" dirty="0"/>
              <a:t>	</a:t>
            </a:r>
            <a:r>
              <a:rPr lang="en-AU" sz="1800" dirty="0" smtClean="0"/>
              <a:t>					FOM: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077" y="1595552"/>
            <a:ext cx="492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 smtClean="0"/>
              <a:t>Optical forces can be avoided in the theory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3" r="6550"/>
          <a:stretch/>
        </p:blipFill>
        <p:spPr bwMode="auto">
          <a:xfrm>
            <a:off x="5974235" y="1019488"/>
            <a:ext cx="250088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5077" y="2315632"/>
            <a:ext cx="5089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 smtClean="0"/>
              <a:t>Acoustic guidance is critical, and what works </a:t>
            </a:r>
            <a:br>
              <a:rPr lang="en-AU" sz="1800" dirty="0" smtClean="0"/>
            </a:br>
            <a:r>
              <a:rPr lang="en-AU" sz="1800" dirty="0" smtClean="0"/>
              <a:t>for light does not always work for sound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520" y="5373216"/>
            <a:ext cx="579197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 smtClean="0"/>
              <a:t>Funding Sources</a:t>
            </a:r>
          </a:p>
          <a:p>
            <a:r>
              <a:rPr lang="en-AU" sz="1600" dirty="0"/>
              <a:t>ARC Discovery </a:t>
            </a:r>
            <a:r>
              <a:rPr lang="en-AU" sz="1600" dirty="0" smtClean="0"/>
              <a:t>Project (DP130100382</a:t>
            </a:r>
            <a:r>
              <a:rPr lang="en-AU" sz="1600" dirty="0"/>
              <a:t>)</a:t>
            </a:r>
          </a:p>
          <a:p>
            <a:r>
              <a:rPr lang="en-AU" sz="1600" dirty="0" smtClean="0"/>
              <a:t>CUDOS </a:t>
            </a:r>
            <a:r>
              <a:rPr lang="en-AU" sz="1600" dirty="0"/>
              <a:t>ARC Centre of Excellence </a:t>
            </a:r>
            <a:r>
              <a:rPr lang="en-AU" sz="1600" dirty="0" smtClean="0"/>
              <a:t>(</a:t>
            </a:r>
            <a:r>
              <a:rPr lang="en-AU" sz="1600" dirty="0"/>
              <a:t>CE110001018)</a:t>
            </a:r>
          </a:p>
          <a:p>
            <a:r>
              <a:rPr lang="en-AU" sz="1600" dirty="0" smtClean="0"/>
              <a:t>ARC </a:t>
            </a:r>
            <a:r>
              <a:rPr lang="en-AU" sz="1600" dirty="0"/>
              <a:t>Laureate Fellowship </a:t>
            </a:r>
            <a:r>
              <a:rPr lang="en-AU" sz="1600" dirty="0" smtClean="0"/>
              <a:t>(</a:t>
            </a:r>
            <a:r>
              <a:rPr lang="en-AU" sz="1600" dirty="0" err="1"/>
              <a:t>Prof.</a:t>
            </a:r>
            <a:r>
              <a:rPr lang="en-AU" sz="1600" dirty="0"/>
              <a:t> B.J. Eggleton, FL120100029)</a:t>
            </a:r>
          </a:p>
          <a:p>
            <a:endParaRPr lang="en-AU" sz="1800" b="1" dirty="0" smtClean="0"/>
          </a:p>
          <a:p>
            <a:endParaRPr lang="en-AU" sz="1800" b="1" dirty="0" smtClean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4"/>
          <a:stretch/>
        </p:blipFill>
        <p:spPr bwMode="auto">
          <a:xfrm>
            <a:off x="3941093" y="3888938"/>
            <a:ext cx="1276673" cy="80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401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7454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Historical Perspective of SBS</a:t>
            </a:r>
            <a:endParaRPr lang="en-AU" dirty="0"/>
          </a:p>
        </p:txBody>
      </p:sp>
      <p:grpSp>
        <p:nvGrpSpPr>
          <p:cNvPr id="87" name="Group 86"/>
          <p:cNvGrpSpPr>
            <a:grpSpLocks noChangeAspect="1"/>
          </p:cNvGrpSpPr>
          <p:nvPr/>
        </p:nvGrpSpPr>
        <p:grpSpPr>
          <a:xfrm>
            <a:off x="329045" y="942404"/>
            <a:ext cx="8275403" cy="5261726"/>
            <a:chOff x="113021" y="592314"/>
            <a:chExt cx="8826009" cy="5611816"/>
          </a:xfrm>
        </p:grpSpPr>
        <p:sp>
          <p:nvSpPr>
            <p:cNvPr id="3" name="Right Arrow 2"/>
            <p:cNvSpPr/>
            <p:nvPr/>
          </p:nvSpPr>
          <p:spPr>
            <a:xfrm>
              <a:off x="494021" y="2053086"/>
              <a:ext cx="8117114" cy="2078182"/>
            </a:xfrm>
            <a:prstGeom prst="rightArrow">
              <a:avLst>
                <a:gd name="adj1" fmla="val 67368"/>
                <a:gd name="adj2" fmla="val 43824"/>
              </a:avLst>
            </a:prstGeom>
            <a:gradFill flip="none" rotWithShape="1">
              <a:gsLst>
                <a:gs pos="0">
                  <a:srgbClr val="FFE68B">
                    <a:alpha val="54000"/>
                  </a:srgbClr>
                </a:gs>
                <a:gs pos="8000">
                  <a:srgbClr val="C00000">
                    <a:alpha val="52000"/>
                  </a:srgbClr>
                </a:gs>
                <a:gs pos="38000">
                  <a:srgbClr val="FFE68B">
                    <a:alpha val="60000"/>
                  </a:srgbClr>
                </a:gs>
                <a:gs pos="69000">
                  <a:srgbClr val="C00000">
                    <a:alpha val="58000"/>
                  </a:srgbClr>
                </a:gs>
                <a:gs pos="84000">
                  <a:srgbClr val="FFE68B">
                    <a:alpha val="5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40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256021" y="4740868"/>
              <a:ext cx="1981200" cy="1463262"/>
              <a:chOff x="762000" y="1264290"/>
              <a:chExt cx="1981200" cy="1463262"/>
            </a:xfrm>
          </p:grpSpPr>
          <p:pic>
            <p:nvPicPr>
              <p:cNvPr id="85" name="Picture 8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66801" y="1264290"/>
                <a:ext cx="1447800" cy="109791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86" name="TextBox 16"/>
              <p:cNvSpPr txBox="1"/>
              <p:nvPr/>
            </p:nvSpPr>
            <p:spPr>
              <a:xfrm>
                <a:off x="762000" y="2450553"/>
                <a:ext cx="1981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200" dirty="0" smtClean="0"/>
                  <a:t>SBS in optical fibres</a:t>
                </a:r>
                <a:r>
                  <a:rPr lang="en-AU" sz="1200" baseline="30000" dirty="0" smtClean="0"/>
                  <a:t>74</a:t>
                </a:r>
                <a:endParaRPr lang="en-AU" sz="1200" baseline="30000" dirty="0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7275821" y="647732"/>
              <a:ext cx="1662547" cy="1212181"/>
              <a:chOff x="6941493" y="-3313"/>
              <a:chExt cx="1662547" cy="1212181"/>
            </a:xfrm>
          </p:grpSpPr>
          <p:sp>
            <p:nvSpPr>
              <p:cNvPr id="83" name="TextBox 14"/>
              <p:cNvSpPr txBox="1"/>
              <p:nvPr/>
            </p:nvSpPr>
            <p:spPr>
              <a:xfrm>
                <a:off x="6941493" y="931869"/>
                <a:ext cx="16625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AU" sz="1200" dirty="0" smtClean="0"/>
                  <a:t>SBS in silicon</a:t>
                </a:r>
                <a:r>
                  <a:rPr lang="en-AU" sz="1200" baseline="30000" dirty="0" smtClean="0"/>
                  <a:t>55</a:t>
                </a:r>
                <a:endParaRPr lang="en-AU" sz="1200" baseline="30000" dirty="0"/>
              </a:p>
            </p:txBody>
          </p:sp>
          <p:pic>
            <p:nvPicPr>
              <p:cNvPr id="84" name="Picture 83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543" t="70401" r="11854" b="10109"/>
              <a:stretch/>
            </p:blipFill>
            <p:spPr bwMode="auto">
              <a:xfrm>
                <a:off x="7126357" y="-3313"/>
                <a:ext cx="1235765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6286395" y="4740868"/>
              <a:ext cx="1152079" cy="1299865"/>
              <a:chOff x="7153721" y="2819400"/>
              <a:chExt cx="1152079" cy="1299865"/>
            </a:xfrm>
          </p:grpSpPr>
          <p:pic>
            <p:nvPicPr>
              <p:cNvPr id="81" name="Picture 80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329" t="70401" r="28089" b="10561"/>
              <a:stretch/>
            </p:blipFill>
            <p:spPr bwMode="auto">
              <a:xfrm>
                <a:off x="7162800" y="2819400"/>
                <a:ext cx="1143000" cy="8382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82" name="TextBox 23"/>
              <p:cNvSpPr txBox="1"/>
              <p:nvPr/>
            </p:nvSpPr>
            <p:spPr>
              <a:xfrm>
                <a:off x="7153721" y="3657600"/>
                <a:ext cx="10919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200" dirty="0" smtClean="0"/>
                  <a:t>SBS in WGM</a:t>
                </a:r>
                <a:br>
                  <a:rPr lang="en-AU" sz="1200" dirty="0" smtClean="0"/>
                </a:br>
                <a:r>
                  <a:rPr lang="en-AU" sz="1200" dirty="0" smtClean="0"/>
                  <a:t>resonators</a:t>
                </a:r>
                <a:r>
                  <a:rPr lang="en-AU" sz="1200" baseline="30000" dirty="0" smtClean="0"/>
                  <a:t>76</a:t>
                </a:r>
                <a:endParaRPr lang="en-AU" sz="1200" baseline="30000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7574793" y="4740868"/>
              <a:ext cx="1191352" cy="1347881"/>
              <a:chOff x="5124296" y="53009"/>
              <a:chExt cx="1191352" cy="1347881"/>
            </a:xfrm>
          </p:grpSpPr>
          <p:pic>
            <p:nvPicPr>
              <p:cNvPr id="79" name="Picture 78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77" t="72132" r="82257" b="10561"/>
              <a:stretch/>
            </p:blipFill>
            <p:spPr bwMode="auto">
              <a:xfrm>
                <a:off x="5171688" y="53009"/>
                <a:ext cx="1101436" cy="87976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80" name="TextBox 25"/>
              <p:cNvSpPr txBox="1"/>
              <p:nvPr/>
            </p:nvSpPr>
            <p:spPr>
              <a:xfrm>
                <a:off x="5124296" y="939225"/>
                <a:ext cx="11913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AU" sz="1200" dirty="0" smtClean="0"/>
                  <a:t>SBS in wedge </a:t>
                </a:r>
                <a:br>
                  <a:rPr lang="en-AU" sz="1200" dirty="0" smtClean="0"/>
                </a:br>
                <a:r>
                  <a:rPr lang="en-AU" sz="1200" dirty="0" smtClean="0"/>
                  <a:t>resonators</a:t>
                </a:r>
                <a:r>
                  <a:rPr lang="en-AU" sz="1200" baseline="30000" dirty="0" smtClean="0"/>
                  <a:t>52</a:t>
                </a:r>
                <a:endParaRPr lang="en-AU" sz="1200" baseline="30000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639993" y="626068"/>
              <a:ext cx="1295400" cy="1254347"/>
              <a:chOff x="7691231" y="1239078"/>
              <a:chExt cx="1295400" cy="1254347"/>
            </a:xfrm>
          </p:grpSpPr>
          <p:sp>
            <p:nvSpPr>
              <p:cNvPr id="77" name="TextBox 13"/>
              <p:cNvSpPr txBox="1"/>
              <p:nvPr/>
            </p:nvSpPr>
            <p:spPr>
              <a:xfrm>
                <a:off x="7697857" y="2216426"/>
                <a:ext cx="11881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200" dirty="0" smtClean="0"/>
                  <a:t>On-chip SBS</a:t>
                </a:r>
                <a:r>
                  <a:rPr lang="en-AU" sz="1200" baseline="30000" dirty="0" smtClean="0"/>
                  <a:t>51</a:t>
                </a:r>
                <a:endParaRPr lang="en-AU" sz="1200" baseline="30000" dirty="0"/>
              </a:p>
            </p:txBody>
          </p:sp>
          <p:pic>
            <p:nvPicPr>
              <p:cNvPr id="78" name="Picture 77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98" t="70401" r="52408" b="7100"/>
              <a:stretch/>
            </p:blipFill>
            <p:spPr bwMode="auto">
              <a:xfrm>
                <a:off x="7691231" y="1239078"/>
                <a:ext cx="1295400" cy="9906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cxnSp>
          <p:nvCxnSpPr>
            <p:cNvPr id="9" name="Straight Arrow Connector 8"/>
            <p:cNvCxnSpPr/>
            <p:nvPr/>
          </p:nvCxnSpPr>
          <p:spPr>
            <a:xfrm rot="5400000">
              <a:off x="7220407" y="2191635"/>
              <a:ext cx="1080650" cy="5680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42"/>
            <p:cNvSpPr txBox="1"/>
            <p:nvPr/>
          </p:nvSpPr>
          <p:spPr>
            <a:xfrm>
              <a:off x="8037821" y="3698893"/>
              <a:ext cx="9012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1200" b="1" dirty="0" smtClean="0"/>
                <a:t>Year of </a:t>
              </a:r>
              <a:br>
                <a:rPr lang="en-AU" sz="1200" b="1" dirty="0" smtClean="0"/>
              </a:br>
              <a:r>
                <a:rPr lang="en-AU" sz="1200" b="1" dirty="0" smtClean="0"/>
                <a:t>discovery</a:t>
              </a:r>
              <a:endParaRPr lang="en-AU" sz="1200" b="1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13021" y="592314"/>
              <a:ext cx="2895600" cy="1557754"/>
              <a:chOff x="-76200" y="3844902"/>
              <a:chExt cx="2895600" cy="1557754"/>
            </a:xfrm>
          </p:grpSpPr>
          <p:sp>
            <p:nvSpPr>
              <p:cNvPr id="74" name="TextBox 10"/>
              <p:cNvSpPr txBox="1"/>
              <p:nvPr/>
            </p:nvSpPr>
            <p:spPr>
              <a:xfrm>
                <a:off x="-76200" y="3844902"/>
                <a:ext cx="2895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AU" sz="1200" dirty="0" smtClean="0"/>
                  <a:t>First theoretical predictions</a:t>
                </a:r>
                <a:r>
                  <a:rPr lang="en-AU" sz="1200" baseline="30000" dirty="0" smtClean="0"/>
                  <a:t>1,65</a:t>
                </a:r>
              </a:p>
            </p:txBody>
          </p:sp>
          <p:pic>
            <p:nvPicPr>
              <p:cNvPr id="75" name="Picture 74" descr="&amp;Lcy;.&amp;Icy;. &amp;Mcy;&amp;acy;&amp;ncy;&amp;dcy;&amp;iecy;&amp;lcy;&amp;softcy;&amp;shcy;&amp;tcy;&amp;acy;&amp;mcy;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contrast="-10000"/>
              </a:blip>
              <a:srcRect/>
              <a:stretch>
                <a:fillRect/>
              </a:stretch>
            </p:blipFill>
            <p:spPr bwMode="auto">
              <a:xfrm flipH="1">
                <a:off x="1271587" y="4188067"/>
                <a:ext cx="866775" cy="1214589"/>
              </a:xfrm>
              <a:prstGeom prst="rect">
                <a:avLst/>
              </a:prstGeom>
              <a:noFill/>
            </p:spPr>
          </p:pic>
          <p:pic>
            <p:nvPicPr>
              <p:cNvPr id="76" name="Picture 75" descr="http://www.aip.org/history/acap/images/bios/brillouinl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contrast="30000"/>
              </a:blip>
              <a:srcRect/>
              <a:stretch>
                <a:fillRect/>
              </a:stretch>
            </p:blipFill>
            <p:spPr bwMode="auto">
              <a:xfrm>
                <a:off x="304800" y="4195611"/>
                <a:ext cx="941206" cy="119062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3008621" y="4740868"/>
              <a:ext cx="2133600" cy="1444824"/>
              <a:chOff x="3124200" y="-342597"/>
              <a:chExt cx="2133600" cy="1444824"/>
            </a:xfrm>
          </p:grpSpPr>
          <p:pic>
            <p:nvPicPr>
              <p:cNvPr id="72" name="Picture 7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29000" y="-342597"/>
                <a:ext cx="1433039" cy="111718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73" name="TextBox 58"/>
              <p:cNvSpPr txBox="1"/>
              <p:nvPr/>
            </p:nvSpPr>
            <p:spPr>
              <a:xfrm>
                <a:off x="3124200" y="825228"/>
                <a:ext cx="2133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AU" sz="1200" dirty="0" smtClean="0"/>
                  <a:t>First </a:t>
                </a:r>
                <a:r>
                  <a:rPr lang="en-AU" sz="1200" dirty="0" err="1" smtClean="0"/>
                  <a:t>Brillouin</a:t>
                </a:r>
                <a:r>
                  <a:rPr lang="en-AU" sz="1200" dirty="0" smtClean="0"/>
                  <a:t> laser</a:t>
                </a:r>
                <a:r>
                  <a:rPr lang="en-AU" sz="1200" baseline="30000" dirty="0" smtClean="0"/>
                  <a:t>2</a:t>
                </a:r>
                <a:endParaRPr lang="en-AU" sz="1200" baseline="30000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70222" y="2378668"/>
              <a:ext cx="7010399" cy="1406237"/>
              <a:chOff x="166255" y="1939636"/>
              <a:chExt cx="7010399" cy="1406237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 rot="16200000" flipH="1">
                <a:off x="2192482" y="2642755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16200000" flipH="1">
                <a:off x="3487882" y="2642755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 flipH="1">
                <a:off x="4353791" y="2642754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 flipH="1">
                <a:off x="4769427" y="2642754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 flipH="1">
                <a:off x="5101936" y="2642755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 flipH="1">
                <a:off x="5919355" y="2642755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 flipH="1">
                <a:off x="973282" y="2642755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 flipH="1">
                <a:off x="211282" y="2642754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 flipH="1">
                <a:off x="-121227" y="2642754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16200000" flipH="1">
                <a:off x="-536863" y="2642754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16200000" flipH="1">
                <a:off x="-273628" y="2642754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16200000" flipH="1">
                <a:off x="31172" y="2642754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16200000" flipH="1">
                <a:off x="516081" y="2642754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16200000" flipH="1">
                <a:off x="1555172" y="2642755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rot="16200000" flipH="1">
                <a:off x="2892136" y="2642755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16200000" flipH="1">
                <a:off x="4000499" y="2642754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16200000" flipH="1">
                <a:off x="4596245" y="2642754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16200000" flipH="1">
                <a:off x="4901045" y="2642754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16200000" flipH="1">
                <a:off x="5455227" y="2642755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16200000" flipH="1">
                <a:off x="6473536" y="2642755"/>
                <a:ext cx="1406236" cy="0"/>
              </a:xfrm>
              <a:prstGeom prst="line">
                <a:avLst/>
              </a:prstGeom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608321" y="30668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15" name="Oval 14"/>
            <p:cNvSpPr/>
            <p:nvPr/>
          </p:nvSpPr>
          <p:spPr>
            <a:xfrm>
              <a:off x="798821" y="30668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16" name="Oval 15"/>
            <p:cNvSpPr/>
            <p:nvPr/>
          </p:nvSpPr>
          <p:spPr>
            <a:xfrm>
              <a:off x="6666221" y="30668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17" name="Oval 16"/>
            <p:cNvSpPr/>
            <p:nvPr/>
          </p:nvSpPr>
          <p:spPr>
            <a:xfrm>
              <a:off x="6971021" y="30668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18" name="Oval 17"/>
            <p:cNvSpPr/>
            <p:nvPr/>
          </p:nvSpPr>
          <p:spPr>
            <a:xfrm>
              <a:off x="7047221" y="26834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19" name="Oval 18"/>
            <p:cNvSpPr/>
            <p:nvPr/>
          </p:nvSpPr>
          <p:spPr>
            <a:xfrm>
              <a:off x="7199621" y="33704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20" name="Oval 19"/>
            <p:cNvSpPr/>
            <p:nvPr/>
          </p:nvSpPr>
          <p:spPr>
            <a:xfrm>
              <a:off x="7352021" y="30668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21" name="Oval 20"/>
            <p:cNvSpPr/>
            <p:nvPr/>
          </p:nvSpPr>
          <p:spPr>
            <a:xfrm>
              <a:off x="3618221" y="32168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22" name="Oval 21"/>
            <p:cNvSpPr/>
            <p:nvPr/>
          </p:nvSpPr>
          <p:spPr>
            <a:xfrm>
              <a:off x="4608821" y="30668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23" name="Oval 22"/>
            <p:cNvSpPr/>
            <p:nvPr/>
          </p:nvSpPr>
          <p:spPr>
            <a:xfrm>
              <a:off x="3542021" y="30668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24" name="Oval 23"/>
            <p:cNvSpPr/>
            <p:nvPr/>
          </p:nvSpPr>
          <p:spPr>
            <a:xfrm>
              <a:off x="5142221" y="30668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25" name="TextBox 11"/>
            <p:cNvSpPr txBox="1"/>
            <p:nvPr/>
          </p:nvSpPr>
          <p:spPr>
            <a:xfrm>
              <a:off x="2201360" y="2555893"/>
              <a:ext cx="9444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200" dirty="0" smtClean="0"/>
                <a:t>Invention </a:t>
              </a:r>
              <a:br>
                <a:rPr lang="en-AU" sz="1200" dirty="0" smtClean="0"/>
              </a:br>
              <a:r>
                <a:rPr lang="en-AU" sz="1200" dirty="0" smtClean="0"/>
                <a:t>of the laser</a:t>
              </a:r>
              <a:endParaRPr lang="en-AU" sz="1200" baseline="30000" dirty="0" smtClean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439316" y="27608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27" name="Oval 26"/>
            <p:cNvSpPr/>
            <p:nvPr/>
          </p:nvSpPr>
          <p:spPr>
            <a:xfrm>
              <a:off x="3084821" y="3066868"/>
              <a:ext cx="152400" cy="151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 sz="1200"/>
            </a:p>
          </p:txBody>
        </p:sp>
        <p:sp>
          <p:nvSpPr>
            <p:cNvPr id="28" name="TextBox 19"/>
            <p:cNvSpPr txBox="1"/>
            <p:nvPr/>
          </p:nvSpPr>
          <p:spPr>
            <a:xfrm>
              <a:off x="2752043" y="955693"/>
              <a:ext cx="154241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200" dirty="0" smtClean="0"/>
                <a:t>First demonstration </a:t>
              </a:r>
              <a:br>
                <a:rPr lang="en-AU" sz="1200" dirty="0" smtClean="0"/>
              </a:br>
              <a:r>
                <a:rPr lang="en-AU" sz="1200" dirty="0" smtClean="0"/>
                <a:t>of SBS</a:t>
              </a:r>
              <a:r>
                <a:rPr lang="en-AU" sz="1200" baseline="30000" dirty="0" smtClean="0"/>
                <a:t>69</a:t>
              </a:r>
            </a:p>
          </p:txBody>
        </p:sp>
        <p:sp>
          <p:nvSpPr>
            <p:cNvPr id="29" name="TextBox 20"/>
            <p:cNvSpPr txBox="1"/>
            <p:nvPr/>
          </p:nvSpPr>
          <p:spPr>
            <a:xfrm>
              <a:off x="3923021" y="1430514"/>
              <a:ext cx="139493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1200" dirty="0" smtClean="0"/>
                <a:t>SBS in liquids</a:t>
              </a:r>
              <a:r>
                <a:rPr lang="en-AU" sz="1200" baseline="30000" dirty="0" smtClean="0"/>
                <a:t>70-72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 rot="5400000">
              <a:off x="3694421" y="2378668"/>
              <a:ext cx="990600" cy="68580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3493530" y="1983816"/>
              <a:ext cx="1260766" cy="85898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21"/>
            <p:cNvSpPr txBox="1"/>
            <p:nvPr/>
          </p:nvSpPr>
          <p:spPr>
            <a:xfrm>
              <a:off x="3999221" y="1887714"/>
              <a:ext cx="122180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1200" dirty="0" smtClean="0"/>
                <a:t>SBS in gases</a:t>
              </a:r>
              <a:r>
                <a:rPr lang="en-AU" sz="1200" baseline="30000" dirty="0" smtClean="0"/>
                <a:t>73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rot="16200000" flipH="1">
              <a:off x="2904711" y="2087722"/>
              <a:ext cx="1246911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3008623" y="3265359"/>
              <a:ext cx="1558634" cy="14755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 flipH="1" flipV="1">
              <a:off x="3999222" y="3584016"/>
              <a:ext cx="1454724" cy="84512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79" idx="0"/>
            </p:cNvCxnSpPr>
            <p:nvPr/>
          </p:nvCxnSpPr>
          <p:spPr>
            <a:xfrm rot="16200000" flipV="1">
              <a:off x="7190963" y="3758927"/>
              <a:ext cx="1170709" cy="7931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16200000" flipH="1">
              <a:off x="6437621" y="2032303"/>
              <a:ext cx="665019" cy="4987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81" idx="0"/>
            </p:cNvCxnSpPr>
            <p:nvPr/>
          </p:nvCxnSpPr>
          <p:spPr>
            <a:xfrm rot="5400000" flipH="1" flipV="1">
              <a:off x="6226272" y="3947626"/>
              <a:ext cx="1433945" cy="1525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51" idx="0"/>
            </p:cNvCxnSpPr>
            <p:nvPr/>
          </p:nvCxnSpPr>
          <p:spPr>
            <a:xfrm rot="5400000" flipH="1" flipV="1">
              <a:off x="5372864" y="3453816"/>
              <a:ext cx="1474886" cy="10979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/>
            <p:nvPr/>
          </p:nvGrpSpPr>
          <p:grpSpPr>
            <a:xfrm>
              <a:off x="4989821" y="4740245"/>
              <a:ext cx="1143000" cy="1310668"/>
              <a:chOff x="5715000" y="3538331"/>
              <a:chExt cx="1143000" cy="1310668"/>
            </a:xfrm>
          </p:grpSpPr>
          <p:sp>
            <p:nvSpPr>
              <p:cNvPr id="50" name="TextBox 12"/>
              <p:cNvSpPr txBox="1"/>
              <p:nvPr/>
            </p:nvSpPr>
            <p:spPr>
              <a:xfrm>
                <a:off x="5715000" y="4572000"/>
                <a:ext cx="11208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200" dirty="0" smtClean="0"/>
                  <a:t>SBS in PCF</a:t>
                </a:r>
                <a:r>
                  <a:rPr lang="en-AU" sz="1200" baseline="30000" dirty="0" smtClean="0"/>
                  <a:t>75</a:t>
                </a:r>
                <a:endParaRPr lang="en-AU" sz="1200" baseline="30000" dirty="0"/>
              </a:p>
            </p:txBody>
          </p:sp>
          <p:pic>
            <p:nvPicPr>
              <p:cNvPr id="51" name="Picture 50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56" t="34707" r="83804" b="45727"/>
              <a:stretch/>
            </p:blipFill>
            <p:spPr bwMode="auto">
              <a:xfrm>
                <a:off x="5715000" y="3538331"/>
                <a:ext cx="1143000" cy="103366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265421" y="3830814"/>
              <a:ext cx="7009656" cy="276999"/>
              <a:chOff x="228600" y="3433346"/>
              <a:chExt cx="7009656" cy="276999"/>
            </a:xfrm>
          </p:grpSpPr>
          <p:sp>
            <p:nvSpPr>
              <p:cNvPr id="44" name="TextBox 5"/>
              <p:cNvSpPr txBox="1"/>
              <p:nvPr/>
            </p:nvSpPr>
            <p:spPr>
              <a:xfrm>
                <a:off x="228600" y="3433346"/>
                <a:ext cx="52450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200" b="1" dirty="0" smtClean="0"/>
                  <a:t>1920</a:t>
                </a:r>
                <a:endParaRPr lang="en-AU" sz="1200" b="1" dirty="0"/>
              </a:p>
            </p:txBody>
          </p:sp>
          <p:sp>
            <p:nvSpPr>
              <p:cNvPr id="45" name="TextBox 7"/>
              <p:cNvSpPr txBox="1"/>
              <p:nvPr/>
            </p:nvSpPr>
            <p:spPr>
              <a:xfrm>
                <a:off x="5900457" y="3433346"/>
                <a:ext cx="65274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200" b="1" dirty="0" smtClean="0"/>
                  <a:t>2000</a:t>
                </a:r>
                <a:endParaRPr lang="en-AU" sz="1200" b="1" dirty="0"/>
              </a:p>
            </p:txBody>
          </p:sp>
          <p:sp>
            <p:nvSpPr>
              <p:cNvPr id="46" name="TextBox 8"/>
              <p:cNvSpPr txBox="1"/>
              <p:nvPr/>
            </p:nvSpPr>
            <p:spPr>
              <a:xfrm>
                <a:off x="6713753" y="3433346"/>
                <a:ext cx="52450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200" b="1" dirty="0" smtClean="0"/>
                  <a:t>2010</a:t>
                </a:r>
                <a:endParaRPr lang="en-AU" sz="1200" b="1" dirty="0"/>
              </a:p>
            </p:txBody>
          </p:sp>
          <p:sp>
            <p:nvSpPr>
              <p:cNvPr id="47" name="TextBox 9"/>
              <p:cNvSpPr txBox="1"/>
              <p:nvPr/>
            </p:nvSpPr>
            <p:spPr>
              <a:xfrm>
                <a:off x="4267200" y="3433346"/>
                <a:ext cx="52450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200" b="1" dirty="0" smtClean="0"/>
                  <a:t>1970</a:t>
                </a:r>
                <a:endParaRPr lang="en-AU" sz="1200" b="1" dirty="0"/>
              </a:p>
            </p:txBody>
          </p:sp>
          <p:sp>
            <p:nvSpPr>
              <p:cNvPr id="48" name="TextBox 27"/>
              <p:cNvSpPr txBox="1"/>
              <p:nvPr/>
            </p:nvSpPr>
            <p:spPr>
              <a:xfrm>
                <a:off x="5105400" y="3433346"/>
                <a:ext cx="52450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200" b="1" dirty="0" smtClean="0"/>
                  <a:t>1980</a:t>
                </a:r>
                <a:endParaRPr lang="en-AU" sz="1200" b="1" dirty="0"/>
              </a:p>
            </p:txBody>
          </p:sp>
          <p:sp>
            <p:nvSpPr>
              <p:cNvPr id="49" name="TextBox 4"/>
              <p:cNvSpPr txBox="1"/>
              <p:nvPr/>
            </p:nvSpPr>
            <p:spPr>
              <a:xfrm>
                <a:off x="2971800" y="3433346"/>
                <a:ext cx="52450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200" b="1" dirty="0" smtClean="0"/>
                  <a:t>1960</a:t>
                </a:r>
                <a:endParaRPr lang="en-AU" sz="1200" b="1" dirty="0"/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 rot="5400000">
              <a:off x="414358" y="2534538"/>
              <a:ext cx="803566" cy="18703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888881" y="2274761"/>
              <a:ext cx="858979" cy="70658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87"/>
          <p:cNvSpPr/>
          <p:nvPr/>
        </p:nvSpPr>
        <p:spPr>
          <a:xfrm>
            <a:off x="201515" y="6309320"/>
            <a:ext cx="75425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 smtClean="0">
                <a:cs typeface="Times New Roman" pitchFamily="18" charset="0"/>
              </a:rPr>
              <a:t>All references from B.J</a:t>
            </a:r>
            <a:r>
              <a:rPr lang="en-AU" sz="1200" dirty="0">
                <a:cs typeface="Times New Roman" pitchFamily="18" charset="0"/>
              </a:rPr>
              <a:t>. Eggleton et al., </a:t>
            </a:r>
            <a:r>
              <a:rPr lang="en-AU" sz="1200" dirty="0" smtClean="0">
                <a:cs typeface="Times New Roman" pitchFamily="18" charset="0"/>
              </a:rPr>
              <a:t>Advances </a:t>
            </a:r>
            <a:r>
              <a:rPr lang="en-AU" sz="1200" dirty="0">
                <a:cs typeface="Times New Roman" pitchFamily="18" charset="0"/>
              </a:rPr>
              <a:t>in Optics and Photonics </a:t>
            </a:r>
            <a:r>
              <a:rPr lang="en-AU" sz="1200" b="1" dirty="0">
                <a:cs typeface="Times New Roman" pitchFamily="18" charset="0"/>
              </a:rPr>
              <a:t>5 </a:t>
            </a:r>
            <a:r>
              <a:rPr lang="en-AU" sz="1200" dirty="0">
                <a:cs typeface="Times New Roman" pitchFamily="18" charset="0"/>
              </a:rPr>
              <a:t> (2013), p536-587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819054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Selection rules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196752"/>
            <a:ext cx="6917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/>
              <a:t>The coupling between acoustic and optical modes is governed by </a:t>
            </a:r>
            <a:br>
              <a:rPr lang="en-AU" sz="1800" dirty="0" smtClean="0"/>
            </a:br>
            <a:r>
              <a:rPr lang="en-AU" sz="1800" dirty="0" smtClean="0"/>
              <a:t>simple selection rules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843083"/>
            <a:ext cx="5449044" cy="371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1936"/>
          <a:stretch/>
        </p:blipFill>
        <p:spPr bwMode="auto">
          <a:xfrm>
            <a:off x="5868144" y="1843083"/>
            <a:ext cx="3125230" cy="353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74283" y="5229200"/>
            <a:ext cx="9380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A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roup C</a:t>
            </a:r>
            <a:r>
              <a:rPr lang="en-AU" sz="15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6v</a:t>
            </a:r>
            <a:endParaRPr lang="en-A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8788" y="6082788"/>
            <a:ext cx="656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C. Wolff, M.J. Steel, and </a:t>
            </a:r>
            <a:r>
              <a:rPr lang="en-AU" sz="1400" b="1" dirty="0"/>
              <a:t>C.G. Poulton</a:t>
            </a:r>
            <a:r>
              <a:rPr lang="en-AU" sz="1400" dirty="0"/>
              <a:t>. </a:t>
            </a:r>
            <a:r>
              <a:rPr lang="en-AU" sz="1400" dirty="0" smtClean="0"/>
              <a:t>Optics </a:t>
            </a:r>
            <a:r>
              <a:rPr lang="en-AU" sz="1400" dirty="0"/>
              <a:t>Express </a:t>
            </a:r>
            <a:r>
              <a:rPr lang="en-AU" sz="1400" b="1" dirty="0"/>
              <a:t>22</a:t>
            </a:r>
            <a:r>
              <a:rPr lang="en-AU" sz="1400" dirty="0"/>
              <a:t>, 32489-32501 (2014).</a:t>
            </a:r>
            <a:endParaRPr lang="en-AU" sz="1400" dirty="0" smtClean="0"/>
          </a:p>
        </p:txBody>
      </p:sp>
    </p:spTree>
    <p:extLst>
      <p:ext uri="{BB962C8B-B14F-4D97-AF65-F5344CB8AC3E}">
        <p14:creationId xmlns:p14="http://schemas.microsoft.com/office/powerpoint/2010/main" val="1253743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7302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7500" y="1041400"/>
            <a:ext cx="3642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governing equations for light are</a:t>
            </a:r>
            <a:b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Maxwell’s equations: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965474" y="1765300"/>
            <a:ext cx="1828249" cy="1244732"/>
          </a:xfrm>
          <a:prstGeom prst="rect">
            <a:avLst/>
          </a:prstGeom>
          <a:noFill/>
          <a:ln/>
          <a:effectLst/>
        </p:spPr>
      </p:pic>
      <p:grpSp>
        <p:nvGrpSpPr>
          <p:cNvPr id="5" name="Group 63"/>
          <p:cNvGrpSpPr/>
          <p:nvPr/>
        </p:nvGrpSpPr>
        <p:grpSpPr>
          <a:xfrm>
            <a:off x="647698" y="3010032"/>
            <a:ext cx="2832144" cy="2907660"/>
            <a:chOff x="647698" y="3010032"/>
            <a:chExt cx="2832144" cy="2907660"/>
          </a:xfrm>
        </p:grpSpPr>
        <p:pic>
          <p:nvPicPr>
            <p:cNvPr id="25" name="Picture 24" descr="TP_tmp.bmp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647698" y="5562600"/>
              <a:ext cx="2438404" cy="355092"/>
            </a:xfrm>
            <a:prstGeom prst="rect">
              <a:avLst/>
            </a:prstGeom>
          </p:spPr>
        </p:pic>
        <p:pic>
          <p:nvPicPr>
            <p:cNvPr id="29" name="Picture 28" descr="TP_tmp.bmp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/>
            <a:stretch>
              <a:fillRect/>
            </a:stretch>
          </p:blipFill>
          <p:spPr bwMode="auto">
            <a:xfrm>
              <a:off x="939822" y="4102100"/>
              <a:ext cx="1854153" cy="659695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33" name="Straight Arrow Connector 32"/>
            <p:cNvCxnSpPr>
              <a:stCxn id="10" idx="2"/>
              <a:endCxn id="29" idx="0"/>
            </p:cNvCxnSpPr>
            <p:nvPr/>
          </p:nvCxnSpPr>
          <p:spPr>
            <a:xfrm rot="5400000">
              <a:off x="1327215" y="3549716"/>
              <a:ext cx="1092068" cy="127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34"/>
            <p:cNvGrpSpPr/>
            <p:nvPr/>
          </p:nvGrpSpPr>
          <p:grpSpPr>
            <a:xfrm>
              <a:off x="1866900" y="3136900"/>
              <a:ext cx="1612942" cy="584775"/>
              <a:chOff x="3606800" y="1244600"/>
              <a:chExt cx="1612942" cy="584775"/>
            </a:xfrm>
          </p:grpSpPr>
          <p:pic>
            <p:nvPicPr>
              <p:cNvPr id="31" name="Picture 30" descr="TP_tmp.bmp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>
                <a:off x="4330953" y="1549400"/>
                <a:ext cx="407770" cy="177800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3606800" y="1244600"/>
                <a:ext cx="161294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AU" sz="1600" dirty="0" smtClean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Assume all fields </a:t>
                </a:r>
                <a:br>
                  <a:rPr lang="en-AU" sz="1600" dirty="0" smtClean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</a:br>
                <a:r>
                  <a:rPr lang="en-AU" sz="1600" dirty="0" smtClean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vary as</a:t>
                </a:r>
                <a:endParaRPr lang="en-AU" sz="16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37" name="Straight Arrow Connector 36"/>
            <p:cNvCxnSpPr/>
            <p:nvPr/>
          </p:nvCxnSpPr>
          <p:spPr>
            <a:xfrm rot="5400000">
              <a:off x="1562894" y="5143500"/>
              <a:ext cx="596106" cy="134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64"/>
          <p:cNvGrpSpPr/>
          <p:nvPr/>
        </p:nvGrpSpPr>
        <p:grpSpPr>
          <a:xfrm>
            <a:off x="5181600" y="1092200"/>
            <a:ext cx="3086100" cy="2262652"/>
            <a:chOff x="5181600" y="1092200"/>
            <a:chExt cx="3086100" cy="2262652"/>
          </a:xfrm>
        </p:grpSpPr>
        <p:pic>
          <p:nvPicPr>
            <p:cNvPr id="27" name="Picture 26" descr="TP_tmp.bmp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5359143" y="1955800"/>
              <a:ext cx="2616713" cy="659894"/>
            </a:xfrm>
            <a:prstGeom prst="rect">
              <a:avLst/>
            </a:prstGeom>
          </p:spPr>
        </p:pic>
        <p:cxnSp>
          <p:nvCxnSpPr>
            <p:cNvPr id="63" name="Straight Arrow Connector 62"/>
            <p:cNvCxnSpPr/>
            <p:nvPr/>
          </p:nvCxnSpPr>
          <p:spPr>
            <a:xfrm rot="16200000" flipV="1">
              <a:off x="6477000" y="2514600"/>
              <a:ext cx="342900" cy="29210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50"/>
            <p:cNvGrpSpPr/>
            <p:nvPr/>
          </p:nvGrpSpPr>
          <p:grpSpPr>
            <a:xfrm>
              <a:off x="6299200" y="2781300"/>
              <a:ext cx="1513299" cy="573552"/>
              <a:chOff x="4051300" y="5473700"/>
              <a:chExt cx="1513299" cy="573552"/>
            </a:xfrm>
          </p:grpSpPr>
          <p:pic>
            <p:nvPicPr>
              <p:cNvPr id="40" name="Picture 39" descr="TP_tmp.bmp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3"/>
              <a:stretch>
                <a:fillRect/>
              </a:stretch>
            </p:blipFill>
            <p:spPr bwMode="auto">
              <a:xfrm>
                <a:off x="4355535" y="5816600"/>
                <a:ext cx="1092765" cy="230652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4051300" y="5473700"/>
                <a:ext cx="15132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AU" sz="1600" dirty="0" smtClean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Refractive index</a:t>
                </a:r>
                <a:endParaRPr lang="en-AU" sz="16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5181600" y="1092200"/>
              <a:ext cx="2470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We have to solve</a:t>
              </a:r>
              <a:br>
                <a:rPr lang="en-AU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AU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the Helmholtz equation:</a:t>
              </a:r>
              <a:endParaRPr lang="en-AU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245100" y="1841500"/>
              <a:ext cx="3022600" cy="8128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white"/>
                </a:solidFill>
              </a:endParaRPr>
            </a:p>
          </p:txBody>
        </p:sp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14"/>
          <a:srcRect b="34551"/>
          <a:stretch>
            <a:fillRect/>
          </a:stretch>
        </p:blipFill>
        <p:spPr bwMode="auto">
          <a:xfrm>
            <a:off x="4234160" y="3721674"/>
            <a:ext cx="4274275" cy="219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7636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96898" y="1981200"/>
            <a:ext cx="2209804" cy="635510"/>
          </a:xfrm>
          <a:prstGeom prst="rect">
            <a:avLst/>
          </a:prstGeom>
        </p:spPr>
      </p:pic>
      <p:grpSp>
        <p:nvGrpSpPr>
          <p:cNvPr id="5" name="Group 34"/>
          <p:cNvGrpSpPr/>
          <p:nvPr/>
        </p:nvGrpSpPr>
        <p:grpSpPr>
          <a:xfrm>
            <a:off x="342900" y="3530600"/>
            <a:ext cx="6050502" cy="923330"/>
            <a:chOff x="241300" y="4292600"/>
            <a:chExt cx="6050502" cy="923330"/>
          </a:xfrm>
        </p:grpSpPr>
        <p:sp>
          <p:nvSpPr>
            <p:cNvPr id="10" name="TextBox 9"/>
            <p:cNvSpPr txBox="1"/>
            <p:nvPr/>
          </p:nvSpPr>
          <p:spPr>
            <a:xfrm>
              <a:off x="241300" y="4292600"/>
              <a:ext cx="605050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</a:pPr>
              <a:r>
                <a:rPr lang="en-AU" sz="1800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Eigenvalues</a:t>
              </a:r>
              <a:r>
                <a:rPr lang="en-AU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           form a discrete set with no upper bound</a:t>
              </a:r>
              <a:br>
                <a:rPr lang="en-AU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endPara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marL="342900" indent="-342900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</a:pPr>
              <a:r>
                <a:rPr lang="en-AU" sz="1800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Eigenfunctions</a:t>
              </a:r>
              <a:r>
                <a:rPr lang="en-AU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          form a complete set</a:t>
              </a:r>
              <a:endParaRPr lang="en-AU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2" descr="TP_tmp.bmp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tretch>
              <a:fillRect/>
            </a:stretch>
          </p:blipFill>
          <p:spPr bwMode="auto">
            <a:xfrm>
              <a:off x="1892299" y="4330700"/>
              <a:ext cx="368301" cy="467006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5" name="Picture 14" descr="TP_tmp.bmp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2133854" y="4914900"/>
              <a:ext cx="319653" cy="229107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381000" y="1219200"/>
            <a:ext cx="5075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 a finite domain with (say) </a:t>
            </a:r>
            <a:r>
              <a:rPr lang="en-AU" sz="1800" dirty="0" smtClean="0">
                <a:solidFill>
                  <a:prstClr val="black"/>
                </a:solidFill>
                <a:latin typeface="cmmi10"/>
                <a:ea typeface="+mn-ea"/>
                <a:cs typeface="+mn-cs"/>
              </a:rPr>
              <a:t>Ã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=0 on the boundary, </a:t>
            </a:r>
            <a:b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 obtain a Sturm-</a:t>
            </a:r>
            <a:r>
              <a:rPr lang="en-AU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Liouville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eigenvalue problem: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6298406" y="1968500"/>
            <a:ext cx="1219994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756400" y="2235200"/>
            <a:ext cx="1803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7734300" y="1917700"/>
            <a:ext cx="1028701" cy="127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19"/>
          <p:cNvGrpSpPr/>
          <p:nvPr/>
        </p:nvGrpSpPr>
        <p:grpSpPr>
          <a:xfrm>
            <a:off x="6911975" y="1657350"/>
            <a:ext cx="1323974" cy="323850"/>
            <a:chOff x="4219575" y="2990850"/>
            <a:chExt cx="1323974" cy="323850"/>
          </a:xfrm>
        </p:grpSpPr>
        <p:sp>
          <p:nvSpPr>
            <p:cNvPr id="21" name="Freeform 20"/>
            <p:cNvSpPr/>
            <p:nvPr/>
          </p:nvSpPr>
          <p:spPr>
            <a:xfrm>
              <a:off x="4219575" y="2990850"/>
              <a:ext cx="642938" cy="323850"/>
            </a:xfrm>
            <a:custGeom>
              <a:avLst/>
              <a:gdLst>
                <a:gd name="connsiteX0" fmla="*/ 0 w 642938"/>
                <a:gd name="connsiteY0" fmla="*/ 323850 h 323850"/>
                <a:gd name="connsiteX1" fmla="*/ 366713 w 642938"/>
                <a:gd name="connsiteY1" fmla="*/ 323850 h 323850"/>
                <a:gd name="connsiteX2" fmla="*/ 419100 w 642938"/>
                <a:gd name="connsiteY2" fmla="*/ 0 h 323850"/>
                <a:gd name="connsiteX3" fmla="*/ 642938 w 642938"/>
                <a:gd name="connsiteY3" fmla="*/ 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938" h="323850">
                  <a:moveTo>
                    <a:pt x="0" y="323850"/>
                  </a:moveTo>
                  <a:lnTo>
                    <a:pt x="366713" y="323850"/>
                  </a:lnTo>
                  <a:lnTo>
                    <a:pt x="419100" y="0"/>
                  </a:lnTo>
                  <a:lnTo>
                    <a:pt x="642938" y="0"/>
                  </a:lnTo>
                </a:path>
              </a:pathLst>
            </a:cu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black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 flipH="1">
              <a:off x="4848224" y="2990850"/>
              <a:ext cx="695325" cy="323850"/>
            </a:xfrm>
            <a:custGeom>
              <a:avLst/>
              <a:gdLst>
                <a:gd name="connsiteX0" fmla="*/ 0 w 642938"/>
                <a:gd name="connsiteY0" fmla="*/ 323850 h 323850"/>
                <a:gd name="connsiteX1" fmla="*/ 366713 w 642938"/>
                <a:gd name="connsiteY1" fmla="*/ 323850 h 323850"/>
                <a:gd name="connsiteX2" fmla="*/ 419100 w 642938"/>
                <a:gd name="connsiteY2" fmla="*/ 0 h 323850"/>
                <a:gd name="connsiteX3" fmla="*/ 642938 w 642938"/>
                <a:gd name="connsiteY3" fmla="*/ 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938" h="323850">
                  <a:moveTo>
                    <a:pt x="0" y="323850"/>
                  </a:moveTo>
                  <a:lnTo>
                    <a:pt x="366713" y="323850"/>
                  </a:lnTo>
                  <a:lnTo>
                    <a:pt x="419100" y="0"/>
                  </a:lnTo>
                  <a:lnTo>
                    <a:pt x="642938" y="0"/>
                  </a:lnTo>
                </a:path>
              </a:pathLst>
            </a:cu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40"/>
          <p:cNvGrpSpPr/>
          <p:nvPr/>
        </p:nvGrpSpPr>
        <p:grpSpPr>
          <a:xfrm>
            <a:off x="6743700" y="2794000"/>
            <a:ext cx="1803400" cy="889794"/>
            <a:chOff x="6464300" y="2794000"/>
            <a:chExt cx="1803400" cy="1219994"/>
          </a:xfrm>
        </p:grpSpPr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6006306" y="3403600"/>
              <a:ext cx="1219994" cy="794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6464300" y="3670300"/>
              <a:ext cx="1803400" cy="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/>
            <p:cNvSpPr/>
            <p:nvPr/>
          </p:nvSpPr>
          <p:spPr>
            <a:xfrm>
              <a:off x="6616700" y="2986617"/>
              <a:ext cx="1270000" cy="670983"/>
            </a:xfrm>
            <a:custGeom>
              <a:avLst/>
              <a:gdLst>
                <a:gd name="connsiteX0" fmla="*/ 0 w 1231900"/>
                <a:gd name="connsiteY0" fmla="*/ 670983 h 670983"/>
                <a:gd name="connsiteX1" fmla="*/ 317500 w 1231900"/>
                <a:gd name="connsiteY1" fmla="*/ 416983 h 670983"/>
                <a:gd name="connsiteX2" fmla="*/ 660400 w 1231900"/>
                <a:gd name="connsiteY2" fmla="*/ 10583 h 670983"/>
                <a:gd name="connsiteX3" fmla="*/ 939800 w 1231900"/>
                <a:gd name="connsiteY3" fmla="*/ 353483 h 670983"/>
                <a:gd name="connsiteX4" fmla="*/ 1231900 w 1231900"/>
                <a:gd name="connsiteY4" fmla="*/ 670983 h 670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900" h="670983">
                  <a:moveTo>
                    <a:pt x="0" y="670983"/>
                  </a:moveTo>
                  <a:cubicBezTo>
                    <a:pt x="103716" y="599016"/>
                    <a:pt x="207433" y="527050"/>
                    <a:pt x="317500" y="416983"/>
                  </a:cubicBezTo>
                  <a:cubicBezTo>
                    <a:pt x="427567" y="306916"/>
                    <a:pt x="556683" y="21166"/>
                    <a:pt x="660400" y="10583"/>
                  </a:cubicBezTo>
                  <a:cubicBezTo>
                    <a:pt x="764117" y="0"/>
                    <a:pt x="844550" y="243416"/>
                    <a:pt x="939800" y="353483"/>
                  </a:cubicBezTo>
                  <a:cubicBezTo>
                    <a:pt x="1035050" y="463550"/>
                    <a:pt x="1133475" y="567266"/>
                    <a:pt x="1231900" y="670983"/>
                  </a:cubicBezTo>
                </a:path>
              </a:pathLst>
            </a:custGeom>
            <a:ln w="95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41"/>
          <p:cNvGrpSpPr/>
          <p:nvPr/>
        </p:nvGrpSpPr>
        <p:grpSpPr>
          <a:xfrm>
            <a:off x="6743700" y="3797298"/>
            <a:ext cx="1803400" cy="1104901"/>
            <a:chOff x="6489700" y="4241800"/>
            <a:chExt cx="1803400" cy="1411103"/>
          </a:xfrm>
        </p:grpSpPr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6031706" y="4851400"/>
              <a:ext cx="1219994" cy="794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6489700" y="5118100"/>
              <a:ext cx="1803400" cy="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642100" y="4664419"/>
              <a:ext cx="1346200" cy="988484"/>
            </a:xfrm>
            <a:custGeom>
              <a:avLst/>
              <a:gdLst>
                <a:gd name="connsiteX0" fmla="*/ 0 w 1473200"/>
                <a:gd name="connsiteY0" fmla="*/ 469900 h 988483"/>
                <a:gd name="connsiteX1" fmla="*/ 355600 w 1473200"/>
                <a:gd name="connsiteY1" fmla="*/ 76200 h 988483"/>
                <a:gd name="connsiteX2" fmla="*/ 952500 w 1473200"/>
                <a:gd name="connsiteY2" fmla="*/ 927100 h 988483"/>
                <a:gd name="connsiteX3" fmla="*/ 1473200 w 1473200"/>
                <a:gd name="connsiteY3" fmla="*/ 444500 h 988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3200" h="988483">
                  <a:moveTo>
                    <a:pt x="0" y="469900"/>
                  </a:moveTo>
                  <a:cubicBezTo>
                    <a:pt x="98425" y="234950"/>
                    <a:pt x="196850" y="0"/>
                    <a:pt x="355600" y="76200"/>
                  </a:cubicBezTo>
                  <a:cubicBezTo>
                    <a:pt x="514350" y="152400"/>
                    <a:pt x="766233" y="865717"/>
                    <a:pt x="952500" y="927100"/>
                  </a:cubicBezTo>
                  <a:cubicBezTo>
                    <a:pt x="1138767" y="988483"/>
                    <a:pt x="1305983" y="716491"/>
                    <a:pt x="1473200" y="444500"/>
                  </a:cubicBezTo>
                </a:path>
              </a:pathLst>
            </a:custGeom>
            <a:ln w="95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42"/>
          <p:cNvGrpSpPr/>
          <p:nvPr/>
        </p:nvGrpSpPr>
        <p:grpSpPr>
          <a:xfrm>
            <a:off x="6731000" y="4864100"/>
            <a:ext cx="1803400" cy="1016001"/>
            <a:chOff x="4813300" y="4927600"/>
            <a:chExt cx="1803400" cy="1243870"/>
          </a:xfrm>
        </p:grpSpPr>
        <p:cxnSp>
          <p:nvCxnSpPr>
            <p:cNvPr id="31" name="Straight Arrow Connector 30"/>
            <p:cNvCxnSpPr/>
            <p:nvPr/>
          </p:nvCxnSpPr>
          <p:spPr>
            <a:xfrm rot="5400000" flipH="1" flipV="1">
              <a:off x="4355306" y="5537200"/>
              <a:ext cx="1219994" cy="794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4813300" y="5803900"/>
              <a:ext cx="1803400" cy="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 33"/>
            <p:cNvSpPr/>
            <p:nvPr/>
          </p:nvSpPr>
          <p:spPr>
            <a:xfrm>
              <a:off x="4965700" y="5202036"/>
              <a:ext cx="1333500" cy="969434"/>
            </a:xfrm>
            <a:custGeom>
              <a:avLst/>
              <a:gdLst>
                <a:gd name="connsiteX0" fmla="*/ 0 w 1257300"/>
                <a:gd name="connsiteY0" fmla="*/ 573617 h 969434"/>
                <a:gd name="connsiteX1" fmla="*/ 279400 w 1257300"/>
                <a:gd name="connsiteY1" fmla="*/ 65617 h 969434"/>
                <a:gd name="connsiteX2" fmla="*/ 622300 w 1257300"/>
                <a:gd name="connsiteY2" fmla="*/ 967317 h 969434"/>
                <a:gd name="connsiteX3" fmla="*/ 990600 w 1257300"/>
                <a:gd name="connsiteY3" fmla="*/ 78317 h 969434"/>
                <a:gd name="connsiteX4" fmla="*/ 1257300 w 1257300"/>
                <a:gd name="connsiteY4" fmla="*/ 586317 h 96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300" h="969434">
                  <a:moveTo>
                    <a:pt x="0" y="573617"/>
                  </a:moveTo>
                  <a:cubicBezTo>
                    <a:pt x="87841" y="286808"/>
                    <a:pt x="175683" y="0"/>
                    <a:pt x="279400" y="65617"/>
                  </a:cubicBezTo>
                  <a:cubicBezTo>
                    <a:pt x="383117" y="131234"/>
                    <a:pt x="503767" y="965200"/>
                    <a:pt x="622300" y="967317"/>
                  </a:cubicBezTo>
                  <a:cubicBezTo>
                    <a:pt x="740833" y="969434"/>
                    <a:pt x="884767" y="141817"/>
                    <a:pt x="990600" y="78317"/>
                  </a:cubicBezTo>
                  <a:cubicBezTo>
                    <a:pt x="1096433" y="14817"/>
                    <a:pt x="1176866" y="300567"/>
                    <a:pt x="1257300" y="586317"/>
                  </a:cubicBezTo>
                </a:path>
              </a:pathLst>
            </a:custGeom>
            <a:ln w="95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black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7785100" y="2819400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srgbClr val="FF0000"/>
                </a:solidFill>
                <a:latin typeface="cmmi10"/>
                <a:ea typeface="+mn-ea"/>
                <a:cs typeface="+mn-cs"/>
              </a:rPr>
              <a:t>Ã</a:t>
            </a:r>
            <a:r>
              <a:rPr lang="en-AU" sz="1800" baseline="-250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0</a:t>
            </a:r>
            <a:endParaRPr lang="en-AU" sz="1800" baseline="-250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950200" y="4064000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srgbClr val="FF0000"/>
                </a:solidFill>
                <a:latin typeface="cmmi10"/>
                <a:ea typeface="+mn-ea"/>
                <a:cs typeface="+mn-cs"/>
              </a:rPr>
              <a:t>Ã</a:t>
            </a:r>
            <a:r>
              <a:rPr lang="en-AU" sz="1800" baseline="-250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1</a:t>
            </a:r>
            <a:endParaRPr lang="en-AU" sz="1800" baseline="-250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089900" y="4838700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srgbClr val="FF0000"/>
                </a:solidFill>
                <a:latin typeface="cmmi10"/>
                <a:ea typeface="+mn-ea"/>
                <a:cs typeface="+mn-cs"/>
              </a:rPr>
              <a:t>Ã</a:t>
            </a:r>
            <a:r>
              <a:rPr lang="en-AU" sz="1800" baseline="-250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2</a:t>
            </a:r>
            <a:endParaRPr lang="en-AU" sz="1800" baseline="-250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846972" y="1110734"/>
            <a:ext cx="60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n(</a:t>
            </a:r>
            <a:r>
              <a:rPr lang="en-AU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503468" y="21394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583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" y="1104900"/>
            <a:ext cx="58302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Periodic structures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 now consider the case where n(</a:t>
            </a:r>
            <a:r>
              <a:rPr lang="en-AU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is a periodic function, </a:t>
            </a:r>
            <a:b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with periodicity d.  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66700" y="3924300"/>
            <a:ext cx="2873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Bloch-</a:t>
            </a:r>
            <a:r>
              <a:rPr lang="en-AU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Floquet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theorem: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2" name="Picture 41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0780" y="4467860"/>
            <a:ext cx="2209804" cy="33070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42900" y="5054600"/>
            <a:ext cx="4979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quantity </a:t>
            </a:r>
            <a:r>
              <a:rPr lang="en-AU" sz="18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is known as the Bloch </a:t>
            </a:r>
            <a:r>
              <a:rPr lang="en-AU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wavenumber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</a:t>
            </a:r>
            <a:b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68"/>
          <p:cNvGrpSpPr/>
          <p:nvPr/>
        </p:nvGrpSpPr>
        <p:grpSpPr>
          <a:xfrm>
            <a:off x="584200" y="1936234"/>
            <a:ext cx="8077200" cy="2039382"/>
            <a:chOff x="584200" y="1936234"/>
            <a:chExt cx="8077200" cy="2039382"/>
          </a:xfrm>
        </p:grpSpPr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3148806" y="3073400"/>
              <a:ext cx="1727994" cy="7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584200" y="3594100"/>
              <a:ext cx="807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49"/>
            <p:cNvGrpSpPr/>
            <p:nvPr/>
          </p:nvGrpSpPr>
          <p:grpSpPr>
            <a:xfrm>
              <a:off x="1346200" y="2311401"/>
              <a:ext cx="6667500" cy="1270000"/>
              <a:chOff x="1549400" y="2082801"/>
              <a:chExt cx="6667500" cy="1473200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4813300" y="2819401"/>
                <a:ext cx="147320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16200000" flipH="1">
                <a:off x="6146800" y="2819401"/>
                <a:ext cx="147320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6200000" flipH="1">
                <a:off x="7480300" y="2819401"/>
                <a:ext cx="147320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16200000" flipH="1">
                <a:off x="2146300" y="2819401"/>
                <a:ext cx="147320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16200000" flipH="1">
                <a:off x="812800" y="2819401"/>
                <a:ext cx="147320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26"/>
            <p:cNvGrpSpPr/>
            <p:nvPr/>
          </p:nvGrpSpPr>
          <p:grpSpPr>
            <a:xfrm>
              <a:off x="4016375" y="3016250"/>
              <a:ext cx="1323974" cy="323850"/>
              <a:chOff x="4219575" y="2990850"/>
              <a:chExt cx="1323974" cy="323850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4219575" y="2990850"/>
                <a:ext cx="642938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 flipH="1">
                <a:off x="4848224" y="2990850"/>
                <a:ext cx="695325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27"/>
            <p:cNvGrpSpPr/>
            <p:nvPr/>
          </p:nvGrpSpPr>
          <p:grpSpPr>
            <a:xfrm>
              <a:off x="5343525" y="3016250"/>
              <a:ext cx="1323974" cy="323850"/>
              <a:chOff x="4219575" y="2990850"/>
              <a:chExt cx="1323974" cy="323850"/>
            </a:xfrm>
          </p:grpSpPr>
          <p:sp>
            <p:nvSpPr>
              <p:cNvPr id="29" name="Freeform 28"/>
              <p:cNvSpPr/>
              <p:nvPr/>
            </p:nvSpPr>
            <p:spPr>
              <a:xfrm>
                <a:off x="4219575" y="2990850"/>
                <a:ext cx="642938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>
              <a:xfrm flipH="1">
                <a:off x="4848224" y="2990850"/>
                <a:ext cx="695325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30"/>
            <p:cNvGrpSpPr/>
            <p:nvPr/>
          </p:nvGrpSpPr>
          <p:grpSpPr>
            <a:xfrm>
              <a:off x="6670675" y="3016250"/>
              <a:ext cx="1323974" cy="323850"/>
              <a:chOff x="4219575" y="2990850"/>
              <a:chExt cx="1323974" cy="323850"/>
            </a:xfrm>
          </p:grpSpPr>
          <p:sp>
            <p:nvSpPr>
              <p:cNvPr id="32" name="Freeform 31"/>
              <p:cNvSpPr/>
              <p:nvPr/>
            </p:nvSpPr>
            <p:spPr>
              <a:xfrm>
                <a:off x="4219575" y="2990850"/>
                <a:ext cx="642938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 flipH="1">
                <a:off x="4848224" y="2990850"/>
                <a:ext cx="695325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33"/>
            <p:cNvGrpSpPr/>
            <p:nvPr/>
          </p:nvGrpSpPr>
          <p:grpSpPr>
            <a:xfrm>
              <a:off x="2689225" y="3016250"/>
              <a:ext cx="1323974" cy="323850"/>
              <a:chOff x="4219575" y="2990850"/>
              <a:chExt cx="1323974" cy="323850"/>
            </a:xfrm>
          </p:grpSpPr>
          <p:sp>
            <p:nvSpPr>
              <p:cNvPr id="35" name="Freeform 34"/>
              <p:cNvSpPr/>
              <p:nvPr/>
            </p:nvSpPr>
            <p:spPr>
              <a:xfrm>
                <a:off x="4219575" y="2990850"/>
                <a:ext cx="642938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35"/>
              <p:cNvSpPr/>
              <p:nvPr/>
            </p:nvSpPr>
            <p:spPr>
              <a:xfrm flipH="1">
                <a:off x="4848224" y="2990850"/>
                <a:ext cx="695325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oup 36"/>
            <p:cNvGrpSpPr/>
            <p:nvPr/>
          </p:nvGrpSpPr>
          <p:grpSpPr>
            <a:xfrm>
              <a:off x="1362075" y="3016250"/>
              <a:ext cx="1323974" cy="323850"/>
              <a:chOff x="4219575" y="2990850"/>
              <a:chExt cx="1323974" cy="323850"/>
            </a:xfrm>
          </p:grpSpPr>
          <p:sp>
            <p:nvSpPr>
              <p:cNvPr id="38" name="Freeform 37"/>
              <p:cNvSpPr/>
              <p:nvPr/>
            </p:nvSpPr>
            <p:spPr>
              <a:xfrm>
                <a:off x="4219575" y="2990850"/>
                <a:ext cx="642938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38"/>
              <p:cNvSpPr/>
              <p:nvPr/>
            </p:nvSpPr>
            <p:spPr>
              <a:xfrm flipH="1">
                <a:off x="4848224" y="2990850"/>
                <a:ext cx="695325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5206153" y="3606284"/>
              <a:ext cx="3064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</a:t>
              </a:r>
              <a:endParaRPr lang="en-AU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501553" y="3606284"/>
              <a:ext cx="4235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2d</a:t>
              </a:r>
              <a:endParaRPr lang="en-AU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784253" y="3606284"/>
              <a:ext cx="4235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3d</a:t>
              </a:r>
              <a:endParaRPr lang="en-AU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399453" y="3606284"/>
              <a:ext cx="3770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-d</a:t>
              </a:r>
              <a:endParaRPr lang="en-AU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014872" y="1936234"/>
              <a:ext cx="6062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n(</a:t>
              </a:r>
              <a:r>
                <a:rPr lang="en-AU" sz="18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x</a:t>
              </a:r>
              <a:r>
                <a:rPr lang="en-AU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) </a:t>
              </a:r>
              <a:endParaRPr lang="en-AU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7" name="Picture 56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423153" y="5047598"/>
            <a:ext cx="1180847" cy="401209"/>
          </a:xfrm>
          <a:prstGeom prst="rect">
            <a:avLst/>
          </a:prstGeom>
        </p:spPr>
      </p:pic>
      <p:grpSp>
        <p:nvGrpSpPr>
          <p:cNvPr id="20" name="Group 69"/>
          <p:cNvGrpSpPr/>
          <p:nvPr/>
        </p:nvGrpSpPr>
        <p:grpSpPr>
          <a:xfrm>
            <a:off x="584200" y="2311401"/>
            <a:ext cx="8077200" cy="1284287"/>
            <a:chOff x="584200" y="2311401"/>
            <a:chExt cx="8077200" cy="1284287"/>
          </a:xfrm>
        </p:grpSpPr>
        <p:cxnSp>
          <p:nvCxnSpPr>
            <p:cNvPr id="72" name="Straight Arrow Connector 71"/>
            <p:cNvCxnSpPr/>
            <p:nvPr/>
          </p:nvCxnSpPr>
          <p:spPr>
            <a:xfrm>
              <a:off x="584200" y="3594100"/>
              <a:ext cx="8077200" cy="1588"/>
            </a:xfrm>
            <a:prstGeom prst="straightConnector1">
              <a:avLst/>
            </a:prstGeom>
            <a:ln>
              <a:solidFill>
                <a:schemeClr val="bg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49"/>
            <p:cNvGrpSpPr/>
            <p:nvPr/>
          </p:nvGrpSpPr>
          <p:grpSpPr>
            <a:xfrm>
              <a:off x="1346200" y="2311401"/>
              <a:ext cx="6667500" cy="1270000"/>
              <a:chOff x="1549400" y="2082801"/>
              <a:chExt cx="6667500" cy="1473200"/>
            </a:xfrm>
          </p:grpSpPr>
          <p:cxnSp>
            <p:nvCxnSpPr>
              <p:cNvPr id="94" name="Straight Connector 11"/>
              <p:cNvCxnSpPr/>
              <p:nvPr/>
            </p:nvCxnSpPr>
            <p:spPr>
              <a:xfrm rot="16200000" flipH="1">
                <a:off x="4813300" y="2819401"/>
                <a:ext cx="1473200" cy="0"/>
              </a:xfrm>
              <a:prstGeom prst="line">
                <a:avLst/>
              </a:prstGeom>
              <a:ln>
                <a:solidFill>
                  <a:schemeClr val="bg2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rot="16200000" flipH="1">
                <a:off x="6146800" y="2819401"/>
                <a:ext cx="1473200" cy="0"/>
              </a:xfrm>
              <a:prstGeom prst="line">
                <a:avLst/>
              </a:prstGeom>
              <a:ln>
                <a:solidFill>
                  <a:schemeClr val="bg2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rot="16200000" flipH="1">
                <a:off x="7480300" y="2819401"/>
                <a:ext cx="1473200" cy="0"/>
              </a:xfrm>
              <a:prstGeom prst="line">
                <a:avLst/>
              </a:prstGeom>
              <a:ln>
                <a:solidFill>
                  <a:schemeClr val="bg2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rot="16200000" flipH="1">
                <a:off x="2146300" y="2819401"/>
                <a:ext cx="1473200" cy="0"/>
              </a:xfrm>
              <a:prstGeom prst="line">
                <a:avLst/>
              </a:prstGeom>
              <a:ln>
                <a:solidFill>
                  <a:schemeClr val="bg2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rot="16200000" flipH="1">
                <a:off x="812800" y="2819401"/>
                <a:ext cx="1473200" cy="0"/>
              </a:xfrm>
              <a:prstGeom prst="line">
                <a:avLst/>
              </a:prstGeom>
              <a:ln>
                <a:solidFill>
                  <a:schemeClr val="bg2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6"/>
            <p:cNvGrpSpPr/>
            <p:nvPr/>
          </p:nvGrpSpPr>
          <p:grpSpPr>
            <a:xfrm>
              <a:off x="4016375" y="3016250"/>
              <a:ext cx="1323974" cy="323850"/>
              <a:chOff x="4219575" y="2990850"/>
              <a:chExt cx="1323974" cy="323850"/>
            </a:xfrm>
          </p:grpSpPr>
          <p:sp>
            <p:nvSpPr>
              <p:cNvPr id="92" name="Freeform 91"/>
              <p:cNvSpPr/>
              <p:nvPr/>
            </p:nvSpPr>
            <p:spPr>
              <a:xfrm>
                <a:off x="4219575" y="2990850"/>
                <a:ext cx="642938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ln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92"/>
              <p:cNvSpPr/>
              <p:nvPr/>
            </p:nvSpPr>
            <p:spPr>
              <a:xfrm flipH="1">
                <a:off x="4848224" y="2990850"/>
                <a:ext cx="695325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ln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7"/>
            <p:cNvGrpSpPr/>
            <p:nvPr/>
          </p:nvGrpSpPr>
          <p:grpSpPr>
            <a:xfrm>
              <a:off x="5343525" y="3016250"/>
              <a:ext cx="1323974" cy="323850"/>
              <a:chOff x="4219575" y="2990850"/>
              <a:chExt cx="1323974" cy="323850"/>
            </a:xfrm>
          </p:grpSpPr>
          <p:sp>
            <p:nvSpPr>
              <p:cNvPr id="90" name="Freeform 89"/>
              <p:cNvSpPr/>
              <p:nvPr/>
            </p:nvSpPr>
            <p:spPr>
              <a:xfrm>
                <a:off x="4219575" y="2990850"/>
                <a:ext cx="642938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ln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Freeform 90"/>
              <p:cNvSpPr/>
              <p:nvPr/>
            </p:nvSpPr>
            <p:spPr>
              <a:xfrm flipH="1">
                <a:off x="4848224" y="2990850"/>
                <a:ext cx="695325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ln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30"/>
            <p:cNvGrpSpPr/>
            <p:nvPr/>
          </p:nvGrpSpPr>
          <p:grpSpPr>
            <a:xfrm>
              <a:off x="6670675" y="3016250"/>
              <a:ext cx="1323974" cy="323850"/>
              <a:chOff x="4219575" y="2990850"/>
              <a:chExt cx="1323974" cy="323850"/>
            </a:xfrm>
          </p:grpSpPr>
          <p:sp>
            <p:nvSpPr>
              <p:cNvPr id="88" name="Freeform 87"/>
              <p:cNvSpPr/>
              <p:nvPr/>
            </p:nvSpPr>
            <p:spPr>
              <a:xfrm>
                <a:off x="4219575" y="2990850"/>
                <a:ext cx="642938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ln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88"/>
              <p:cNvSpPr/>
              <p:nvPr/>
            </p:nvSpPr>
            <p:spPr>
              <a:xfrm flipH="1">
                <a:off x="4848224" y="2990850"/>
                <a:ext cx="695325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ln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Group 33"/>
            <p:cNvGrpSpPr/>
            <p:nvPr/>
          </p:nvGrpSpPr>
          <p:grpSpPr>
            <a:xfrm>
              <a:off x="2689225" y="3016250"/>
              <a:ext cx="1323974" cy="323850"/>
              <a:chOff x="4219575" y="2990850"/>
              <a:chExt cx="1323974" cy="323850"/>
            </a:xfrm>
          </p:grpSpPr>
          <p:sp>
            <p:nvSpPr>
              <p:cNvPr id="86" name="Freeform 85"/>
              <p:cNvSpPr/>
              <p:nvPr/>
            </p:nvSpPr>
            <p:spPr>
              <a:xfrm>
                <a:off x="4219575" y="2990850"/>
                <a:ext cx="642938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ln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 86"/>
              <p:cNvSpPr/>
              <p:nvPr/>
            </p:nvSpPr>
            <p:spPr>
              <a:xfrm flipH="1">
                <a:off x="4848224" y="2990850"/>
                <a:ext cx="695325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ln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36"/>
            <p:cNvGrpSpPr/>
            <p:nvPr/>
          </p:nvGrpSpPr>
          <p:grpSpPr>
            <a:xfrm>
              <a:off x="1362075" y="3016250"/>
              <a:ext cx="1323974" cy="323850"/>
              <a:chOff x="4219575" y="2990850"/>
              <a:chExt cx="1323974" cy="323850"/>
            </a:xfrm>
          </p:grpSpPr>
          <p:sp>
            <p:nvSpPr>
              <p:cNvPr id="84" name="Freeform 83"/>
              <p:cNvSpPr/>
              <p:nvPr/>
            </p:nvSpPr>
            <p:spPr>
              <a:xfrm>
                <a:off x="4219575" y="2990850"/>
                <a:ext cx="642938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ln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 84"/>
              <p:cNvSpPr/>
              <p:nvPr/>
            </p:nvSpPr>
            <p:spPr>
              <a:xfrm flipH="1">
                <a:off x="4848224" y="2990850"/>
                <a:ext cx="695325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ln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1" name="Group 109"/>
          <p:cNvGrpSpPr/>
          <p:nvPr/>
        </p:nvGrpSpPr>
        <p:grpSpPr>
          <a:xfrm>
            <a:off x="3335867" y="1930400"/>
            <a:ext cx="2935696" cy="2095500"/>
            <a:chOff x="5101167" y="548164"/>
            <a:chExt cx="2935696" cy="2043668"/>
          </a:xfrm>
        </p:grpSpPr>
        <p:cxnSp>
          <p:nvCxnSpPr>
            <p:cNvPr id="111" name="Straight Arrow Connector 110"/>
            <p:cNvCxnSpPr>
              <a:endCxn id="54" idx="1"/>
            </p:cNvCxnSpPr>
            <p:nvPr/>
          </p:nvCxnSpPr>
          <p:spPr>
            <a:xfrm rot="16200000" flipV="1">
              <a:off x="4919969" y="1594157"/>
              <a:ext cx="1730642" cy="102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16200000" flipH="1">
              <a:off x="6629402" y="1689100"/>
              <a:ext cx="990597" cy="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6"/>
            <p:cNvGrpSpPr/>
            <p:nvPr/>
          </p:nvGrpSpPr>
          <p:grpSpPr>
            <a:xfrm>
              <a:off x="5794375" y="1601272"/>
              <a:ext cx="1323974" cy="323850"/>
              <a:chOff x="4219575" y="3049072"/>
              <a:chExt cx="1323974" cy="323850"/>
            </a:xfrm>
          </p:grpSpPr>
          <p:sp>
            <p:nvSpPr>
              <p:cNvPr id="119" name="Freeform 118"/>
              <p:cNvSpPr/>
              <p:nvPr/>
            </p:nvSpPr>
            <p:spPr>
              <a:xfrm>
                <a:off x="4219575" y="3049072"/>
                <a:ext cx="642938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119"/>
              <p:cNvSpPr/>
              <p:nvPr/>
            </p:nvSpPr>
            <p:spPr>
              <a:xfrm flipH="1">
                <a:off x="4848224" y="3049072"/>
                <a:ext cx="695325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114" name="Straight Arrow Connector 113"/>
            <p:cNvCxnSpPr/>
            <p:nvPr/>
          </p:nvCxnSpPr>
          <p:spPr>
            <a:xfrm>
              <a:off x="5638800" y="2171700"/>
              <a:ext cx="1514349" cy="21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6985000" y="222250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sz="1800" i="1" dirty="0" smtClean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  <a:endParaRPr lang="en-AU" sz="1800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778500" y="548164"/>
              <a:ext cx="562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sz="1800" dirty="0" smtClean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n</a:t>
              </a:r>
              <a:r>
                <a:rPr lang="en-AU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(</a:t>
              </a:r>
              <a:r>
                <a:rPr lang="en-AU" sz="1800" i="1" dirty="0" smtClean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x</a:t>
              </a:r>
              <a:r>
                <a:rPr lang="en-AU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)</a:t>
              </a:r>
              <a:endParaRPr lang="en-AU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5101167" y="1676400"/>
              <a:ext cx="2478616" cy="395817"/>
            </a:xfrm>
            <a:custGeom>
              <a:avLst/>
              <a:gdLst>
                <a:gd name="connsiteX0" fmla="*/ 2099733 w 2478616"/>
                <a:gd name="connsiteY0" fmla="*/ 0 h 395817"/>
                <a:gd name="connsiteX1" fmla="*/ 2379133 w 2478616"/>
                <a:gd name="connsiteY1" fmla="*/ 292100 h 395817"/>
                <a:gd name="connsiteX2" fmla="*/ 1502833 w 2478616"/>
                <a:gd name="connsiteY2" fmla="*/ 393700 h 395817"/>
                <a:gd name="connsiteX3" fmla="*/ 156633 w 2478616"/>
                <a:gd name="connsiteY3" fmla="*/ 304800 h 395817"/>
                <a:gd name="connsiteX4" fmla="*/ 563033 w 2478616"/>
                <a:gd name="connsiteY4" fmla="*/ 63500 h 39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8616" h="395817">
                  <a:moveTo>
                    <a:pt x="2099733" y="0"/>
                  </a:moveTo>
                  <a:cubicBezTo>
                    <a:pt x="2289174" y="113241"/>
                    <a:pt x="2478616" y="226483"/>
                    <a:pt x="2379133" y="292100"/>
                  </a:cubicBezTo>
                  <a:cubicBezTo>
                    <a:pt x="2279650" y="357717"/>
                    <a:pt x="1873250" y="391583"/>
                    <a:pt x="1502833" y="393700"/>
                  </a:cubicBezTo>
                  <a:cubicBezTo>
                    <a:pt x="1132416" y="395817"/>
                    <a:pt x="313266" y="359833"/>
                    <a:pt x="156633" y="304800"/>
                  </a:cubicBezTo>
                  <a:cubicBezTo>
                    <a:pt x="0" y="249767"/>
                    <a:pt x="495300" y="103717"/>
                    <a:pt x="563033" y="63500"/>
                  </a:cubicBezTo>
                </a:path>
              </a:pathLst>
            </a:custGeom>
            <a:ln>
              <a:solidFill>
                <a:srgbClr val="00B050"/>
              </a:solidFill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black"/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480300" y="1750401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sz="1800" i="1" dirty="0" err="1" smtClean="0">
                  <a:solidFill>
                    <a:srgbClr val="00642D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e</a:t>
              </a:r>
              <a:r>
                <a:rPr lang="en-AU" sz="1800" i="1" baseline="30000" dirty="0" err="1" smtClean="0">
                  <a:solidFill>
                    <a:srgbClr val="00642D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i</a:t>
              </a:r>
              <a:r>
                <a:rPr lang="en-AU" sz="1800" i="1" baseline="30000" dirty="0" smtClean="0">
                  <a:solidFill>
                    <a:srgbClr val="00642D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k d</a:t>
              </a:r>
              <a:endParaRPr lang="en-AU" sz="1800" i="1" baseline="30000" dirty="0">
                <a:solidFill>
                  <a:srgbClr val="00642D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144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130300"/>
            <a:ext cx="351731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eigenvalue problem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with boundary conditions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is also a Sturm-</a:t>
            </a:r>
            <a:r>
              <a:rPr lang="en-AU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Liouville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problem, </a:t>
            </a:r>
            <a:b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so the solutions form a discrete set </a:t>
            </a:r>
            <a:b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AU" sz="18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 each k</a:t>
            </a: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88998" y="1612900"/>
            <a:ext cx="2209804" cy="635510"/>
          </a:xfrm>
          <a:prstGeom prst="rect">
            <a:avLst/>
          </a:prstGeom>
        </p:spPr>
      </p:pic>
      <p:pic>
        <p:nvPicPr>
          <p:cNvPr id="7" name="Picture 6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25580" y="3096260"/>
            <a:ext cx="2209804" cy="330708"/>
          </a:xfrm>
          <a:prstGeom prst="rect">
            <a:avLst/>
          </a:prstGeom>
        </p:spPr>
      </p:pic>
      <p:pic>
        <p:nvPicPr>
          <p:cNvPr id="33" name="Picture 32" descr="1Dband1.jpg"/>
          <p:cNvPicPr>
            <a:picLocks noChangeAspect="1"/>
          </p:cNvPicPr>
          <p:nvPr/>
        </p:nvPicPr>
        <p:blipFill>
          <a:blip r:embed="rId8"/>
          <a:srcRect t="16347"/>
          <a:stretch>
            <a:fillRect/>
          </a:stretch>
        </p:blipFill>
        <p:spPr>
          <a:xfrm>
            <a:off x="4787900" y="3175000"/>
            <a:ext cx="2924049" cy="242562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rot="16200000" flipV="1">
            <a:off x="4825883" y="4524496"/>
            <a:ext cx="2868395" cy="43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911600" y="5574027"/>
            <a:ext cx="4445562" cy="148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6444357" y="4326943"/>
            <a:ext cx="2491099" cy="306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6200000" flipH="1">
            <a:off x="3614570" y="4373733"/>
            <a:ext cx="2424978" cy="5293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634500" y="5707605"/>
            <a:ext cx="145398" cy="362996"/>
          </a:xfrm>
          <a:prstGeom prst="rect">
            <a:avLst/>
          </a:prstGeom>
        </p:spPr>
      </p:pic>
      <p:pic>
        <p:nvPicPr>
          <p:cNvPr id="30" name="Picture 29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4589887" y="5707604"/>
            <a:ext cx="311565" cy="364033"/>
          </a:xfrm>
          <a:prstGeom prst="rect">
            <a:avLst/>
          </a:prstGeom>
          <a:noFill/>
          <a:ln/>
          <a:effectLst/>
        </p:spPr>
      </p:pic>
      <p:sp>
        <p:nvSpPr>
          <p:cNvPr id="31" name="TextBox 30"/>
          <p:cNvSpPr txBox="1"/>
          <p:nvPr/>
        </p:nvSpPr>
        <p:spPr>
          <a:xfrm>
            <a:off x="8228305" y="5544343"/>
            <a:ext cx="366357" cy="431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</a:t>
            </a:r>
            <a:endParaRPr lang="en-AU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96149" y="3007510"/>
            <a:ext cx="417182" cy="431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mmi10"/>
                <a:ea typeface="+mn-ea"/>
                <a:cs typeface="+mn-cs"/>
              </a:rPr>
              <a:t>!</a:t>
            </a:r>
            <a:endParaRPr lang="en-AU" sz="1800" dirty="0">
              <a:solidFill>
                <a:prstClr val="black"/>
              </a:solidFill>
              <a:latin typeface="cmmi10"/>
              <a:ea typeface="+mn-ea"/>
              <a:cs typeface="+mn-cs"/>
            </a:endParaRPr>
          </a:p>
        </p:txBody>
      </p:sp>
      <p:grpSp>
        <p:nvGrpSpPr>
          <p:cNvPr id="11" name="Group 37"/>
          <p:cNvGrpSpPr/>
          <p:nvPr/>
        </p:nvGrpSpPr>
        <p:grpSpPr>
          <a:xfrm>
            <a:off x="6946106" y="3300413"/>
            <a:ext cx="88900" cy="1946275"/>
            <a:chOff x="6946106" y="3084513"/>
            <a:chExt cx="88900" cy="1946275"/>
          </a:xfrm>
        </p:grpSpPr>
        <p:sp>
          <p:nvSpPr>
            <p:cNvPr id="35" name="Oval 34"/>
            <p:cNvSpPr/>
            <p:nvPr/>
          </p:nvSpPr>
          <p:spPr>
            <a:xfrm>
              <a:off x="6946106" y="4941888"/>
              <a:ext cx="88900" cy="88900"/>
            </a:xfrm>
            <a:prstGeom prst="ellipse">
              <a:avLst/>
            </a:prstGeom>
            <a:solidFill>
              <a:schemeClr val="tx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white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946106" y="3827466"/>
              <a:ext cx="88900" cy="88900"/>
            </a:xfrm>
            <a:prstGeom prst="ellipse">
              <a:avLst/>
            </a:prstGeom>
            <a:solidFill>
              <a:schemeClr val="tx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946106" y="3084513"/>
              <a:ext cx="88900" cy="88900"/>
            </a:xfrm>
            <a:prstGeom prst="ellipse">
              <a:avLst/>
            </a:prstGeom>
            <a:solidFill>
              <a:schemeClr val="tx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Group 38"/>
          <p:cNvGrpSpPr/>
          <p:nvPr/>
        </p:nvGrpSpPr>
        <p:grpSpPr>
          <a:xfrm>
            <a:off x="7079456" y="3248025"/>
            <a:ext cx="93662" cy="1931986"/>
            <a:chOff x="6946106" y="3084513"/>
            <a:chExt cx="93662" cy="1931986"/>
          </a:xfrm>
        </p:grpSpPr>
        <p:sp>
          <p:nvSpPr>
            <p:cNvPr id="40" name="Oval 39"/>
            <p:cNvSpPr/>
            <p:nvPr/>
          </p:nvSpPr>
          <p:spPr>
            <a:xfrm>
              <a:off x="6946106" y="4927599"/>
              <a:ext cx="88900" cy="88900"/>
            </a:xfrm>
            <a:prstGeom prst="ellipse">
              <a:avLst/>
            </a:prstGeom>
            <a:solidFill>
              <a:schemeClr val="tx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950868" y="3937004"/>
              <a:ext cx="88900" cy="88900"/>
            </a:xfrm>
            <a:prstGeom prst="ellipse">
              <a:avLst/>
            </a:prstGeom>
            <a:solidFill>
              <a:schemeClr val="tx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46106" y="3084513"/>
              <a:ext cx="88900" cy="88900"/>
            </a:xfrm>
            <a:prstGeom prst="ellipse">
              <a:avLst/>
            </a:prstGeom>
            <a:solidFill>
              <a:schemeClr val="tx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43"/>
          <p:cNvGrpSpPr/>
          <p:nvPr/>
        </p:nvGrpSpPr>
        <p:grpSpPr>
          <a:xfrm>
            <a:off x="7208043" y="3200400"/>
            <a:ext cx="93662" cy="1931986"/>
            <a:chOff x="6946106" y="3084513"/>
            <a:chExt cx="93662" cy="1931986"/>
          </a:xfrm>
        </p:grpSpPr>
        <p:sp>
          <p:nvSpPr>
            <p:cNvPr id="45" name="Oval 44"/>
            <p:cNvSpPr/>
            <p:nvPr/>
          </p:nvSpPr>
          <p:spPr>
            <a:xfrm>
              <a:off x="6946106" y="4927599"/>
              <a:ext cx="88900" cy="88900"/>
            </a:xfrm>
            <a:prstGeom prst="ellipse">
              <a:avLst/>
            </a:prstGeom>
            <a:solidFill>
              <a:schemeClr val="tx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white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6950868" y="4032255"/>
              <a:ext cx="88900" cy="88900"/>
            </a:xfrm>
            <a:prstGeom prst="ellipse">
              <a:avLst/>
            </a:prstGeom>
            <a:solidFill>
              <a:schemeClr val="tx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white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6946106" y="3084513"/>
              <a:ext cx="88900" cy="88900"/>
            </a:xfrm>
            <a:prstGeom prst="ellipse">
              <a:avLst/>
            </a:prstGeom>
            <a:solidFill>
              <a:schemeClr val="tx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47"/>
          <p:cNvGrpSpPr/>
          <p:nvPr/>
        </p:nvGrpSpPr>
        <p:grpSpPr>
          <a:xfrm>
            <a:off x="7341394" y="3157537"/>
            <a:ext cx="93662" cy="1931986"/>
            <a:chOff x="6946106" y="3084513"/>
            <a:chExt cx="93662" cy="1931986"/>
          </a:xfrm>
        </p:grpSpPr>
        <p:sp>
          <p:nvSpPr>
            <p:cNvPr id="49" name="Oval 48"/>
            <p:cNvSpPr/>
            <p:nvPr/>
          </p:nvSpPr>
          <p:spPr>
            <a:xfrm>
              <a:off x="6946106" y="4927599"/>
              <a:ext cx="88900" cy="88900"/>
            </a:xfrm>
            <a:prstGeom prst="ellipse">
              <a:avLst/>
            </a:prstGeom>
            <a:solidFill>
              <a:schemeClr val="tx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white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950868" y="4117998"/>
              <a:ext cx="88900" cy="88900"/>
            </a:xfrm>
            <a:prstGeom prst="ellipse">
              <a:avLst/>
            </a:prstGeom>
            <a:solidFill>
              <a:schemeClr val="tx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white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946106" y="3084513"/>
              <a:ext cx="88900" cy="88900"/>
            </a:xfrm>
            <a:prstGeom prst="ellipse">
              <a:avLst/>
            </a:prstGeom>
            <a:solidFill>
              <a:schemeClr val="tx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51"/>
          <p:cNvGrpSpPr/>
          <p:nvPr/>
        </p:nvGrpSpPr>
        <p:grpSpPr>
          <a:xfrm>
            <a:off x="7474743" y="3124200"/>
            <a:ext cx="88901" cy="1931986"/>
            <a:chOff x="6946105" y="3084513"/>
            <a:chExt cx="88901" cy="1931986"/>
          </a:xfrm>
        </p:grpSpPr>
        <p:sp>
          <p:nvSpPr>
            <p:cNvPr id="53" name="Oval 52"/>
            <p:cNvSpPr/>
            <p:nvPr/>
          </p:nvSpPr>
          <p:spPr>
            <a:xfrm>
              <a:off x="6946106" y="4927599"/>
              <a:ext cx="88900" cy="88900"/>
            </a:xfrm>
            <a:prstGeom prst="ellipse">
              <a:avLst/>
            </a:prstGeom>
            <a:solidFill>
              <a:schemeClr val="tx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white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946105" y="4189416"/>
              <a:ext cx="88900" cy="88900"/>
            </a:xfrm>
            <a:prstGeom prst="ellipse">
              <a:avLst/>
            </a:prstGeom>
            <a:solidFill>
              <a:schemeClr val="tx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white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946106" y="3084513"/>
              <a:ext cx="88900" cy="88900"/>
            </a:xfrm>
            <a:prstGeom prst="ellipse">
              <a:avLst/>
            </a:prstGeom>
            <a:solidFill>
              <a:schemeClr val="tx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64"/>
          <p:cNvGrpSpPr/>
          <p:nvPr/>
        </p:nvGrpSpPr>
        <p:grpSpPr>
          <a:xfrm>
            <a:off x="4814093" y="3159125"/>
            <a:ext cx="2886872" cy="2405063"/>
            <a:chOff x="4814093" y="2943225"/>
            <a:chExt cx="2886872" cy="2405063"/>
          </a:xfrm>
        </p:grpSpPr>
        <p:sp>
          <p:nvSpPr>
            <p:cNvPr id="59" name="Freeform 58"/>
            <p:cNvSpPr/>
            <p:nvPr/>
          </p:nvSpPr>
          <p:spPr>
            <a:xfrm>
              <a:off x="6272213" y="4776788"/>
              <a:ext cx="1419225" cy="566737"/>
            </a:xfrm>
            <a:custGeom>
              <a:avLst/>
              <a:gdLst>
                <a:gd name="connsiteX0" fmla="*/ 0 w 1419225"/>
                <a:gd name="connsiteY0" fmla="*/ 566737 h 566737"/>
                <a:gd name="connsiteX1" fmla="*/ 595312 w 1419225"/>
                <a:gd name="connsiteY1" fmla="*/ 257175 h 566737"/>
                <a:gd name="connsiteX2" fmla="*/ 1166812 w 1419225"/>
                <a:gd name="connsiteY2" fmla="*/ 42862 h 566737"/>
                <a:gd name="connsiteX3" fmla="*/ 1419225 w 1419225"/>
                <a:gd name="connsiteY3" fmla="*/ 0 h 566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9225" h="566737">
                  <a:moveTo>
                    <a:pt x="0" y="566737"/>
                  </a:moveTo>
                  <a:cubicBezTo>
                    <a:pt x="200421" y="455612"/>
                    <a:pt x="400843" y="344488"/>
                    <a:pt x="595312" y="257175"/>
                  </a:cubicBezTo>
                  <a:cubicBezTo>
                    <a:pt x="789781" y="169863"/>
                    <a:pt x="1029493" y="85724"/>
                    <a:pt x="1166812" y="42862"/>
                  </a:cubicBezTo>
                  <a:cubicBezTo>
                    <a:pt x="1304131" y="0"/>
                    <a:pt x="1361678" y="0"/>
                    <a:pt x="1419225" y="0"/>
                  </a:cubicBezTo>
                </a:path>
              </a:pathLst>
            </a:cu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black"/>
                </a:solidFill>
              </a:endParaRPr>
            </a:p>
          </p:txBody>
        </p:sp>
        <p:sp>
          <p:nvSpPr>
            <p:cNvPr id="60" name="Freeform 59"/>
            <p:cNvSpPr/>
            <p:nvPr/>
          </p:nvSpPr>
          <p:spPr>
            <a:xfrm>
              <a:off x="6262688" y="3548063"/>
              <a:ext cx="1419225" cy="533400"/>
            </a:xfrm>
            <a:custGeom>
              <a:avLst/>
              <a:gdLst>
                <a:gd name="connsiteX0" fmla="*/ 0 w 1419225"/>
                <a:gd name="connsiteY0" fmla="*/ 23812 h 533400"/>
                <a:gd name="connsiteX1" fmla="*/ 185737 w 1419225"/>
                <a:gd name="connsiteY1" fmla="*/ 66675 h 533400"/>
                <a:gd name="connsiteX2" fmla="*/ 966787 w 1419225"/>
                <a:gd name="connsiteY2" fmla="*/ 423862 h 533400"/>
                <a:gd name="connsiteX3" fmla="*/ 1419225 w 1419225"/>
                <a:gd name="connsiteY3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9225" h="533400">
                  <a:moveTo>
                    <a:pt x="0" y="23812"/>
                  </a:moveTo>
                  <a:cubicBezTo>
                    <a:pt x="12303" y="11906"/>
                    <a:pt x="24606" y="0"/>
                    <a:pt x="185737" y="66675"/>
                  </a:cubicBezTo>
                  <a:cubicBezTo>
                    <a:pt x="346868" y="133350"/>
                    <a:pt x="761206" y="346075"/>
                    <a:pt x="966787" y="423862"/>
                  </a:cubicBezTo>
                  <a:cubicBezTo>
                    <a:pt x="1172368" y="501649"/>
                    <a:pt x="1295796" y="517524"/>
                    <a:pt x="1419225" y="533400"/>
                  </a:cubicBezTo>
                </a:path>
              </a:pathLst>
            </a:cu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black"/>
                </a:solidFill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6233321" y="2943225"/>
              <a:ext cx="1467644" cy="549275"/>
            </a:xfrm>
            <a:custGeom>
              <a:avLst/>
              <a:gdLst>
                <a:gd name="connsiteX0" fmla="*/ 48419 w 1467644"/>
                <a:gd name="connsiteY0" fmla="*/ 500063 h 549275"/>
                <a:gd name="connsiteX1" fmla="*/ 129381 w 1467644"/>
                <a:gd name="connsiteY1" fmla="*/ 495300 h 549275"/>
                <a:gd name="connsiteX2" fmla="*/ 824706 w 1467644"/>
                <a:gd name="connsiteY2" fmla="*/ 176213 h 549275"/>
                <a:gd name="connsiteX3" fmla="*/ 1229519 w 1467644"/>
                <a:gd name="connsiteY3" fmla="*/ 33338 h 549275"/>
                <a:gd name="connsiteX4" fmla="*/ 1467644 w 1467644"/>
                <a:gd name="connsiteY4" fmla="*/ 0 h 54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644" h="549275">
                  <a:moveTo>
                    <a:pt x="48419" y="500063"/>
                  </a:moveTo>
                  <a:cubicBezTo>
                    <a:pt x="24209" y="524669"/>
                    <a:pt x="0" y="549275"/>
                    <a:pt x="129381" y="495300"/>
                  </a:cubicBezTo>
                  <a:cubicBezTo>
                    <a:pt x="258762" y="441325"/>
                    <a:pt x="641350" y="253207"/>
                    <a:pt x="824706" y="176213"/>
                  </a:cubicBezTo>
                  <a:cubicBezTo>
                    <a:pt x="1008062" y="99219"/>
                    <a:pt x="1122363" y="62707"/>
                    <a:pt x="1229519" y="33338"/>
                  </a:cubicBezTo>
                  <a:cubicBezTo>
                    <a:pt x="1336675" y="3969"/>
                    <a:pt x="1467644" y="0"/>
                    <a:pt x="1467644" y="0"/>
                  </a:cubicBezTo>
                </a:path>
              </a:pathLst>
            </a:cu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black"/>
                </a:solidFill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 flipH="1">
              <a:off x="4852985" y="4781551"/>
              <a:ext cx="1419225" cy="566737"/>
            </a:xfrm>
            <a:custGeom>
              <a:avLst/>
              <a:gdLst>
                <a:gd name="connsiteX0" fmla="*/ 0 w 1419225"/>
                <a:gd name="connsiteY0" fmla="*/ 566737 h 566737"/>
                <a:gd name="connsiteX1" fmla="*/ 595312 w 1419225"/>
                <a:gd name="connsiteY1" fmla="*/ 257175 h 566737"/>
                <a:gd name="connsiteX2" fmla="*/ 1166812 w 1419225"/>
                <a:gd name="connsiteY2" fmla="*/ 42862 h 566737"/>
                <a:gd name="connsiteX3" fmla="*/ 1419225 w 1419225"/>
                <a:gd name="connsiteY3" fmla="*/ 0 h 566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9225" h="566737">
                  <a:moveTo>
                    <a:pt x="0" y="566737"/>
                  </a:moveTo>
                  <a:cubicBezTo>
                    <a:pt x="200421" y="455612"/>
                    <a:pt x="400843" y="344488"/>
                    <a:pt x="595312" y="257175"/>
                  </a:cubicBezTo>
                  <a:cubicBezTo>
                    <a:pt x="789781" y="169863"/>
                    <a:pt x="1029493" y="85724"/>
                    <a:pt x="1166812" y="42862"/>
                  </a:cubicBezTo>
                  <a:cubicBezTo>
                    <a:pt x="1304131" y="0"/>
                    <a:pt x="1361678" y="0"/>
                    <a:pt x="1419225" y="0"/>
                  </a:cubicBezTo>
                </a:path>
              </a:pathLst>
            </a:cu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black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flipH="1">
              <a:off x="4843460" y="3552826"/>
              <a:ext cx="1419225" cy="533400"/>
            </a:xfrm>
            <a:custGeom>
              <a:avLst/>
              <a:gdLst>
                <a:gd name="connsiteX0" fmla="*/ 0 w 1419225"/>
                <a:gd name="connsiteY0" fmla="*/ 23812 h 533400"/>
                <a:gd name="connsiteX1" fmla="*/ 185737 w 1419225"/>
                <a:gd name="connsiteY1" fmla="*/ 66675 h 533400"/>
                <a:gd name="connsiteX2" fmla="*/ 966787 w 1419225"/>
                <a:gd name="connsiteY2" fmla="*/ 423862 h 533400"/>
                <a:gd name="connsiteX3" fmla="*/ 1419225 w 1419225"/>
                <a:gd name="connsiteY3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9225" h="533400">
                  <a:moveTo>
                    <a:pt x="0" y="23812"/>
                  </a:moveTo>
                  <a:cubicBezTo>
                    <a:pt x="12303" y="11906"/>
                    <a:pt x="24606" y="0"/>
                    <a:pt x="185737" y="66675"/>
                  </a:cubicBezTo>
                  <a:cubicBezTo>
                    <a:pt x="346868" y="133350"/>
                    <a:pt x="761206" y="346075"/>
                    <a:pt x="966787" y="423862"/>
                  </a:cubicBezTo>
                  <a:cubicBezTo>
                    <a:pt x="1172368" y="501649"/>
                    <a:pt x="1295796" y="517524"/>
                    <a:pt x="1419225" y="533400"/>
                  </a:cubicBezTo>
                </a:path>
              </a:pathLst>
            </a:cu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black"/>
                </a:solidFill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 flipH="1">
              <a:off x="4814093" y="2947988"/>
              <a:ext cx="1467644" cy="549275"/>
            </a:xfrm>
            <a:custGeom>
              <a:avLst/>
              <a:gdLst>
                <a:gd name="connsiteX0" fmla="*/ 48419 w 1467644"/>
                <a:gd name="connsiteY0" fmla="*/ 500063 h 549275"/>
                <a:gd name="connsiteX1" fmla="*/ 129381 w 1467644"/>
                <a:gd name="connsiteY1" fmla="*/ 495300 h 549275"/>
                <a:gd name="connsiteX2" fmla="*/ 824706 w 1467644"/>
                <a:gd name="connsiteY2" fmla="*/ 176213 h 549275"/>
                <a:gd name="connsiteX3" fmla="*/ 1229519 w 1467644"/>
                <a:gd name="connsiteY3" fmla="*/ 33338 h 549275"/>
                <a:gd name="connsiteX4" fmla="*/ 1467644 w 1467644"/>
                <a:gd name="connsiteY4" fmla="*/ 0 h 54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644" h="549275">
                  <a:moveTo>
                    <a:pt x="48419" y="500063"/>
                  </a:moveTo>
                  <a:cubicBezTo>
                    <a:pt x="24209" y="524669"/>
                    <a:pt x="0" y="549275"/>
                    <a:pt x="129381" y="495300"/>
                  </a:cubicBezTo>
                  <a:cubicBezTo>
                    <a:pt x="258762" y="441325"/>
                    <a:pt x="641350" y="253207"/>
                    <a:pt x="824706" y="176213"/>
                  </a:cubicBezTo>
                  <a:cubicBezTo>
                    <a:pt x="1008062" y="99219"/>
                    <a:pt x="1122363" y="62707"/>
                    <a:pt x="1229519" y="33338"/>
                  </a:cubicBezTo>
                  <a:cubicBezTo>
                    <a:pt x="1336675" y="3969"/>
                    <a:pt x="1467644" y="0"/>
                    <a:pt x="1467644" y="0"/>
                  </a:cubicBezTo>
                </a:path>
              </a:pathLst>
            </a:cu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76"/>
          <p:cNvGrpSpPr/>
          <p:nvPr/>
        </p:nvGrpSpPr>
        <p:grpSpPr>
          <a:xfrm>
            <a:off x="5101167" y="1130300"/>
            <a:ext cx="3011896" cy="1461532"/>
            <a:chOff x="5101167" y="1130300"/>
            <a:chExt cx="3011896" cy="1461532"/>
          </a:xfrm>
        </p:grpSpPr>
        <p:cxnSp>
          <p:nvCxnSpPr>
            <p:cNvPr id="8" name="Straight Arrow Connector 7"/>
            <p:cNvCxnSpPr/>
            <p:nvPr/>
          </p:nvCxnSpPr>
          <p:spPr>
            <a:xfrm rot="16200000" flipV="1">
              <a:off x="5193506" y="1867694"/>
              <a:ext cx="1181894" cy="1190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6200000" flipH="1">
              <a:off x="6629402" y="1689100"/>
              <a:ext cx="990597" cy="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10"/>
            <p:cNvGrpSpPr/>
            <p:nvPr/>
          </p:nvGrpSpPr>
          <p:grpSpPr>
            <a:xfrm>
              <a:off x="5794375" y="1543050"/>
              <a:ext cx="1323974" cy="323850"/>
              <a:chOff x="4219575" y="2990850"/>
              <a:chExt cx="1323974" cy="323850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4219575" y="2990850"/>
                <a:ext cx="642938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>
              <a:xfrm flipH="1">
                <a:off x="4848224" y="2990850"/>
                <a:ext cx="695325" cy="323850"/>
              </a:xfrm>
              <a:custGeom>
                <a:avLst/>
                <a:gdLst>
                  <a:gd name="connsiteX0" fmla="*/ 0 w 642938"/>
                  <a:gd name="connsiteY0" fmla="*/ 323850 h 323850"/>
                  <a:gd name="connsiteX1" fmla="*/ 366713 w 642938"/>
                  <a:gd name="connsiteY1" fmla="*/ 323850 h 323850"/>
                  <a:gd name="connsiteX2" fmla="*/ 419100 w 642938"/>
                  <a:gd name="connsiteY2" fmla="*/ 0 h 323850"/>
                  <a:gd name="connsiteX3" fmla="*/ 642938 w 642938"/>
                  <a:gd name="connsiteY3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938" h="323850">
                    <a:moveTo>
                      <a:pt x="0" y="323850"/>
                    </a:moveTo>
                    <a:lnTo>
                      <a:pt x="366713" y="323850"/>
                    </a:lnTo>
                    <a:lnTo>
                      <a:pt x="419100" y="0"/>
                    </a:lnTo>
                    <a:lnTo>
                      <a:pt x="642938" y="0"/>
                    </a:ln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180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9" name="Straight Arrow Connector 8"/>
            <p:cNvCxnSpPr/>
            <p:nvPr/>
          </p:nvCxnSpPr>
          <p:spPr>
            <a:xfrm>
              <a:off x="5638800" y="2171700"/>
              <a:ext cx="1514349" cy="21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6985000" y="222250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sz="1800" i="1" dirty="0" smtClean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  <a:endParaRPr lang="en-AU" sz="1800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219700" y="1130300"/>
              <a:ext cx="562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sz="1800" dirty="0" smtClean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n</a:t>
              </a:r>
              <a:r>
                <a:rPr lang="en-AU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(</a:t>
              </a:r>
              <a:r>
                <a:rPr lang="en-AU" sz="1800" i="1" dirty="0" smtClean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x</a:t>
              </a:r>
              <a:r>
                <a:rPr lang="en-AU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)</a:t>
              </a:r>
              <a:endParaRPr lang="en-AU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5101167" y="1676400"/>
              <a:ext cx="2478616" cy="395817"/>
            </a:xfrm>
            <a:custGeom>
              <a:avLst/>
              <a:gdLst>
                <a:gd name="connsiteX0" fmla="*/ 2099733 w 2478616"/>
                <a:gd name="connsiteY0" fmla="*/ 0 h 395817"/>
                <a:gd name="connsiteX1" fmla="*/ 2379133 w 2478616"/>
                <a:gd name="connsiteY1" fmla="*/ 292100 h 395817"/>
                <a:gd name="connsiteX2" fmla="*/ 1502833 w 2478616"/>
                <a:gd name="connsiteY2" fmla="*/ 393700 h 395817"/>
                <a:gd name="connsiteX3" fmla="*/ 156633 w 2478616"/>
                <a:gd name="connsiteY3" fmla="*/ 304800 h 395817"/>
                <a:gd name="connsiteX4" fmla="*/ 563033 w 2478616"/>
                <a:gd name="connsiteY4" fmla="*/ 63500 h 39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8616" h="395817">
                  <a:moveTo>
                    <a:pt x="2099733" y="0"/>
                  </a:moveTo>
                  <a:cubicBezTo>
                    <a:pt x="2289174" y="113241"/>
                    <a:pt x="2478616" y="226483"/>
                    <a:pt x="2379133" y="292100"/>
                  </a:cubicBezTo>
                  <a:cubicBezTo>
                    <a:pt x="2279650" y="357717"/>
                    <a:pt x="1873250" y="391583"/>
                    <a:pt x="1502833" y="393700"/>
                  </a:cubicBezTo>
                  <a:cubicBezTo>
                    <a:pt x="1132416" y="395817"/>
                    <a:pt x="313266" y="359833"/>
                    <a:pt x="156633" y="304800"/>
                  </a:cubicBezTo>
                  <a:cubicBezTo>
                    <a:pt x="0" y="249767"/>
                    <a:pt x="495300" y="103717"/>
                    <a:pt x="563033" y="63500"/>
                  </a:cubicBezTo>
                </a:path>
              </a:pathLst>
            </a:custGeom>
            <a:ln>
              <a:solidFill>
                <a:srgbClr val="00B050"/>
              </a:solidFill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black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556500" y="1663700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sz="1800" i="1" dirty="0" err="1" smtClean="0">
                  <a:solidFill>
                    <a:srgbClr val="00642D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e</a:t>
              </a:r>
              <a:r>
                <a:rPr lang="en-AU" sz="1800" i="1" baseline="30000" dirty="0" err="1" smtClean="0">
                  <a:solidFill>
                    <a:srgbClr val="00642D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i</a:t>
              </a:r>
              <a:r>
                <a:rPr lang="en-AU" sz="1800" i="1" baseline="30000" dirty="0" smtClean="0">
                  <a:solidFill>
                    <a:srgbClr val="00642D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k d</a:t>
              </a:r>
              <a:endParaRPr lang="en-AU" sz="1800" i="1" baseline="30000" dirty="0">
                <a:solidFill>
                  <a:srgbClr val="00642D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0952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CHRIS@C1MNN02FDV3T3PP7" val="58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-\frac{1}{n(\mathbf{x})^2} \nabla^2 \psi = \frac{\omega^2}{c^2} \psi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87"/>
  <p:tag name="PICTUREFILESIZE" val="767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\frac{\omega_m}{c}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5"/>
  <p:tag name="PICTUREFILESIZE" val="1020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psi_m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4"/>
  <p:tag name="PICTUREFILESIZE" val="540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psi(x+d) = \psi(x) e^{i k d}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87"/>
  <p:tag name="PICTUREFILESIZE" val="3999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-\frac{\pi}{d} \le k \le \frac{\pi}{d}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6"/>
  <p:tag name="PICTUREFILESIZE" val="3810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-\frac{1}{n(\mathbf{x})^2} \nabla^2 \psi = \frac{\omega^2}{c^2} \psi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87"/>
  <p:tag name="PICTUREFILESIZE" val="7679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psi(x+d) = \psi(x) e^{i k d}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87"/>
  <p:tag name="PICTUREFILESIZE" val="3999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frac{\pi}{d}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7"/>
  <p:tag name="PICTUREFILESIZE" val="513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-\frac{\pi}{d}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5"/>
  <p:tag name="PICTUREFILESIZE" val="1020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frac{\pi}{d}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7"/>
  <p:tag name="PICTUREFILESIZE" val="51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-\frac{\pi}{d}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5"/>
  <p:tag name="PICTUREFILESIZE" val="1020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&#10;\mathbf{F} = \partial_j \left[\epsilon_0 E_i E_j + \frac{1}{{\mu _0}}B_i B_j - &#10;\frac{1}{2} \left( \epsilon_0 E^2 + \frac{1}{\mu _0}B^2 \right)\delta _{ij}&#10;\right]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27"/>
  <p:tag name="PICTUREFILESIZE" val="1660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&#10;\Delta \epsilon_{ij} = p_{ijkl} S_{kl}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5"/>
  <p:tag name="PICTUREFILESIZE" val="486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F = m \frac{d^2 x}{dt^2}&#10;$$&#10;\end{document}&#10;"/>
  <p:tag name="FILENAME" val="TP_tmp"/>
  <p:tag name="FORMAT" val="bmpmono"/>
  <p:tag name="RES" val="1200"/>
  <p:tag name="BLEND" val="0"/>
  <p:tag name="TRANSPARENT" val="1"/>
  <p:tag name="TBUG" val="0"/>
  <p:tag name="ALLOWFS" val="0"/>
  <p:tag name="ORIGWIDTH" val="47"/>
  <p:tag name="PICTUREFILESIZE" val="3836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F = -k (x - x_0)&#10;$$&#10;\end{document}&#10;"/>
  <p:tag name="FILENAME" val="TP_tmp"/>
  <p:tag name="FORMAT" val="bmpmono"/>
  <p:tag name="RES" val="1200"/>
  <p:tag name="BLEND" val="0"/>
  <p:tag name="TRANSPARENT" val="1"/>
  <p:tag name="TBUG" val="0"/>
  <p:tag name="ALLOWFS" val="0"/>
  <p:tag name="ORIGWIDTH" val="70"/>
  <p:tag name="PICTUREFILESIZE" val="2714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S_{ij} = \left[\begin{array}{cc}&#10;0.3 &amp; 0  \\&#10;0 &amp; 0  \end{array} \right]&#10;$$&#10;\end{document}&#10;"/>
  <p:tag name="FILENAME" val="TP_tmp"/>
  <p:tag name="FORMAT" val="bmpmono"/>
  <p:tag name="RES" val="1200"/>
  <p:tag name="BLEND" val="0"/>
  <p:tag name="TRANSPARENT" val="1"/>
  <p:tag name="TBUG" val="0"/>
  <p:tag name="ALLOWFS" val="0"/>
  <p:tag name="ORIGWIDTH" val="73"/>
  <p:tag name="PICTUREFILESIZE" val="6511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S_{ij} = \left[\begin{array}{cc}&#10;0 &amp; 0  \\&#10;0 &amp; -0.2  \end{array} \right]&#10;$$&#10;\end{document}&#10;"/>
  <p:tag name="FILENAME" val="TP_tmp"/>
  <p:tag name="FORMAT" val="bmpmono"/>
  <p:tag name="RES" val="1200"/>
  <p:tag name="BLEND" val="0"/>
  <p:tag name="TRANSPARENT" val="1"/>
  <p:tag name="TBUG" val="0"/>
  <p:tag name="ALLOWFS" val="0"/>
  <p:tag name="ORIGWIDTH" val="81"/>
  <p:tag name="PICTUREFILESIZE" val="7178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S_{ij} = \left[\begin{array}{cc}&#10;0 &amp; 0.1  \\&#10;0.1 &amp; 0  \end{array} \right]&#10;$$&#10;\end{document}&#10;"/>
  <p:tag name="FILENAME" val="TP_tmp"/>
  <p:tag name="FORMAT" val="bmpmono"/>
  <p:tag name="RES" val="1200"/>
  <p:tag name="BLEND" val="0"/>
  <p:tag name="TRANSPARENT" val="1"/>
  <p:tag name="TBUG" val="0"/>
  <p:tag name="ALLOWFS" val="0"/>
  <p:tag name="ORIGWIDTH" val="81"/>
  <p:tag name="PICTUREFILESIZE" val="7178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S_{ij} = \frac{1}{2} \left( \partial_i u_j + \partial_j u_i \right)&#10;$$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94"/>
  <p:tag name="PICTUREFILESIZE" val="735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T_{ij} = \left(\begin{array}{ccc}&#10;T_{xx} &amp; T_{xy} &amp; T_{xz} \\&#10;T_{yx} &amp; T_{yy} &amp; T_{yz} \\\&#10;T_{zx} &amp; T_{zy} &amp; T_{zz} \end{array} \right)&#10;$$&#10;\end{document}&#10;"/>
  <p:tag name="FILENAME" val="TP_tmp"/>
  <p:tag name="FORMAT" val="bmpmono"/>
  <p:tag name="RES" val="1200"/>
  <p:tag name="BLEND" val="0"/>
  <p:tag name="TRANSPARENT" val="1"/>
  <p:tag name="TBUG" val="0"/>
  <p:tag name="ALLOWFS" val="0"/>
  <p:tag name="ORIGWIDTH" val="120"/>
  <p:tag name="PICTUREFILESIZE" val="1555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A e^{i(k z - \omega t)}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44"/>
  <p:tag name="PICTUREFILESIZE" val="1542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S_{ij} = \left(\begin{array}{ccc}&#10;S_{xx} &amp; S_{xy} &amp; S_{xz} \\&#10;S_{yx} &amp; S_{yy} &amp; S_{yz} \\\&#10;S_{zx} &amp;S_{zy} &amp; S_{zz} \end{array} \right)&#10;$$&#10;\end{document}&#10;"/>
  <p:tag name="FILENAME" val="TP_tmp"/>
  <p:tag name="FORMAT" val="bmpmono"/>
  <p:tag name="RES" val="1200"/>
  <p:tag name="BLEND" val="0"/>
  <p:tag name="TRANSPARENT" val="1"/>
  <p:tag name="TBUG" val="0"/>
  <p:tag name="ALLOWFS" val="0"/>
  <p:tag name="ORIGWIDTH" val="121"/>
  <p:tag name="PICTUREFILESIZE" val="15801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T_{ij} = c_{ijkl} S_{kl}&#10;$$&#10;\end{document}&#10;"/>
  <p:tag name="FILENAME" val="TP_tmp"/>
  <p:tag name="FORMAT" val="bmpmono"/>
  <p:tag name="RES" val="1200"/>
  <p:tag name="BLEND" val="0"/>
  <p:tag name="TRANSPARENT" val="1"/>
  <p:tag name="TBUG" val="0"/>
  <p:tag name="ALLOWFS" val="0"/>
  <p:tag name="ORIGWIDTH" val="58"/>
  <p:tag name="PICTUREFILESIZE" val="2275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S_{ij} = s_{ijkl} T_{kl}&#10;$$&#10;\end{document}&#10;"/>
  <p:tag name="FILENAME" val="TP_tmp"/>
  <p:tag name="FORMAT" val="bmpmono"/>
  <p:tag name="RES" val="1200"/>
  <p:tag name="BLEND" val="0"/>
  <p:tag name="TRANSPARENT" val="1"/>
  <p:tag name="TBUG" val="0"/>
  <p:tag name="ALLOWFS" val="0"/>
  <p:tag name="ORIGWIDTH" val="57"/>
  <p:tag name="PICTUREFILESIZE" val="2202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nabla \cdot \mathbf{T} = \rho \frac{d^2 \mathbf{u}}{dt^2}&#10;$$&#10;\end{document}&#10;"/>
  <p:tag name="FILENAME" val="TP_tmp"/>
  <p:tag name="FORMAT" val="bmpmono"/>
  <p:tag name="RES" val="1200"/>
  <p:tag name="BLEND" val="0"/>
  <p:tag name="TRANSPARENT" val="1"/>
  <p:tag name="TBUG" val="0"/>
  <p:tag name="ALLOWFS" val="0"/>
  <p:tag name="ORIGWIDTH" val="60"/>
  <p:tag name="PICTUREFILESIZE" val="4908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mathbf{T} = \mathbf{c} \mathbf{S}&#10;$$&#10;\end{document}&#10;"/>
  <p:tag name="FILENAME" val="TP_tmp"/>
  <p:tag name="FORMAT" val="bmpmono"/>
  <p:tag name="RES" val="1200"/>
  <p:tag name="BLEND" val="0"/>
  <p:tag name="TRANSPARENT" val="1"/>
  <p:tag name="TBUG" val="0"/>
  <p:tag name="ALLOWFS" val="0"/>
  <p:tag name="ORIGWIDTH" val="33"/>
  <p:tag name="PICTUREFILESIZE" val="963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epsilon_{ij} = \frac{1}{2} \left( \partial_i u_j + \partial_j u_i \right)&#10;$$ 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90"/>
  <p:tag name="PICTUREFILESIZE" val="6586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nabla \cdot \mathbf{T} = - \rho \Omega^2 \mathbf{u}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68"/>
  <p:tag name="PICTUREFILESIZE" val="2886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T_{ij} = \lambda \delta_{ij} \epsilon_{kk} + 2 \mu \epsilon_{ij}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90"/>
  <p:tag name="PICTUREFILESIZE" val="3446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u(x,y,z) = U(x,y) e^{i k z}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99"/>
  <p:tag name="PICTUREFILESIZE" val="4519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frac{1}{\rho}\left[\partial_j T_{ij} + i k T_{iz}\right] = - \Omega^2 u_i 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12"/>
  <p:tag name="PICTUREFILESIZE" val="9045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nabla \times {\mathbf E} = -\mu \frac{\partial \mathbf{H}}{\partial t}&#10;$$&#10;$$&#10;\nabla \times {\mathbf H} = \epsilon \frac{\partial \mathbf{E}}{\partial t}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72"/>
  <p:tag name="PICTUREFILESIZE" val="12424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clude{commands}&#10;\begin{document}&#10;$$&#10;[T_{ij}] = \left(&#10;\begin{array}{cc} &#10;(\lambda+ 2\mu)\dey{u_x}{x} + \lambda \dey{u_y}{y}\ + \lambda i k u_z &#10;&amp; \mu\left(\dey{u_y}{x}+\dey{u_x}{y}\right) \\&#10;\mu\left(\dey{u_x}{y}+\dey{u_y}{x}\right) &#10;&amp; \lambda \dey{u_x}{x} +   (\lambda+ 2\mu) \dey{u_y}{y}\ + \lambda i k u_z \\&#10;\mu\left(i k u_x + \dey{u_z}{x}\right) &amp; \mu\left( ik u_y + \dey{u_z}{y}\right)&#10;\end{array}\right)&#10;\nonumber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21"/>
  <p:tag name="PICTUREFILESIZE" val="61628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clude{commands}&#10;\begin{document}&#10;$$&#10;[T_{iz}] = \left(\begin{array}{c}&#10;\mu\left(\dey{u_z}{x} + ik u_x\right) \\&#10;\mu\left(\dey{u_z}{y} + i k u_y\right) \\&#10;\lambda\dey{u_x}{x} + \lambda\dey{u_y}{y} + (\lambda+2\mu) i k u_z&#10;\end{array}\right)&#10;\nonumber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81"/>
  <p:tag name="PICTUREFILESIZE" val="29152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mathbf{T} \cdot \mathbf{n} = \mathbf{0}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41"/>
  <p:tag name="PICTUREFILESIZE" val="1176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v_L = \sqrt{\frac{\lambda+2\mu}{\rho}}&#10;$$&#10;\end{document}&#10;"/>
  <p:tag name="FILENAME" val="TP_tmp"/>
  <p:tag name="FORMAT" val="bmpmono"/>
  <p:tag name="RES" val="1200"/>
  <p:tag name="BLEND" val="0"/>
  <p:tag name="TRANSPARENT" val="1"/>
  <p:tag name="TBUG" val="0"/>
  <p:tag name="ALLOWFS" val="0"/>
  <p:tag name="ORIGWIDTH" val="66"/>
  <p:tag name="PICTUREFILESIZE" val="7244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v_s = \sqrt{\frac{\mu}{\rho}}&#10;$$&#10;\end{document}&#10;"/>
  <p:tag name="FILENAME" val="TP_tmp"/>
  <p:tag name="FORMAT" val="bmpmono"/>
  <p:tag name="RES" val="1200"/>
  <p:tag name="BLEND" val="0"/>
  <p:tag name="TRANSPARENT" val="1"/>
  <p:tag name="TBUG" val="0"/>
  <p:tag name="ALLOWFS" val="0"/>
  <p:tag name="ORIGWIDTH" val="41"/>
  <p:tag name="PICTUREFILESIZE" val="3675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mathbf{\tilde{E}} = a_1(z,t) \mathbf{E}_1(x,y) e^{i(kz - \omega_1 t)} +&#10;a_2(z,t) \mathbf{E}_2(x,y) e^{i(kz - \omega_2 t)} +c.c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70"/>
  <p:tag name="PICTUREFILESIZE" val="12245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mathbf{\tilde{u}} = b(z,t) \mathbf{u} e^{i(qz - \Omega t)} + c.c.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15"/>
  <p:tag name="PICTUREFILESIZE" val="5214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include{commands}&#10;\begin{document}&#10;$$&#10;\nabla \cdot \mathbf{T} = \rho \dey{^2 \mathbf{u}}{t^2}&#10;+\mathbf{F}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81"/>
  <p:tag name="PICTUREFILESIZE" val="6593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nabla \times {\mathbf E} = -\mu \frac{\partial \mathbf{H}}{\partial t}&#10;$$&#10;$$&#10;\nabla \times {\mathbf H} = \epsilon \frac{\partial \mathbf{E}}{\partial t}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72"/>
  <p:tag name="PICTUREFILESIZE" val="12424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&#10;\mathbf{F} = \partial_j \left[\epsilon_0 E_i E_j + \frac{1}{{\mu _0}}B_i B_j - &#10;\frac{1}{2} \left( \epsilon_0 E^2 + \frac{1}{\mu _0}B^2 \right)\delta _{ij}&#10;\right]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27"/>
  <p:tag name="PICTUREFILESIZE" val="166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left(\nabla^2 + n(\mathbf{x})^2 \frac{\omega^2}{c^2}\right) \psi = 0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03"/>
  <p:tag name="PICTUREFILESIZE" val="9359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&#10;\Delta \epsilon_{ij} = p_{ijkl} S_{kl}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5"/>
  <p:tag name="PICTUREFILESIZE" val="486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partial_z a_1 - \frac{1}{v_1} \partial_t a_1 = - i \omega_1 Q_1 a_2 b^* &#10;$$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28"/>
  <p:tag name="PICTUREFILESIZE" val="958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partial_z a_2 - \frac{1}{v_2} \partial_t a_2 = - i \omega_2 Q_2 a_1 b &#10;$$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24"/>
  <p:tag name="PICTUREFILESIZE" val="935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partial_z b - \frac{1}{v_b} \partial_t b + \alpha b = - i \Omega Q_b a_1^* a_2 &#10;$$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36"/>
  <p:tag name="PICTUREFILESIZE" val="1093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Q_b = \langle~ \mathbf{u}~ | ~\mathbf{F} ~\rangle&#10;$$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62"/>
  <p:tag name="PICTUREFILESIZE" val="435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partial_z a_1 - \frac{1}{v_1} \partial_t a_1 = - i \omega_1 Q_1 a_2 b^* &#10;$$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28"/>
  <p:tag name="PICTUREFILESIZE" val="958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partial_z a_2 - \frac{1}{v_2} \partial_t a_2 = - i \omega_2 Q_2 a_1 b &#10;$$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24"/>
  <p:tag name="PICTUREFILESIZE" val="935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partial_z b - \frac{1}{v_b} \partial_t b + \alpha b = - i \Omega Q_b a_1^* a_2 &#10;$$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36"/>
  <p:tag name="PICTUREFILESIZE" val="1093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Q_1 = \langle ~\mathbf{E}_1 ~| ~\Delta \epsilon (\mathbf{E}_2,\mathbf{u}) ) ~\rangle&#10;$$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08"/>
  <p:tag name="PICTUREFILESIZE" val="768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n_g = n + \omega \frac{dn}{d\omega}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62"/>
  <p:tag name="PICTUREFILESIZE" val="4850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n(\mathbf{x}) = \sqrt{\epsilon \mu}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2"/>
  <p:tag name="PICTUREFILESIZE" val="2055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v_g = c/n_g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43"/>
  <p:tag name="PICTUREFILESIZE" val="1689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partial_z a_1 - \frac{1}{v_1} \partial_t a_1 = - i \omega_1 Q_1 a_2 b^* &#10;$$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130"/>
  <p:tag name="PICTUREFILESIZE" val="1156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partial_z a_2 - \frac{1}{v_2} \partial_t a_2 = - i \omega_2 Q_2 a_1 b &#10;$$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126"/>
  <p:tag name="PICTUREFILESIZE" val="1106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partial_z b - \frac{1}{v_b} \partial_t b + \alpha b = - i \Omega Q_b a_1^* a_2 &#10;$$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138"/>
  <p:tag name="PICTUREFILESIZE" val="1206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Q_b = \langle~ \mathbf{u}~ | ~\mathbf{f}(\mathbf{e}_1,\mathbf{e}_2) ~\rangle&#10;$$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91"/>
  <p:tag name="PICTUREFILESIZE" val="646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Q_1 = \langle ~\mathbf{e}_1 ~| ~\Delta \mathbf{d}_2 ( \mathbf{e}_2,\mathbf{u} ) ~\rangle&#10;$$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108"/>
  <p:tag name="PICTUREFILESIZE" val="877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Q_1 = Q_2 = Q_b&#10;$$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65"/>
  <p:tag name="PICTUREFILESIZE" val="427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left(\nabla^2  + \frac{\Omega^2}{v^2} - q^2\right) \tilde{\rho}(x,y) = 0&#10;$$&#10;\end{document}&#10;"/>
  <p:tag name="FILENAME" val="TP_tmp"/>
  <p:tag name="FORMAT" val="bmpmono"/>
  <p:tag name="RES" val="1200"/>
  <p:tag name="BLEND" val="0"/>
  <p:tag name="TRANSPARENT" val="1"/>
  <p:tag name="TBUG" val="0"/>
  <p:tag name="ALLOWFS" val="0"/>
  <p:tag name="ORIGWIDTH" val="121"/>
  <p:tag name="PICTUREFILESIZE" val="11091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v_1&#10;$$&#10;\end{document}&#10;"/>
  <p:tag name="FILENAME" val="TP_tmp"/>
  <p:tag name="FORMAT" val="bmpmono"/>
  <p:tag name="RES" val="1200"/>
  <p:tag name="BLEND" val="0"/>
  <p:tag name="TRANSPARENT" val="1"/>
  <p:tag name="TBUG" val="0"/>
  <p:tag name="ALLOWFS" val="0"/>
  <p:tag name="ORIGWIDTH" val="9"/>
  <p:tag name="PICTUREFILESIZE" val="240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v_2&#10;$$&#10;\end{document}&#10;"/>
  <p:tag name="FILENAME" val="TP_tmp"/>
  <p:tag name="FORMAT" val="bmpmono"/>
  <p:tag name="RES" val="1200"/>
  <p:tag name="BLEND" val="0"/>
  <p:tag name="TRANSPARENT" val="1"/>
  <p:tag name="TBUG" val="0"/>
  <p:tag name="ALLOWFS" val="0"/>
  <p:tag name="ORIGWIDTH" val="9"/>
  <p:tag name="PICTUREFILESIZE" val="24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left(\nabla^2 + \epsilon \mu \omega^2/c^2 \right) {\mathbf E} = \mathbf{0}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96"/>
  <p:tag name="PICTUREFILESIZE" val="466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nabla \times {\mathbf E} = i \omega \mu \mathbf{H}&#10;$$&#10;$$&#10;\nabla \times {\mathbf H} = - i \omega \epsilon \mathbf{E}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73"/>
  <p:tag name="PICTUREFILESIZE" val="676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e^{-i \omega t}&#10;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3"/>
  <p:tag name="PICTUREFILESIZE" val="8078"/>
</p:tagLst>
</file>

<file path=ppt/theme/theme1.xml><?xml version="1.0" encoding="utf-8"?>
<a:theme xmlns:a="http://schemas.openxmlformats.org/drawingml/2006/main" name="CUDOS_ppt_std">
  <a:themeElements>
    <a:clrScheme name="Cudos">
      <a:dk1>
        <a:srgbClr val="50515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noFill/>
          <a:headEnd type="none" w="med" len="med"/>
          <a:tailEnd type="triangle" w="lg" len="lg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8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30921</TotalTime>
  <Words>2175</Words>
  <Application>Microsoft Macintosh PowerPoint</Application>
  <PresentationFormat>On-screen Show (4:3)</PresentationFormat>
  <Paragraphs>540</Paragraphs>
  <Slides>59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CUDOS_ppt_std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</dc:creator>
  <cp:lastModifiedBy>Chris Poulton</cp:lastModifiedBy>
  <cp:revision>881</cp:revision>
  <dcterms:created xsi:type="dcterms:W3CDTF">2011-04-21T00:35:26Z</dcterms:created>
  <dcterms:modified xsi:type="dcterms:W3CDTF">2015-11-25T21:48:50Z</dcterms:modified>
</cp:coreProperties>
</file>