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57" r:id="rId5"/>
    <p:sldId id="259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79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carma.newcastle.edu.au/jon/vc-visit13.pdf" TargetMode="External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28600"/>
            <a:ext cx="7772400" cy="1470025"/>
          </a:xfrm>
        </p:spPr>
        <p:txBody>
          <a:bodyPr/>
          <a:lstStyle/>
          <a:p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 to the 4</a:t>
            </a:r>
            <a:r>
              <a:rPr lang="en-AU" baseline="30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annual </a:t>
            </a:r>
            <a:r>
              <a:rPr lang="en-A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CARMA Retreat</a:t>
            </a:r>
            <a:endParaRPr lang="en-A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1752600"/>
            <a:ext cx="6400800" cy="17526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Harbourview Room </a:t>
            </a:r>
          </a:p>
          <a:p>
            <a:r>
              <a:rPr lang="en-US" dirty="0" smtClean="0"/>
              <a:t>Harbourview </a:t>
            </a:r>
            <a:r>
              <a:rPr lang="en-US" dirty="0"/>
              <a:t>Function Centre</a:t>
            </a:r>
            <a:endParaRPr lang="en-AU" dirty="0"/>
          </a:p>
          <a:p>
            <a:r>
              <a:rPr lang="en-AU" dirty="0" smtClean="0"/>
              <a:t>9.00-5.30</a:t>
            </a:r>
          </a:p>
          <a:p>
            <a:r>
              <a:rPr lang="en-AU" dirty="0" smtClean="0"/>
              <a:t>August 30</a:t>
            </a:r>
            <a:r>
              <a:rPr lang="en-AU" baseline="30000" dirty="0" smtClean="0"/>
              <a:t>th</a:t>
            </a:r>
            <a:r>
              <a:rPr lang="en-AU" dirty="0" smtClean="0"/>
              <a:t> 2014</a:t>
            </a:r>
            <a:endParaRPr lang="en-AU" dirty="0"/>
          </a:p>
        </p:txBody>
      </p:sp>
      <p:pic>
        <p:nvPicPr>
          <p:cNvPr id="1026" name="Picture 2" descr="carma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172" y="4190999"/>
            <a:ext cx="3035417" cy="944217"/>
          </a:xfrm>
          <a:prstGeom prst="rect">
            <a:avLst/>
          </a:prstGeom>
          <a:noFill/>
          <a:ln w="28575">
            <a:solidFill>
              <a:schemeClr val="accent2"/>
            </a:solidFill>
            <a:miter lim="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grpSp>
        <p:nvGrpSpPr>
          <p:cNvPr id="6" name="Group 5"/>
          <p:cNvGrpSpPr/>
          <p:nvPr/>
        </p:nvGrpSpPr>
        <p:grpSpPr>
          <a:xfrm>
            <a:off x="4191000" y="6019800"/>
            <a:ext cx="4807226" cy="746760"/>
            <a:chOff x="2179983" y="5275028"/>
            <a:chExt cx="4396077" cy="746760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9983" y="5275028"/>
              <a:ext cx="1661160" cy="74676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77264" y="5358848"/>
              <a:ext cx="2498796" cy="579120"/>
            </a:xfrm>
            <a:prstGeom prst="rect">
              <a:avLst/>
            </a:prstGeom>
            <a:grpFill/>
            <a:ln>
              <a:solidFill>
                <a:schemeClr val="tx2"/>
              </a:solidFill>
            </a:ln>
          </p:spPr>
        </p:pic>
      </p:grpSp>
      <p:sp>
        <p:nvSpPr>
          <p:cNvPr id="7" name="TextBox 6"/>
          <p:cNvSpPr txBox="1"/>
          <p:nvPr/>
        </p:nvSpPr>
        <p:spPr>
          <a:xfrm>
            <a:off x="1981200" y="3584713"/>
            <a:ext cx="4876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dirty="0">
                <a:hlinkClick r:id="rId5"/>
              </a:rPr>
              <a:t>http://carma.newcastle.edu.au/jon/vc-visit13.pdf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913958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8229600" cy="1143000"/>
          </a:xfrm>
        </p:spPr>
        <p:txBody>
          <a:bodyPr/>
          <a:lstStyle/>
          <a:p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 Agenda</a:t>
            </a:r>
            <a:endParaRPr lang="en-A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9939" y="685800"/>
            <a:ext cx="86106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 </a:t>
            </a:r>
            <a:r>
              <a:rPr lang="en-US" sz="2400" b="1" dirty="0" smtClean="0">
                <a:solidFill>
                  <a:schemeClr val="accent1"/>
                </a:solidFill>
              </a:rPr>
              <a:t>8.30am</a:t>
            </a:r>
            <a:r>
              <a:rPr lang="en-US" sz="2400" b="1" dirty="0">
                <a:solidFill>
                  <a:schemeClr val="accent1"/>
                </a:solidFill>
              </a:rPr>
              <a:t>		</a:t>
            </a:r>
            <a:r>
              <a:rPr lang="en-US" sz="2400" b="1" dirty="0" smtClean="0">
                <a:solidFill>
                  <a:schemeClr val="accent1"/>
                </a:solidFill>
              </a:rPr>
              <a:t>Registration</a:t>
            </a:r>
            <a:r>
              <a:rPr lang="en-US" sz="2400" b="1" dirty="0">
                <a:solidFill>
                  <a:schemeClr val="accent1"/>
                </a:solidFill>
              </a:rPr>
              <a:t>, Coffee &amp; Light </a:t>
            </a:r>
            <a:r>
              <a:rPr lang="en-US" sz="2400" b="1" dirty="0" smtClean="0">
                <a:solidFill>
                  <a:schemeClr val="accent1"/>
                </a:solidFill>
              </a:rPr>
              <a:t>Breakfast</a:t>
            </a:r>
          </a:p>
          <a:p>
            <a:pPr marL="0" indent="0">
              <a:buNone/>
            </a:pP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9:00 </a:t>
            </a:r>
            <a:r>
              <a:rPr lang="en-US" sz="2400" dirty="0"/>
              <a:t>– 9.30 	</a:t>
            </a:r>
            <a:r>
              <a:rPr lang="en-US" sz="2400" b="1" dirty="0" smtClean="0"/>
              <a:t>Welcome </a:t>
            </a:r>
            <a:r>
              <a:rPr lang="en-US" sz="2400" b="1" dirty="0"/>
              <a:t>and General Overview</a:t>
            </a:r>
            <a:r>
              <a:rPr lang="en-US" sz="2400" dirty="0"/>
              <a:t> – </a:t>
            </a:r>
            <a:r>
              <a:rPr lang="en-US" sz="2400" dirty="0" smtClean="0"/>
              <a:t>JMB</a:t>
            </a:r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AU" sz="2400" dirty="0" smtClean="0"/>
          </a:p>
          <a:p>
            <a:pPr marL="0" indent="0">
              <a:buNone/>
            </a:pPr>
            <a:r>
              <a:rPr lang="en-US" sz="2400" b="1" dirty="0" smtClean="0"/>
              <a:t>Research </a:t>
            </a:r>
            <a:r>
              <a:rPr lang="en-US" sz="2400" b="1" dirty="0"/>
              <a:t>at </a:t>
            </a:r>
            <a:r>
              <a:rPr lang="en-US" sz="2400" b="1" dirty="0" smtClean="0"/>
              <a:t>CARMA</a:t>
            </a: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9.30 </a:t>
            </a:r>
            <a:r>
              <a:rPr lang="en-US" sz="2400" dirty="0"/>
              <a:t>– 10.30</a:t>
            </a:r>
            <a:r>
              <a:rPr lang="en-US" sz="2400" b="1" dirty="0"/>
              <a:t>		</a:t>
            </a:r>
            <a:r>
              <a:rPr lang="en-US" sz="2400" dirty="0"/>
              <a:t>Mike Meylan and Michael Coons</a:t>
            </a:r>
            <a:endParaRPr lang="en-AU" sz="2400" dirty="0"/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10.30 </a:t>
            </a:r>
            <a:r>
              <a:rPr lang="en-US" sz="2400" b="1" dirty="0">
                <a:solidFill>
                  <a:schemeClr val="accent1"/>
                </a:solidFill>
              </a:rPr>
              <a:t>– 11.00		Morning </a:t>
            </a:r>
            <a:r>
              <a:rPr lang="en-US" sz="2400" b="1" dirty="0" smtClean="0">
                <a:solidFill>
                  <a:schemeClr val="accent1"/>
                </a:solidFill>
              </a:rPr>
              <a:t>Tea</a:t>
            </a:r>
            <a:r>
              <a:rPr lang="en-US" sz="2400" i="1" dirty="0"/>
              <a:t> </a:t>
            </a:r>
            <a:r>
              <a:rPr lang="en-US" sz="2400" dirty="0"/>
              <a:t> </a:t>
            </a:r>
            <a:endParaRPr lang="en-AU" sz="2400" dirty="0"/>
          </a:p>
          <a:p>
            <a:pPr marL="0" indent="0">
              <a:buNone/>
            </a:pPr>
            <a:r>
              <a:rPr lang="en-US" sz="2400" b="1" dirty="0" smtClean="0"/>
              <a:t>Academic Liaising</a:t>
            </a: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11.00 </a:t>
            </a:r>
            <a:r>
              <a:rPr lang="en-US" sz="2400" dirty="0"/>
              <a:t>– 11.30		</a:t>
            </a:r>
            <a:r>
              <a:rPr lang="en-US" sz="2400" dirty="0" err="1"/>
              <a:t>Ljilijana</a:t>
            </a:r>
            <a:r>
              <a:rPr lang="en-US" sz="2400" dirty="0"/>
              <a:t> </a:t>
            </a:r>
            <a:r>
              <a:rPr lang="en-US" sz="2400" dirty="0" err="1" smtClean="0"/>
              <a:t>Brankovic</a:t>
            </a:r>
            <a:r>
              <a:rPr lang="en-US" sz="2400" b="1" dirty="0"/>
              <a:t> </a:t>
            </a:r>
            <a:endParaRPr lang="en-AU" sz="2400" dirty="0"/>
          </a:p>
          <a:p>
            <a:pPr marL="0" indent="0">
              <a:buNone/>
            </a:pPr>
            <a:r>
              <a:rPr lang="en-US" sz="2400" b="1" dirty="0"/>
              <a:t>Education/Outreach Activities </a:t>
            </a:r>
            <a:r>
              <a:rPr lang="en-US" sz="2400" dirty="0"/>
              <a:t> </a:t>
            </a: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11.30 </a:t>
            </a:r>
            <a:r>
              <a:rPr lang="en-US" sz="2400" dirty="0"/>
              <a:t>– 12.30	</a:t>
            </a:r>
            <a:r>
              <a:rPr lang="en-US" sz="2400" dirty="0" smtClean="0"/>
              <a:t>Judy-</a:t>
            </a:r>
            <a:r>
              <a:rPr lang="en-US" sz="2400" dirty="0" err="1" smtClean="0"/>
              <a:t>anne</a:t>
            </a:r>
            <a:r>
              <a:rPr lang="en-US" sz="2400" dirty="0" smtClean="0"/>
              <a:t> </a:t>
            </a:r>
            <a:r>
              <a:rPr lang="en-US" sz="2400" dirty="0"/>
              <a:t>Osborn and Elena Prieto-Rodriguez</a:t>
            </a:r>
            <a:endParaRPr lang="en-AU" sz="2400" dirty="0"/>
          </a:p>
          <a:p>
            <a:pPr marL="0" indent="0">
              <a:buNone/>
            </a:pPr>
            <a:r>
              <a:rPr lang="en-US" sz="2400" dirty="0">
                <a:solidFill>
                  <a:schemeClr val="tx2"/>
                </a:solidFill>
              </a:rPr>
              <a:t> </a:t>
            </a:r>
            <a:endParaRPr lang="en-AU" sz="24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n-US" sz="2400" b="1" dirty="0">
                <a:solidFill>
                  <a:schemeClr val="tx2"/>
                </a:solidFill>
              </a:rPr>
              <a:t>12.30 – 2.00		</a:t>
            </a:r>
            <a:r>
              <a:rPr lang="en-US" sz="2400" b="1" dirty="0" smtClean="0">
                <a:solidFill>
                  <a:schemeClr val="tx2"/>
                </a:solidFill>
              </a:rPr>
              <a:t>Lunch</a:t>
            </a:r>
            <a:endParaRPr lang="en-AU" sz="2400" b="1" dirty="0">
              <a:solidFill>
                <a:schemeClr val="tx2"/>
              </a:solidFill>
            </a:endParaRPr>
          </a:p>
        </p:txBody>
      </p:sp>
      <p:pic>
        <p:nvPicPr>
          <p:cNvPr id="3074" name="Picture 2" descr="carma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22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29300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228600"/>
            <a:ext cx="8229600" cy="1143000"/>
          </a:xfrm>
        </p:spPr>
        <p:txBody>
          <a:bodyPr/>
          <a:lstStyle/>
          <a:p>
            <a:r>
              <a:rPr lang="en-A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Welcome</a:t>
            </a:r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and </a:t>
            </a:r>
            <a:r>
              <a:rPr lang="en-AU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Overview</a:t>
            </a:r>
            <a:endParaRPr lang="en-AU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58634" y="1104900"/>
            <a:ext cx="9144000" cy="6019800"/>
          </a:xfrm>
        </p:spPr>
        <p:txBody>
          <a:bodyPr>
            <a:noAutofit/>
          </a:bodyPr>
          <a:lstStyle/>
          <a:p>
            <a:pPr marL="400050" lvl="1" indent="0">
              <a:buNone/>
            </a:pPr>
            <a:r>
              <a:rPr lang="en-AU" sz="3600" b="1" dirty="0" smtClean="0">
                <a:solidFill>
                  <a:srgbClr val="C00000"/>
                </a:solidFill>
              </a:rPr>
              <a:t>Introductions</a:t>
            </a:r>
            <a:r>
              <a:rPr lang="en-AU" sz="3600" dirty="0"/>
              <a:t/>
            </a:r>
            <a:br>
              <a:rPr lang="en-AU" sz="3600" dirty="0"/>
            </a:br>
            <a:r>
              <a:rPr lang="en-AU" sz="3600" dirty="0"/>
              <a:t/>
            </a:r>
            <a:br>
              <a:rPr lang="en-AU" sz="3600" dirty="0"/>
            </a:br>
            <a:r>
              <a:rPr lang="en-AU" sz="3600" b="1" dirty="0" smtClean="0"/>
              <a:t>About CARMA</a:t>
            </a:r>
            <a:endParaRPr lang="en-AU" sz="3600" dirty="0"/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AU" sz="3600" dirty="0" smtClean="0"/>
              <a:t>past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AU" sz="3600" dirty="0"/>
              <a:t>p</a:t>
            </a:r>
            <a:r>
              <a:rPr lang="en-AU" sz="3600" dirty="0" smtClean="0"/>
              <a:t>resent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r>
              <a:rPr lang="en-AU" sz="3600" dirty="0"/>
              <a:t>f</a:t>
            </a:r>
            <a:r>
              <a:rPr lang="en-AU" sz="3600" dirty="0" smtClean="0"/>
              <a:t>uture</a:t>
            </a:r>
          </a:p>
          <a:p>
            <a:pPr marL="857250" lvl="1" indent="-457200">
              <a:buFont typeface="Wingdings" panose="05000000000000000000" pitchFamily="2" charset="2"/>
              <a:buChar char="ü"/>
            </a:pPr>
            <a:endParaRPr lang="en-AU" sz="3600" dirty="0"/>
          </a:p>
          <a:p>
            <a:pPr marL="400050" lvl="1" indent="0">
              <a:buNone/>
            </a:pPr>
            <a:r>
              <a:rPr lang="en-AU" sz="3600" b="1" dirty="0" smtClean="0"/>
              <a:t>The rest of the day</a:t>
            </a:r>
            <a:endParaRPr lang="en-AU" sz="3600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9200" y="1371600"/>
            <a:ext cx="3653940" cy="2743200"/>
          </a:xfrm>
          <a:prstGeom prst="rect">
            <a:avLst/>
          </a:prstGeom>
          <a:ln w="25400">
            <a:solidFill>
              <a:schemeClr val="accent2"/>
            </a:solidFill>
          </a:ln>
        </p:spPr>
      </p:pic>
      <p:pic>
        <p:nvPicPr>
          <p:cNvPr id="2050" name="Picture 2" descr="carma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22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8583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-228600"/>
            <a:ext cx="8229600" cy="1143000"/>
          </a:xfrm>
        </p:spPr>
        <p:txBody>
          <a:bodyPr/>
          <a:lstStyle/>
          <a:p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UPDATED VITAL STATISTICS</a:t>
            </a:r>
            <a:endParaRPr lang="en-A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8674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AU" sz="2800" b="1" dirty="0" smtClean="0"/>
              <a:t>Members</a:t>
            </a:r>
            <a:r>
              <a:rPr lang="en-AU" sz="2800" dirty="0"/>
              <a:t>: </a:t>
            </a:r>
            <a:r>
              <a:rPr lang="en-AU" sz="2800" b="1" dirty="0">
                <a:solidFill>
                  <a:srgbClr val="C00000"/>
                </a:solidFill>
              </a:rPr>
              <a:t>59 </a:t>
            </a:r>
            <a:r>
              <a:rPr lang="en-AU" sz="2800" b="1" dirty="0" smtClean="0">
                <a:solidFill>
                  <a:srgbClr val="C00000"/>
                </a:solidFill>
              </a:rPr>
              <a:t>total</a:t>
            </a:r>
            <a:r>
              <a:rPr lang="en-AU" sz="2800" dirty="0" smtClean="0">
                <a:solidFill>
                  <a:srgbClr val="C00000"/>
                </a:solidFill>
              </a:rPr>
              <a:t>   </a:t>
            </a:r>
            <a:r>
              <a:rPr lang="en-AU" sz="2800" dirty="0" smtClean="0"/>
              <a:t>   34 regular/exec	   3 </a:t>
            </a:r>
            <a:r>
              <a:rPr lang="en-AU" sz="2800" dirty="0"/>
              <a:t>external </a:t>
            </a:r>
            <a:r>
              <a:rPr lang="en-AU" sz="2800" dirty="0" smtClean="0"/>
              <a:t>committee		8 students	10 external	4 </a:t>
            </a:r>
            <a:r>
              <a:rPr lang="en-AU" sz="2800" dirty="0"/>
              <a:t>other</a:t>
            </a:r>
            <a:br>
              <a:rPr lang="en-AU" sz="2800" dirty="0"/>
            </a:br>
            <a:r>
              <a:rPr lang="en-AU" sz="2800" dirty="0"/>
              <a:t/>
            </a:r>
            <a:br>
              <a:rPr lang="en-AU" sz="2800" dirty="0"/>
            </a:br>
            <a:r>
              <a:rPr lang="en-AU" sz="2800" b="1" dirty="0" smtClean="0"/>
              <a:t>Our </a:t>
            </a:r>
            <a:r>
              <a:rPr lang="en-AU" sz="2800" b="1" dirty="0"/>
              <a:t>computing facilities:</a:t>
            </a:r>
            <a:r>
              <a:rPr lang="en-AU" sz="2800" dirty="0"/>
              <a:t/>
            </a:r>
            <a:br>
              <a:rPr lang="en-AU" sz="2800" dirty="0"/>
            </a:br>
            <a:r>
              <a:rPr lang="en-AU" sz="2800" dirty="0"/>
              <a:t>12 </a:t>
            </a:r>
            <a:r>
              <a:rPr lang="en-AU" sz="2800" dirty="0" err="1"/>
              <a:t>MacPros</a:t>
            </a:r>
            <a:r>
              <a:rPr lang="en-AU" sz="2800" dirty="0"/>
              <a:t> (</a:t>
            </a:r>
            <a:r>
              <a:rPr lang="en-AU" sz="2800" dirty="0" err="1"/>
              <a:t>approx</a:t>
            </a:r>
            <a:r>
              <a:rPr lang="en-AU" sz="2800" dirty="0"/>
              <a:t> </a:t>
            </a:r>
            <a:r>
              <a:rPr lang="en-AU" sz="2800" b="1" dirty="0"/>
              <a:t>216</a:t>
            </a:r>
            <a:r>
              <a:rPr lang="en-AU" sz="2800" dirty="0"/>
              <a:t> cores </a:t>
            </a:r>
            <a:r>
              <a:rPr lang="en-AU" sz="2800" dirty="0" smtClean="0"/>
              <a:t> OSX </a:t>
            </a:r>
            <a:r>
              <a:rPr lang="en-AU" sz="2800" dirty="0"/>
              <a:t>and </a:t>
            </a:r>
            <a:r>
              <a:rPr lang="en-AU" sz="2800" dirty="0" smtClean="0"/>
              <a:t>Linux)</a:t>
            </a:r>
            <a:r>
              <a:rPr lang="en-AU" sz="2800" dirty="0"/>
              <a:t/>
            </a:r>
            <a:br>
              <a:rPr lang="en-AU" sz="2800" dirty="0"/>
            </a:br>
            <a:r>
              <a:rPr lang="en-AU" sz="2800" dirty="0"/>
              <a:t>2 Linux servers (</a:t>
            </a:r>
            <a:r>
              <a:rPr lang="en-AU" sz="2800" dirty="0" err="1"/>
              <a:t>approx</a:t>
            </a:r>
            <a:r>
              <a:rPr lang="en-AU" sz="2800" dirty="0"/>
              <a:t> 32 cores total)</a:t>
            </a:r>
            <a:br>
              <a:rPr lang="en-AU" sz="2800" dirty="0"/>
            </a:br>
            <a:r>
              <a:rPr lang="en-AU" sz="2800" dirty="0"/>
              <a:t>Central computing grid of </a:t>
            </a:r>
            <a:r>
              <a:rPr lang="en-AU" sz="2800" b="1" dirty="0"/>
              <a:t>1024</a:t>
            </a:r>
            <a:r>
              <a:rPr lang="en-AU" sz="2800" dirty="0"/>
              <a:t> cores </a:t>
            </a:r>
            <a:endParaRPr lang="en-AU" sz="2800" dirty="0" smtClean="0"/>
          </a:p>
          <a:p>
            <a:pPr marL="0" indent="0">
              <a:buNone/>
            </a:pPr>
            <a:r>
              <a:rPr lang="en-AU" sz="2800" dirty="0" smtClean="0"/>
              <a:t>(</a:t>
            </a:r>
            <a:r>
              <a:rPr lang="en-AU" sz="2800" b="1" dirty="0"/>
              <a:t>768</a:t>
            </a:r>
            <a:r>
              <a:rPr lang="en-AU" sz="2800" dirty="0"/>
              <a:t> </a:t>
            </a:r>
            <a:r>
              <a:rPr lang="en-AU" sz="2800" dirty="0" smtClean="0"/>
              <a:t>cores general access,</a:t>
            </a:r>
            <a:r>
              <a:rPr lang="en-AU" sz="2800" b="1" dirty="0" smtClean="0"/>
              <a:t>256</a:t>
            </a:r>
            <a:r>
              <a:rPr lang="en-AU" sz="2800" dirty="0" smtClean="0"/>
              <a:t> </a:t>
            </a:r>
            <a:r>
              <a:rPr lang="en-AU" sz="2800" dirty="0"/>
              <a:t>for </a:t>
            </a:r>
            <a:r>
              <a:rPr lang="en-AU" sz="2800" dirty="0" smtClean="0"/>
              <a:t>FSCIT)</a:t>
            </a:r>
            <a:r>
              <a:rPr lang="en-AU" sz="2800" dirty="0"/>
              <a:t/>
            </a:r>
            <a:br>
              <a:rPr lang="en-AU" sz="2800" dirty="0"/>
            </a:br>
            <a:endParaRPr lang="en-AU" sz="2800" dirty="0" smtClean="0"/>
          </a:p>
          <a:p>
            <a:pPr marL="0" indent="0">
              <a:buNone/>
            </a:pPr>
            <a:endParaRPr lang="en-AU" sz="2800" dirty="0" smtClean="0"/>
          </a:p>
          <a:p>
            <a:pPr marL="0" indent="0">
              <a:buNone/>
            </a:pPr>
            <a:r>
              <a:rPr lang="en-AU" sz="2800" b="1" dirty="0" smtClean="0"/>
              <a:t>Access </a:t>
            </a:r>
            <a:r>
              <a:rPr lang="en-AU" sz="2800" b="1" dirty="0"/>
              <a:t>Grid classes 2014</a:t>
            </a:r>
            <a:r>
              <a:rPr lang="en-AU" sz="2800" dirty="0"/>
              <a:t>: </a:t>
            </a:r>
            <a:r>
              <a:rPr lang="en-AU" sz="2800" b="1" dirty="0" smtClean="0">
                <a:solidFill>
                  <a:srgbClr val="C00000"/>
                </a:solidFill>
              </a:rPr>
              <a:t>500 hrs </a:t>
            </a:r>
            <a:r>
              <a:rPr lang="en-AU" sz="2800" dirty="0"/>
              <a:t>(equiv. </a:t>
            </a:r>
            <a:r>
              <a:rPr lang="en-AU" sz="2800" dirty="0" smtClean="0"/>
              <a:t>12 months)</a:t>
            </a:r>
            <a:r>
              <a:rPr lang="en-AU" sz="2800" dirty="0"/>
              <a:t/>
            </a:r>
            <a:br>
              <a:rPr lang="en-AU" sz="2800" dirty="0"/>
            </a:br>
            <a:r>
              <a:rPr lang="en-AU" sz="2800" b="1" dirty="0" smtClean="0"/>
              <a:t>V205/6 </a:t>
            </a:r>
            <a:r>
              <a:rPr lang="en-AU" sz="2800" b="1" dirty="0"/>
              <a:t>seminars, RHD meetings, </a:t>
            </a:r>
            <a:r>
              <a:rPr lang="en-AU" sz="2800" b="1" dirty="0" err="1"/>
              <a:t>etc</a:t>
            </a:r>
            <a:r>
              <a:rPr lang="en-AU" sz="2800" b="1" dirty="0"/>
              <a:t>: </a:t>
            </a:r>
            <a:r>
              <a:rPr lang="en-AU" sz="2800" dirty="0" smtClean="0"/>
              <a:t>130 hrs (12 </a:t>
            </a:r>
            <a:r>
              <a:rPr lang="en-AU" sz="2800" dirty="0"/>
              <a:t>months)</a:t>
            </a:r>
            <a:br>
              <a:rPr lang="en-AU" sz="2800" dirty="0"/>
            </a:br>
            <a:r>
              <a:rPr lang="en-AU" sz="2800" b="1" dirty="0" smtClean="0"/>
              <a:t>All </a:t>
            </a:r>
            <a:r>
              <a:rPr lang="en-AU" sz="2800" b="1" dirty="0"/>
              <a:t>seminars </a:t>
            </a:r>
            <a:r>
              <a:rPr lang="en-AU" sz="2800" dirty="0"/>
              <a:t>: </a:t>
            </a:r>
            <a:r>
              <a:rPr lang="en-AU" sz="2800" dirty="0" err="1"/>
              <a:t>approx</a:t>
            </a:r>
            <a:r>
              <a:rPr lang="en-AU" sz="2800" dirty="0"/>
              <a:t> </a:t>
            </a:r>
            <a:r>
              <a:rPr lang="en-AU" sz="2800" b="1" dirty="0" smtClean="0">
                <a:solidFill>
                  <a:srgbClr val="C00000"/>
                </a:solidFill>
              </a:rPr>
              <a:t>180 hrs</a:t>
            </a:r>
            <a:r>
              <a:rPr lang="en-AU" sz="2800" dirty="0" smtClean="0">
                <a:solidFill>
                  <a:srgbClr val="C00000"/>
                </a:solidFill>
              </a:rPr>
              <a:t> </a:t>
            </a:r>
            <a:r>
              <a:rPr lang="en-AU" sz="2800" dirty="0"/>
              <a:t>(last 12 </a:t>
            </a:r>
            <a:r>
              <a:rPr lang="en-AU" sz="2800" dirty="0" smtClean="0"/>
              <a:t>months)</a:t>
            </a:r>
            <a:endParaRPr lang="en-AU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0400" y="1828800"/>
            <a:ext cx="1983187" cy="3305312"/>
          </a:xfrm>
          <a:prstGeom prst="rect">
            <a:avLst/>
          </a:prstGeom>
          <a:ln w="25400">
            <a:solidFill>
              <a:schemeClr val="accent2"/>
            </a:solidFill>
          </a:ln>
        </p:spPr>
      </p:pic>
      <p:pic>
        <p:nvPicPr>
          <p:cNvPr id="2050" name="Picture 2" descr="carma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22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3638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-304800"/>
            <a:ext cx="8229600" cy="1143000"/>
          </a:xfrm>
        </p:spPr>
        <p:txBody>
          <a:bodyPr/>
          <a:lstStyle/>
          <a:p>
            <a:r>
              <a:rPr lang="en-A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PM Agenda</a:t>
            </a:r>
            <a:endParaRPr lang="en-A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1932" y="800100"/>
            <a:ext cx="8763000" cy="6057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Future </a:t>
            </a:r>
            <a:r>
              <a:rPr lang="en-US" sz="2400" b="1" dirty="0"/>
              <a:t>of Research at the University</a:t>
            </a: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2.00 </a:t>
            </a:r>
            <a:r>
              <a:rPr lang="en-US" sz="2400" dirty="0"/>
              <a:t>– 2.30		George Willis</a:t>
            </a:r>
            <a:endParaRPr lang="en-AU" sz="2400" dirty="0"/>
          </a:p>
          <a:p>
            <a:pPr marL="0" indent="0">
              <a:buNone/>
            </a:pPr>
            <a:r>
              <a:rPr lang="en-US" sz="2400" b="1" dirty="0" smtClean="0"/>
              <a:t>Future </a:t>
            </a:r>
            <a:r>
              <a:rPr lang="en-US" sz="2400" b="1" dirty="0"/>
              <a:t>Planning for CARMA</a:t>
            </a:r>
            <a:endParaRPr lang="en-AU" sz="2400" dirty="0"/>
          </a:p>
          <a:p>
            <a:pPr marL="0" indent="0">
              <a:buNone/>
            </a:pPr>
            <a:r>
              <a:rPr lang="en-US" sz="2400" dirty="0" smtClean="0"/>
              <a:t>	2.30 </a:t>
            </a:r>
            <a:r>
              <a:rPr lang="en-US" sz="2400" dirty="0"/>
              <a:t>– 3.30		</a:t>
            </a:r>
            <a:r>
              <a:rPr lang="en-US" sz="2400" dirty="0" smtClean="0"/>
              <a:t>JMB and </a:t>
            </a:r>
            <a:r>
              <a:rPr lang="en-US" sz="2400" dirty="0"/>
              <a:t>Gerard </a:t>
            </a:r>
            <a:r>
              <a:rPr lang="en-US" sz="2400" dirty="0" smtClean="0"/>
              <a:t>Joseph</a:t>
            </a:r>
            <a:r>
              <a:rPr lang="en-US" sz="2400" b="1" dirty="0" smtClean="0">
                <a:solidFill>
                  <a:srgbClr val="C00000"/>
                </a:solidFill>
              </a:rPr>
              <a:t> (Discussion)</a:t>
            </a:r>
            <a:endParaRPr lang="en-AU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400" dirty="0"/>
              <a:t> </a:t>
            </a:r>
            <a:endParaRPr lang="en-AU" sz="2400" dirty="0"/>
          </a:p>
          <a:p>
            <a:pPr marL="0" indent="0">
              <a:buNone/>
            </a:pPr>
            <a:r>
              <a:rPr lang="en-US" sz="2400" b="1" dirty="0">
                <a:solidFill>
                  <a:schemeClr val="accent1"/>
                </a:solidFill>
              </a:rPr>
              <a:t>3.30 – 4.00		Afternoon Tea	</a:t>
            </a:r>
            <a:endParaRPr lang="en-AU" sz="24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en-AU" sz="1000" b="1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/>
              <a:t>Talks by </a:t>
            </a:r>
            <a:r>
              <a:rPr lang="en-US" sz="2000" b="1" dirty="0" smtClean="0"/>
              <a:t>Members</a:t>
            </a:r>
            <a:endParaRPr lang="en-AU" sz="2000" dirty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/>
              <a:t>4.00 – 4.20		Ali </a:t>
            </a:r>
            <a:r>
              <a:rPr lang="en-US" sz="2000" dirty="0" err="1" smtClean="0"/>
              <a:t>Eshragh</a:t>
            </a:r>
            <a:endParaRPr lang="en-US" sz="2000" dirty="0" smtClean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 smtClean="0"/>
              <a:t>4.20 </a:t>
            </a:r>
            <a:r>
              <a:rPr lang="en-US" sz="2000" dirty="0"/>
              <a:t>– 4.40		Thomas </a:t>
            </a:r>
            <a:r>
              <a:rPr lang="en-US" sz="2000" dirty="0" err="1"/>
              <a:t>Kalinowski</a:t>
            </a:r>
            <a:r>
              <a:rPr lang="en-US" sz="2000" dirty="0"/>
              <a:t>	</a:t>
            </a:r>
            <a:endParaRPr lang="en-AU" sz="2000" dirty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/>
              <a:t>4.40 – 5.00		</a:t>
            </a:r>
            <a:r>
              <a:rPr lang="en-US" sz="2000" dirty="0" err="1"/>
              <a:t>Nagmana</a:t>
            </a:r>
            <a:r>
              <a:rPr lang="en-US" sz="2000" dirty="0"/>
              <a:t> </a:t>
            </a:r>
            <a:r>
              <a:rPr lang="en-US" sz="2000" dirty="0" smtClean="0"/>
              <a:t>Hussain</a:t>
            </a:r>
            <a:r>
              <a:rPr lang="en-US" sz="2000" dirty="0"/>
              <a:t> </a:t>
            </a:r>
            <a:endParaRPr lang="en-AU" sz="2000" dirty="0"/>
          </a:p>
          <a:p>
            <a:pPr marL="400050" lvl="1" indent="0">
              <a:spcBef>
                <a:spcPts val="0"/>
              </a:spcBef>
              <a:buNone/>
            </a:pPr>
            <a:r>
              <a:rPr lang="en-US" sz="2000" dirty="0"/>
              <a:t>5.00 – 5.20		</a:t>
            </a:r>
            <a:r>
              <a:rPr lang="en-AU" sz="2000" dirty="0"/>
              <a:t>Murray Elder</a:t>
            </a:r>
          </a:p>
          <a:p>
            <a:pPr marL="0" indent="0">
              <a:buNone/>
            </a:pPr>
            <a:r>
              <a:rPr lang="en-US" sz="2000" b="1" dirty="0">
                <a:solidFill>
                  <a:schemeClr val="accent1"/>
                </a:solidFill>
              </a:rPr>
              <a:t> </a:t>
            </a:r>
            <a:endParaRPr lang="en-AU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en-US" sz="2000" b="1" dirty="0" smtClean="0">
                <a:solidFill>
                  <a:schemeClr val="accent1"/>
                </a:solidFill>
              </a:rPr>
              <a:t>6.00</a:t>
            </a:r>
            <a:r>
              <a:rPr lang="en-US" sz="2000" b="1" dirty="0">
                <a:solidFill>
                  <a:schemeClr val="accent1"/>
                </a:solidFill>
              </a:rPr>
              <a:t>	Dinner	</a:t>
            </a:r>
            <a:r>
              <a:rPr lang="en-US" sz="2000" b="1" dirty="0" smtClean="0">
                <a:solidFill>
                  <a:schemeClr val="accent1"/>
                </a:solidFill>
              </a:rPr>
              <a:t>(Sticky Rice)</a:t>
            </a:r>
          </a:p>
          <a:p>
            <a:pPr marL="0" indent="0">
              <a:buNone/>
            </a:pPr>
            <a:r>
              <a:rPr lang="en-AU" dirty="0" smtClean="0"/>
              <a:t> </a:t>
            </a:r>
          </a:p>
          <a:p>
            <a:pPr marL="0" indent="0" algn="r">
              <a:buNone/>
            </a:pPr>
            <a:r>
              <a:rPr lang="en-AU" sz="2400" dirty="0" err="1" smtClean="0"/>
              <a:t>Cnr</a:t>
            </a:r>
            <a:r>
              <a:rPr lang="en-AU" sz="2400" dirty="0" smtClean="0"/>
              <a:t> </a:t>
            </a:r>
            <a:r>
              <a:rPr lang="en-AU" sz="2400" dirty="0"/>
              <a:t>Scott </a:t>
            </a:r>
            <a:r>
              <a:rPr lang="en-AU" sz="2400" dirty="0" smtClean="0"/>
              <a:t> </a:t>
            </a:r>
            <a:r>
              <a:rPr lang="en-AU" sz="2400" dirty="0"/>
              <a:t>&amp; </a:t>
            </a:r>
            <a:r>
              <a:rPr lang="en-AU" sz="2400" dirty="0" err="1"/>
              <a:t>Zaara</a:t>
            </a:r>
            <a:r>
              <a:rPr lang="en-AU" sz="2400" dirty="0"/>
              <a:t> </a:t>
            </a:r>
            <a:r>
              <a:rPr lang="en-AU" sz="2400" dirty="0" smtClean="0"/>
              <a:t>St (</a:t>
            </a:r>
            <a:r>
              <a:rPr lang="en-AU" sz="2400" dirty="0"/>
              <a:t>02) 4927 0200</a:t>
            </a:r>
          </a:p>
          <a:p>
            <a:pPr marL="400050" lvl="1" indent="0">
              <a:spcBef>
                <a:spcPts val="0"/>
              </a:spcBef>
              <a:buNone/>
            </a:pPr>
            <a:endParaRPr lang="en-AU" sz="2000" dirty="0"/>
          </a:p>
          <a:p>
            <a:pPr marL="0" indent="0">
              <a:buNone/>
            </a:pPr>
            <a:endParaRPr lang="en-AU" sz="2000" dirty="0">
              <a:solidFill>
                <a:schemeClr val="accent1"/>
              </a:solidFill>
            </a:endParaRPr>
          </a:p>
        </p:txBody>
      </p:sp>
      <p:pic>
        <p:nvPicPr>
          <p:cNvPr id="3074" name="Picture 2" descr="carmalogo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922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3615" y="4953000"/>
            <a:ext cx="4540568" cy="1600200"/>
          </a:xfrm>
          <a:prstGeom prst="rect">
            <a:avLst/>
          </a:prstGeom>
          <a:ln w="25400">
            <a:solidFill>
              <a:schemeClr val="accent2"/>
            </a:solidFill>
          </a:ln>
        </p:spPr>
      </p:pic>
    </p:spTree>
    <p:extLst>
      <p:ext uri="{BB962C8B-B14F-4D97-AF65-F5344CB8AC3E}">
        <p14:creationId xmlns:p14="http://schemas.microsoft.com/office/powerpoint/2010/main" val="329656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42</Words>
  <Application>Microsoft Office PowerPoint</Application>
  <PresentationFormat>On-screen Show (4:3)</PresentationFormat>
  <Paragraphs>49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Welcome to the 4th annual CARMA Retreat</vt:lpstr>
      <vt:lpstr>AM Agenda</vt:lpstr>
      <vt:lpstr>Welcome and Overview</vt:lpstr>
      <vt:lpstr>UPDATED VITAL STATISTICS</vt:lpstr>
      <vt:lpstr>PM Agenda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4th annual CARMA Retreat</dc:title>
  <dc:creator>Jon Borwein</dc:creator>
  <cp:lastModifiedBy>University of Newcastle</cp:lastModifiedBy>
  <cp:revision>10</cp:revision>
  <dcterms:created xsi:type="dcterms:W3CDTF">2006-08-16T00:00:00Z</dcterms:created>
  <dcterms:modified xsi:type="dcterms:W3CDTF">2014-08-29T00:25:21Z</dcterms:modified>
</cp:coreProperties>
</file>